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70" r:id="rId4"/>
    <p:sldId id="292" r:id="rId5"/>
    <p:sldId id="269" r:id="rId6"/>
    <p:sldId id="264" r:id="rId7"/>
    <p:sldId id="268" r:id="rId8"/>
    <p:sldId id="271" r:id="rId9"/>
    <p:sldId id="29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93" r:id="rId22"/>
    <p:sldId id="284" r:id="rId23"/>
    <p:sldId id="296" r:id="rId24"/>
    <p:sldId id="282" r:id="rId25"/>
    <p:sldId id="262" r:id="rId2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pPr/>
              <a:t>2021-11-25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pPr/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2021-11-25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‹Nº›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pPr/>
              <a:t>2021-11-25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pPr/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238597"/>
            <a:ext cx="7938654" cy="1320046"/>
          </a:xfrm>
        </p:spPr>
        <p:txBody>
          <a:bodyPr/>
          <a:lstStyle/>
          <a:p>
            <a:r>
              <a:rPr lang="es-ES" dirty="0" smtClean="0"/>
              <a:t>MANTEQUILLA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26B6-145C-44DC-9AEC-029315E659BF}"/>
              </a:ext>
            </a:extLst>
          </p:cNvPr>
          <p:cNvSpPr>
            <a:spLocks noGrp="1"/>
          </p:cNvSpPr>
          <p:nvPr/>
        </p:nvSpPr>
        <p:spPr>
          <a:xfrm>
            <a:off x="0" y="2890667"/>
            <a:ext cx="12192000" cy="930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/>
              <a:t>UNS</a:t>
            </a:r>
          </a:p>
          <a:p>
            <a:r>
              <a:rPr lang="sr-Latn-RS" sz="7200" dirty="0" smtClean="0"/>
              <a:t>Ksenija </a:t>
            </a:r>
            <a:r>
              <a:rPr lang="sr-Latn-RS" sz="7200" dirty="0"/>
              <a:t>Čobanović, PhD.Ass.Prof.</a:t>
            </a:r>
          </a:p>
          <a:p>
            <a:r>
              <a:rPr lang="sr-Latn-RS" sz="7200" dirty="0"/>
              <a:t> Saša Krstović, PhD</a:t>
            </a:r>
            <a:endParaRPr lang="en-US" sz="7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1. </a:t>
            </a:r>
            <a:r>
              <a:rPr lang="es-ES" dirty="0" smtClean="0"/>
              <a:t>PRODUCCIÓN DE NATA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nata es una emulsión en la que los glóbulos de grasa láctea flotan en la fase acuosa denominada suero de nata. Se obtiene separando la grasa </a:t>
            </a:r>
            <a:r>
              <a:rPr lang="es-ES" dirty="0" smtClean="0"/>
              <a:t>láctea con </a:t>
            </a:r>
            <a:r>
              <a:rPr lang="es-ES" dirty="0"/>
              <a:t>una </a:t>
            </a:r>
            <a:r>
              <a:rPr lang="es-ES" dirty="0" smtClean="0"/>
              <a:t>centrifugadora </a:t>
            </a:r>
            <a:r>
              <a:rPr lang="es-ES" dirty="0"/>
              <a:t>a una temperatura de la leche entre 50 y </a:t>
            </a:r>
            <a:r>
              <a:rPr lang="es-ES" dirty="0" smtClean="0"/>
              <a:t>60 °C; a </a:t>
            </a:r>
            <a:r>
              <a:rPr lang="es-ES" dirty="0"/>
              <a:t>esa temperatura toda la grasa de la leche está en forma líquida, lo que es importante para el éxito de la </a:t>
            </a:r>
            <a:r>
              <a:rPr lang="es-ES" dirty="0" smtClean="0"/>
              <a:t>separación.</a:t>
            </a:r>
          </a:p>
          <a:p>
            <a:pPr algn="just"/>
            <a:r>
              <a:rPr lang="es-ES" dirty="0" smtClean="0"/>
              <a:t>Tras </a:t>
            </a:r>
            <a:r>
              <a:rPr lang="es-ES" dirty="0"/>
              <a:t>la separación, se estandariza la nata, normalmente hasta un </a:t>
            </a:r>
            <a:r>
              <a:rPr lang="es-ES" dirty="0" smtClean="0"/>
              <a:t>40 % </a:t>
            </a:r>
            <a:r>
              <a:rPr lang="es-ES" dirty="0"/>
              <a:t>de grasa láctea (añadiendo leche desnatada si el contenido de grasa láctea es alto, o añadiendo nata </a:t>
            </a:r>
            <a:r>
              <a:rPr lang="es-ES" dirty="0" smtClean="0"/>
              <a:t>con más </a:t>
            </a:r>
            <a:r>
              <a:rPr lang="es-ES" dirty="0"/>
              <a:t>grasa si el contenido de grasa láctea es bajo</a:t>
            </a:r>
            <a:r>
              <a:rPr lang="es-ES" dirty="0" smtClean="0"/>
              <a:t>).</a:t>
            </a:r>
            <a:endParaRPr lang="sr-Latn-R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85"/>
            <a:ext cx="10134600" cy="1042033"/>
          </a:xfrm>
        </p:spPr>
        <p:txBody>
          <a:bodyPr>
            <a:normAutofit/>
          </a:bodyPr>
          <a:lstStyle/>
          <a:p>
            <a:r>
              <a:rPr lang="sr-Latn-RS" dirty="0"/>
              <a:t>2. </a:t>
            </a:r>
            <a:r>
              <a:rPr lang="es-ES" dirty="0" smtClean="0"/>
              <a:t>PROCESADO DE LA NATA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Procesar la nata es prepararla para batirla.</a:t>
            </a:r>
          </a:p>
          <a:p>
            <a:pPr algn="just"/>
            <a:r>
              <a:rPr lang="es-ES" dirty="0" smtClean="0"/>
              <a:t>Incluye la pasteurización, el enfriamiento y la maduración.</a:t>
            </a: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dirty="0">
                <a:solidFill>
                  <a:srgbClr val="FF0000"/>
                </a:solidFill>
              </a:rPr>
              <a:t>nata utilizada para la elaboración de mantequilla no se </a:t>
            </a:r>
            <a:r>
              <a:rPr lang="es-ES" dirty="0" smtClean="0">
                <a:solidFill>
                  <a:srgbClr val="FF0000"/>
                </a:solidFill>
              </a:rPr>
              <a:t>homogeneiza.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pasteurización de la nata se realiza a una temperatura de 85-95°C durante un período de 10 a 30 </a:t>
            </a:r>
            <a:r>
              <a:rPr lang="es-ES" dirty="0" smtClean="0"/>
              <a:t>segundos.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objetivo de la pasteurización es eliminar los microorganismos y sus enzimas, especialmente la inactivación de la </a:t>
            </a:r>
            <a:r>
              <a:rPr lang="es-ES" dirty="0" smtClean="0"/>
              <a:t>lipasa.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2. </a:t>
            </a:r>
            <a:r>
              <a:rPr lang="es-ES" dirty="0"/>
              <a:t>PROCESADO DE LA NATA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MADURACIÓN DE LA NATA</a:t>
            </a:r>
          </a:p>
          <a:p>
            <a:pPr algn="just"/>
            <a:r>
              <a:rPr lang="es-ES" dirty="0" smtClean="0"/>
              <a:t>En la maduración de la nata distinguimos: </a:t>
            </a:r>
          </a:p>
          <a:p>
            <a:pPr marL="0" indent="0" algn="just">
              <a:buNone/>
            </a:pPr>
            <a:r>
              <a:rPr lang="es-ES" dirty="0" smtClean="0"/>
              <a:t>	- Maduración bioquímica.</a:t>
            </a:r>
          </a:p>
          <a:p>
            <a:pPr marL="0" indent="0" algn="just">
              <a:buNone/>
            </a:pPr>
            <a:r>
              <a:rPr lang="es-ES" dirty="0" smtClean="0"/>
              <a:t>	- Maduración física.</a:t>
            </a:r>
          </a:p>
          <a:p>
            <a:pPr algn="just"/>
            <a:r>
              <a:rPr lang="es-ES" dirty="0" smtClean="0"/>
              <a:t>Estas dos etapas afectan al sabor y al aroma, pero también a la consistencia de la mantequilla.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2. </a:t>
            </a:r>
            <a:r>
              <a:rPr lang="es-ES" dirty="0"/>
              <a:t>PROCESADO DE LA NATA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MADURACIÓN BIOQUÍMICA DE LA NATA</a:t>
            </a:r>
            <a:endParaRPr lang="sr-Latn-RS" dirty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maduración bioquímica de la nata es un proceso de fermentación de la nata mediante cultivos lácteos mesófilos, cuyo uso produce nata agria/fermentada.  </a:t>
            </a:r>
          </a:p>
          <a:p>
            <a:pPr algn="just"/>
            <a:r>
              <a:rPr lang="es-ES" dirty="0"/>
              <a:t>Se utilizan las bacterias </a:t>
            </a:r>
            <a:r>
              <a:rPr lang="es-ES" i="1" dirty="0"/>
              <a:t>Lactococcus</a:t>
            </a:r>
            <a:r>
              <a:rPr lang="es-ES" dirty="0"/>
              <a:t> y </a:t>
            </a:r>
            <a:r>
              <a:rPr lang="es-ES" i="1" dirty="0"/>
              <a:t>Leuconostoc</a:t>
            </a:r>
            <a:r>
              <a:rPr lang="es-ES" dirty="0"/>
              <a:t>, que fermentan la lactosa hasta convertirla en ácido láctico, pero también producen citratos y sustancias aromáticas: diacetilo y ácidos volátiles.</a:t>
            </a:r>
          </a:p>
          <a:p>
            <a:pPr algn="just"/>
            <a:r>
              <a:rPr lang="es-ES" dirty="0"/>
              <a:t>La maduración bioquímica tiene lugar a una temperatura de </a:t>
            </a:r>
            <a:r>
              <a:rPr lang="es-ES" dirty="0" smtClean="0"/>
              <a:t>18</a:t>
            </a:r>
            <a:r>
              <a:rPr lang="es-ES" dirty="0" smtClean="0">
                <a:sym typeface="Symbol" panose="05050102010706020507" pitchFamily="18" charset="2"/>
              </a:rPr>
              <a:t></a:t>
            </a:r>
            <a:r>
              <a:rPr lang="es-ES" dirty="0" smtClean="0"/>
              <a:t>22 °</a:t>
            </a:r>
            <a:r>
              <a:rPr lang="es-ES" dirty="0"/>
              <a:t>C, de 12 a 20 horas, hasta que el pH baja a </a:t>
            </a:r>
            <a:r>
              <a:rPr lang="es-ES" dirty="0" smtClean="0"/>
              <a:t>4,6.</a:t>
            </a:r>
            <a:endParaRPr lang="es-ES" dirty="0"/>
          </a:p>
          <a:p>
            <a:pPr algn="just"/>
            <a:r>
              <a:rPr lang="es-ES" dirty="0"/>
              <a:t>Se interrumpe bajando la temperatura a menos de 10°C</a:t>
            </a:r>
            <a:r>
              <a:rPr lang="es-E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2. </a:t>
            </a:r>
            <a:r>
              <a:rPr lang="es-ES" dirty="0"/>
              <a:t>PROCESADO DE LA NATA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MADURACIÓN FÍSICA DE LA </a:t>
            </a:r>
            <a:r>
              <a:rPr lang="es-ES" dirty="0" smtClean="0"/>
              <a:t>NATA</a:t>
            </a:r>
            <a:endParaRPr lang="sr-Latn-RS" dirty="0"/>
          </a:p>
          <a:p>
            <a:pPr algn="just"/>
            <a:r>
              <a:rPr lang="es-ES" dirty="0"/>
              <a:t>La maduración física de la nata implica cambios físicos en la estructura de la grasa láctea.</a:t>
            </a:r>
          </a:p>
          <a:p>
            <a:pPr algn="just"/>
            <a:r>
              <a:rPr lang="es-ES" b="1" dirty="0"/>
              <a:t>Es un proceso obligatorio en la producción de mantequilla a partir de nata agria y dulce, que se produce antes del batido.</a:t>
            </a:r>
          </a:p>
          <a:p>
            <a:pPr algn="just"/>
            <a:r>
              <a:rPr lang="es-ES" dirty="0"/>
              <a:t>Tiene lugar en duplicadores a bajas temperaturas</a:t>
            </a:r>
            <a:r>
              <a:rPr lang="es-ES" dirty="0" smtClean="0"/>
              <a:t>, </a:t>
            </a:r>
            <a:r>
              <a:rPr lang="en-US" dirty="0" smtClean="0"/>
              <a:t>10</a:t>
            </a:r>
            <a:r>
              <a:rPr lang="en-US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12 °C</a:t>
            </a:r>
            <a:r>
              <a:rPr lang="en-US" dirty="0"/>
              <a:t>, </a:t>
            </a:r>
            <a:r>
              <a:rPr lang="es-ES" dirty="0"/>
              <a:t>con una duración máxima de 15 horas</a:t>
            </a:r>
            <a:r>
              <a:rPr lang="en-US" dirty="0" smtClean="0"/>
              <a:t>.</a:t>
            </a:r>
            <a:endParaRPr lang="sr-Latn-RS" dirty="0"/>
          </a:p>
          <a:p>
            <a:pPr algn="just"/>
            <a:r>
              <a:rPr lang="es-ES" dirty="0"/>
              <a:t>El objetivo es endurecer y cristalizar los glóbulos de grasa láctea, que se vuelven más aptos para la desestabilización. </a:t>
            </a:r>
          </a:p>
          <a:p>
            <a:pPr algn="just"/>
            <a:r>
              <a:rPr lang="es-ES" dirty="0"/>
              <a:t>También se producen cambios en las proteínas adheridas a la membrana del glóbulo de grasa, que estalla con más facilidad posteriormente en el proceso de batido</a:t>
            </a:r>
            <a:r>
              <a:rPr lang="es-ES" dirty="0" smtClean="0"/>
              <a:t>.</a:t>
            </a:r>
            <a:endParaRPr lang="sr-Latn-R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6"/>
            <a:ext cx="8893233" cy="861500"/>
          </a:xfrm>
        </p:spPr>
        <p:txBody>
          <a:bodyPr>
            <a:normAutofit/>
          </a:bodyPr>
          <a:lstStyle/>
          <a:p>
            <a:r>
              <a:rPr lang="sr-Latn-RS" dirty="0"/>
              <a:t>3. </a:t>
            </a:r>
            <a:r>
              <a:rPr lang="es-ES" dirty="0" smtClean="0"/>
              <a:t>BATIDO DE LA NATA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2" y="2605177"/>
            <a:ext cx="11171208" cy="357178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El batido de la nata es un proceso de aglomeración de los glóbulos de grasa, debido a la transformación mecánica de la nata (que es una emulsión de grasa en agua) en mantequilla (que es una emulsión de agua en grasa</a:t>
            </a:r>
            <a:r>
              <a:rPr lang="es-ES" dirty="0" smtClean="0"/>
              <a:t>).</a:t>
            </a:r>
            <a:endParaRPr lang="es-ES" dirty="0"/>
          </a:p>
          <a:p>
            <a:pPr algn="just"/>
            <a:r>
              <a:rPr lang="es-ES" dirty="0"/>
              <a:t>Durante el proceso de batido, se forma un grano de mantequilla debido a la ruptura de la membrana de los glóbulos de grasa, y el aceite de mantequilla que no está cristalizado se desprende de los glóbulos y forma una capa límite frente a la fase acuosa</a:t>
            </a:r>
            <a:r>
              <a:rPr lang="es-E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3. </a:t>
            </a:r>
            <a:r>
              <a:rPr lang="es-ES" dirty="0"/>
              <a:t>BATIDO DE LA 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Durante el proceso de batido, se forman acumulaciones de glóbulos de grasa que se agrupan y conectan en un grano de mantequilla</a:t>
            </a:r>
            <a:r>
              <a:rPr lang="en-US" dirty="0" smtClean="0"/>
              <a:t>.</a:t>
            </a:r>
            <a:endParaRPr lang="sr-Latn-RS" dirty="0"/>
          </a:p>
          <a:p>
            <a:pPr algn="just"/>
            <a:r>
              <a:rPr lang="es-ES" dirty="0"/>
              <a:t>Una vez finalizado el batido, se libera el suero de mantequilla o mazada, que es un subproducto de la producción de mantequilla</a:t>
            </a:r>
            <a:r>
              <a:rPr lang="en-US" dirty="0" smtClean="0"/>
              <a:t>. </a:t>
            </a:r>
            <a:endParaRPr lang="sr-Latn-RS" dirty="0"/>
          </a:p>
          <a:p>
            <a:pPr algn="just"/>
            <a:r>
              <a:rPr lang="es-ES" dirty="0"/>
              <a:t>La materia seca del suero de mantequilla se compone principalmente de proteínas y </a:t>
            </a:r>
            <a:r>
              <a:rPr lang="es-ES" dirty="0" smtClean="0"/>
              <a:t>lactosa.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suero de </a:t>
            </a:r>
            <a:r>
              <a:rPr lang="es-ES" dirty="0" smtClean="0"/>
              <a:t>mantequilla contiene </a:t>
            </a:r>
            <a:r>
              <a:rPr lang="es-ES" dirty="0"/>
              <a:t>aproximadamente un </a:t>
            </a:r>
            <a:r>
              <a:rPr lang="es-ES" dirty="0" smtClean="0"/>
              <a:t>8</a:t>
            </a:r>
            <a:r>
              <a:rPr lang="es-ES" dirty="0" smtClean="0">
                <a:sym typeface="Symbol" panose="05050102010706020507" pitchFamily="18" charset="2"/>
              </a:rPr>
              <a:t></a:t>
            </a:r>
            <a:r>
              <a:rPr lang="es-ES" dirty="0" smtClean="0"/>
              <a:t>8,5</a:t>
            </a:r>
            <a:r>
              <a:rPr lang="es-ES" dirty="0"/>
              <a:t> % de materia seca, un 0,3 % de grasa, un 3,3 % de proteínas, un </a:t>
            </a:r>
            <a:r>
              <a:rPr lang="es-ES" dirty="0" smtClean="0"/>
              <a:t>3</a:t>
            </a:r>
            <a:r>
              <a:rPr lang="es-ES" dirty="0" smtClean="0">
                <a:sym typeface="Symbol" panose="05050102010706020507" pitchFamily="18" charset="2"/>
              </a:rPr>
              <a:t></a:t>
            </a:r>
            <a:r>
              <a:rPr lang="es-ES" dirty="0" smtClean="0"/>
              <a:t>3,6</a:t>
            </a:r>
            <a:r>
              <a:rPr lang="es-ES" dirty="0"/>
              <a:t> % de lactosa, un 0,78 % de materia mineral y un </a:t>
            </a:r>
            <a:r>
              <a:rPr lang="es-ES" dirty="0" smtClean="0"/>
              <a:t>0,1</a:t>
            </a:r>
            <a:r>
              <a:rPr lang="es-ES" dirty="0" smtClean="0">
                <a:sym typeface="Symbol" panose="05050102010706020507" pitchFamily="18" charset="2"/>
              </a:rPr>
              <a:t></a:t>
            </a:r>
            <a:r>
              <a:rPr lang="es-ES" dirty="0" smtClean="0"/>
              <a:t>0,12</a:t>
            </a:r>
            <a:r>
              <a:rPr lang="es-ES" dirty="0"/>
              <a:t> % de lecitina</a:t>
            </a:r>
            <a:r>
              <a:rPr lang="en-US" dirty="0" smtClean="0"/>
              <a:t>.</a:t>
            </a:r>
            <a:endParaRPr lang="sr-Latn-R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48455"/>
            <a:ext cx="10160479" cy="1325563"/>
          </a:xfrm>
        </p:spPr>
        <p:txBody>
          <a:bodyPr/>
          <a:lstStyle/>
          <a:p>
            <a:r>
              <a:rPr lang="sr-Latn-RS" dirty="0"/>
              <a:t>4. </a:t>
            </a:r>
            <a:r>
              <a:rPr lang="es-ES" dirty="0"/>
              <a:t>ENJUAGUE DEL GRANO DE MANTEQUILLA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4018"/>
            <a:ext cx="10160479" cy="346958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Después de liberar el suero, el grano de mantequilla se lava con agua, 2-3 </a:t>
            </a:r>
            <a:r>
              <a:rPr lang="es-ES" dirty="0" smtClean="0"/>
              <a:t>veces.</a:t>
            </a:r>
          </a:p>
          <a:p>
            <a:pPr algn="just"/>
            <a:r>
              <a:rPr lang="es-ES" dirty="0" smtClean="0"/>
              <a:t>No </a:t>
            </a:r>
            <a:r>
              <a:rPr lang="es-ES" dirty="0"/>
              <a:t>es una operación </a:t>
            </a:r>
            <a:r>
              <a:rPr lang="es-ES" dirty="0" smtClean="0"/>
              <a:t>obligatoria.</a:t>
            </a:r>
          </a:p>
          <a:p>
            <a:pPr algn="just"/>
            <a:r>
              <a:rPr lang="es-ES" dirty="0"/>
              <a:t>El agua de enjuague debe ser bacteriológica y químicamente correcta, con una temperatura 1 °C inferior a la de la </a:t>
            </a:r>
            <a:r>
              <a:rPr lang="es-ES" dirty="0" smtClean="0"/>
              <a:t>mantequilla.</a:t>
            </a:r>
          </a:p>
          <a:p>
            <a:pPr algn="just"/>
            <a:r>
              <a:rPr lang="es-ES" dirty="0"/>
              <a:t>Mediante el aclarado, se separa el suero de mantequilla restante, es decir, las proteínas y la lactosa; de este modo se prolonga la vida útil de la mantequilla, porque se eliminan las sustancias necesarias para el crecimiento y desarrollo de los microorganismos</a:t>
            </a:r>
            <a:r>
              <a:rPr lang="en-US" dirty="0" smtClean="0"/>
              <a:t>.</a:t>
            </a:r>
            <a:r>
              <a:rPr lang="sr-Latn-RS" dirty="0"/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1353800" cy="1325563"/>
          </a:xfrm>
        </p:spPr>
        <p:txBody>
          <a:bodyPr/>
          <a:lstStyle/>
          <a:p>
            <a:r>
              <a:rPr lang="sr-Latn-RS" dirty="0"/>
              <a:t>5. </a:t>
            </a:r>
            <a:r>
              <a:rPr lang="es-ES" dirty="0"/>
              <a:t>ELABORACIÓN Y SALADO DE LA </a:t>
            </a:r>
            <a:r>
              <a:rPr lang="es-ES" dirty="0" smtClean="0"/>
              <a:t>MANTEQUILLA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29132"/>
            <a:ext cx="10330543" cy="3614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i="1" dirty="0" smtClean="0"/>
              <a:t>MANIPULACIÓN</a:t>
            </a:r>
          </a:p>
          <a:p>
            <a:pPr algn="just"/>
            <a:r>
              <a:rPr lang="es-ES" dirty="0" smtClean="0"/>
              <a:t>La mantequilla se trabaja hasta obtener una masa homogénea para regular la cantidad de agua.</a:t>
            </a:r>
          </a:p>
          <a:p>
            <a:pPr algn="just"/>
            <a:r>
              <a:rPr lang="es-ES" dirty="0" smtClean="0"/>
              <a:t>La manipulación de la mantequilla se realiza para obtener una masa homogénea, con el fin de obtener las gotas más pequeñas posibles de la fase acuosa, distribuidas uniformemente en la mantequilla.</a:t>
            </a:r>
          </a:p>
          <a:p>
            <a:pPr marL="0" indent="0">
              <a:buNone/>
            </a:pPr>
            <a:r>
              <a:rPr lang="es-ES" i="1" dirty="0" smtClean="0"/>
              <a:t>SALADO</a:t>
            </a:r>
          </a:p>
          <a:p>
            <a:r>
              <a:rPr lang="es-ES" dirty="0" smtClean="0"/>
              <a:t>La mantequilla puede salarse.</a:t>
            </a:r>
          </a:p>
          <a:p>
            <a:r>
              <a:rPr lang="es-ES" dirty="0" smtClean="0"/>
              <a:t>La sal se añade después del aclarado y antes de la manipulación. </a:t>
            </a:r>
          </a:p>
          <a:p>
            <a:r>
              <a:rPr lang="es-ES" dirty="0" smtClean="0"/>
              <a:t>En </a:t>
            </a:r>
            <a:r>
              <a:rPr lang="es-ES" dirty="0"/>
              <a:t>verano se añade entre un 1,2 y un </a:t>
            </a:r>
            <a:r>
              <a:rPr lang="es-ES" dirty="0" smtClean="0"/>
              <a:t>1,5 % </a:t>
            </a:r>
            <a:r>
              <a:rPr lang="es-ES" dirty="0"/>
              <a:t>de sal, y en invierno entre un 0,8 y un </a:t>
            </a:r>
            <a:r>
              <a:rPr lang="es-ES" dirty="0" smtClean="0"/>
              <a:t>1 %.</a:t>
            </a:r>
          </a:p>
          <a:p>
            <a:r>
              <a:rPr lang="es-ES" dirty="0"/>
              <a:t>La sal da sabor y prolonga la vida útil de la mantequilla.</a:t>
            </a:r>
            <a:r>
              <a:rPr lang="sr-Latn-RS" dirty="0"/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048336" cy="1325563"/>
          </a:xfrm>
        </p:spPr>
        <p:txBody>
          <a:bodyPr/>
          <a:lstStyle/>
          <a:p>
            <a:r>
              <a:rPr lang="sr-Latn-RS" dirty="0"/>
              <a:t>6. </a:t>
            </a:r>
            <a:r>
              <a:rPr lang="es-ES" dirty="0"/>
              <a:t>ENVASADO Y ALMACENAMIENTO DE LA MANTEQUILLA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4018"/>
            <a:ext cx="10709366" cy="34695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 mantequilla se envasa en paquetes (papel de aluminio, papel, etc.) de 0,1 a 1 kg.</a:t>
            </a:r>
          </a:p>
          <a:p>
            <a:pPr algn="just"/>
            <a:r>
              <a:rPr lang="es-ES" dirty="0" smtClean="0"/>
              <a:t>Las cantidades mayores de mantequilla se envasan en cajas más grandes, de unos 25 kg.</a:t>
            </a:r>
          </a:p>
          <a:p>
            <a:pPr algn="just"/>
            <a:r>
              <a:rPr lang="es-ES" dirty="0" smtClean="0"/>
              <a:t>Al envasar, es muy importante evitar el contacto de la mantequilla con el aire o la luz para evitar cambios indeseados.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mantequilla se almacena a temperaturas de 4 a 5 °C durante un mes.</a:t>
            </a:r>
          </a:p>
          <a:p>
            <a:pPr algn="just"/>
            <a:r>
              <a:rPr lang="es-ES" dirty="0" smtClean="0"/>
              <a:t>Puede congelarse, con lo que su vida útil se prolonga considerablemente.</a:t>
            </a:r>
          </a:p>
          <a:p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83" y="1222533"/>
            <a:ext cx="8893233" cy="942697"/>
          </a:xfrm>
        </p:spPr>
        <p:txBody>
          <a:bodyPr>
            <a:normAutofit/>
          </a:bodyPr>
          <a:lstStyle/>
          <a:p>
            <a:r>
              <a:rPr lang="es-ES" b="1" dirty="0" smtClean="0"/>
              <a:t>Mantequilla</a:t>
            </a:r>
            <a:r>
              <a:rPr lang="sr-Latn-RS" b="1" dirty="0" smtClean="0"/>
              <a:t> </a:t>
            </a:r>
            <a:endParaRPr lang="sr-Latn-R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8" y="2415396"/>
            <a:ext cx="8954217" cy="323490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mantequilla es un producto que se obtiene al separar la grasa láctea de la fase grasa de la leche </a:t>
            </a:r>
            <a:r>
              <a:rPr lang="es-ES" dirty="0" smtClean="0"/>
              <a:t>(la nata).</a:t>
            </a:r>
          </a:p>
          <a:p>
            <a:pPr algn="just"/>
            <a:r>
              <a:rPr lang="es-ES" dirty="0" smtClean="0"/>
              <a:t>Es </a:t>
            </a:r>
            <a:r>
              <a:rPr lang="es-ES" dirty="0"/>
              <a:t>un producto muy energético que contiene un </a:t>
            </a:r>
            <a:r>
              <a:rPr lang="es-ES" dirty="0" smtClean="0"/>
              <a:t>80-90 % </a:t>
            </a:r>
            <a:r>
              <a:rPr lang="es-ES" dirty="0"/>
              <a:t>de grasa láctea.</a:t>
            </a:r>
          </a:p>
          <a:p>
            <a:pPr algn="just"/>
            <a:r>
              <a:rPr lang="es-ES" dirty="0"/>
              <a:t>La nata, de la que se obtiene la mantequilla, es una emulsión de grasa láctea en agua, y la mantequilla es una emulsión de agua en grasa.</a:t>
            </a:r>
            <a:endParaRPr lang="sr-Latn-RS" dirty="0"/>
          </a:p>
          <a:p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7059" y="4103077"/>
            <a:ext cx="2585868" cy="25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48455"/>
            <a:ext cx="10445151" cy="1325563"/>
          </a:xfrm>
        </p:spPr>
        <p:txBody>
          <a:bodyPr/>
          <a:lstStyle/>
          <a:p>
            <a:r>
              <a:rPr lang="es-ES" dirty="0"/>
              <a:t>ELABORACIÓN POR LOTES DE MANTEQUILLA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4018"/>
            <a:ext cx="10445151" cy="346958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La mantequilla se obtiene mediante un proceso por lotes en mantequeras</a:t>
            </a:r>
            <a:r>
              <a:rPr lang="en-US" dirty="0" smtClean="0"/>
              <a:t>. </a:t>
            </a:r>
            <a:endParaRPr lang="sr-Latn-RS" dirty="0"/>
          </a:p>
          <a:p>
            <a:pPr algn="just"/>
            <a:r>
              <a:rPr lang="es-ES" dirty="0"/>
              <a:t>Las mantequeras se llenan de nata hasta el 45% del volumen, ya que se crea mucha espuma durante el batido</a:t>
            </a:r>
            <a:r>
              <a:rPr lang="en-US" dirty="0" smtClean="0"/>
              <a:t>. </a:t>
            </a:r>
            <a:endParaRPr lang="sr-Latn-RS" dirty="0"/>
          </a:p>
          <a:p>
            <a:pPr algn="just"/>
            <a:r>
              <a:rPr lang="es-ES" dirty="0"/>
              <a:t>El batido se realiza a una temperatura de </a:t>
            </a:r>
            <a:r>
              <a:rPr lang="es-ES" dirty="0" smtClean="0"/>
              <a:t>10-15°C.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mantequera gira a una velocidad de 20 a 30 rpm; durante los golpes mecánicos, la membrana de los glóbulos de grasa se agrieta y se forma el grano de </a:t>
            </a:r>
            <a:r>
              <a:rPr lang="es-ES" dirty="0" smtClean="0"/>
              <a:t>mantequilla.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batido dura entre 35 y 45 minutos y, dependiendo del contenido de grasa láctea de la nata, el contenido óptimo es del 28-36</a:t>
            </a:r>
            <a:r>
              <a:rPr lang="es-ES" dirty="0" smtClean="0"/>
              <a:t>%.</a:t>
            </a:r>
          </a:p>
          <a:p>
            <a:pPr algn="just"/>
            <a:r>
              <a:rPr lang="es-ES" dirty="0" smtClean="0"/>
              <a:t>Una </a:t>
            </a:r>
            <a:r>
              <a:rPr lang="es-ES" dirty="0"/>
              <a:t>vez terminado el batido, se escurre el suero </a:t>
            </a:r>
            <a:r>
              <a:rPr lang="es-ES" dirty="0" smtClean="0"/>
              <a:t>de  mantequilla, </a:t>
            </a:r>
            <a:r>
              <a:rPr lang="es-ES" dirty="0"/>
              <a:t>se lava y se </a:t>
            </a:r>
            <a:r>
              <a:rPr lang="es-ES" dirty="0" smtClean="0"/>
              <a:t>trabaja </a:t>
            </a:r>
            <a:r>
              <a:rPr lang="es-ES" dirty="0"/>
              <a:t>la mantequilla, y luego se envasa y almacena</a:t>
            </a:r>
            <a:r>
              <a:rPr lang="es-ES" dirty="0" smtClean="0"/>
              <a:t>.</a:t>
            </a:r>
            <a:r>
              <a:rPr lang="sr-Latn-RS" dirty="0"/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540042" cy="1325563"/>
          </a:xfrm>
        </p:spPr>
        <p:txBody>
          <a:bodyPr/>
          <a:lstStyle/>
          <a:p>
            <a:r>
              <a:rPr lang="sr-Latn-RS" dirty="0"/>
              <a:t>BATCH BUTTER-MAKING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Mantequera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677" y="2967487"/>
            <a:ext cx="3186553" cy="264648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7887" y="3027872"/>
            <a:ext cx="3657600" cy="29243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6"/>
            <a:ext cx="10048336" cy="1034028"/>
          </a:xfrm>
        </p:spPr>
        <p:txBody>
          <a:bodyPr>
            <a:normAutofit fontScale="90000"/>
          </a:bodyPr>
          <a:lstStyle/>
          <a:p>
            <a:r>
              <a:rPr lang="es-ES" dirty="0"/>
              <a:t>ELABORACIÓN CONTINUA DE MANTEQUILLA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4018"/>
            <a:ext cx="10445151" cy="291749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/>
              <a:t>proceso de elaboración continua de mantequilla surgió como consecuencia de los esfuerzos por acortar la duración del proceso de obtención de mantequilla y reducir los costes de mano de obra y energía</a:t>
            </a:r>
            <a:endParaRPr lang="sr-Latn-RS" dirty="0"/>
          </a:p>
          <a:p>
            <a:r>
              <a:rPr lang="es-ES" dirty="0"/>
              <a:t>Los procedimientos más comunes son el batido rápido y la </a:t>
            </a:r>
            <a:r>
              <a:rPr lang="es-ES" dirty="0" smtClean="0"/>
              <a:t>concentración.</a:t>
            </a:r>
            <a:endParaRPr lang="sr-Latn-R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395857" cy="1325563"/>
          </a:xfrm>
        </p:spPr>
        <p:txBody>
          <a:bodyPr/>
          <a:lstStyle/>
          <a:p>
            <a:r>
              <a:rPr lang="es-ES" dirty="0"/>
              <a:t>ELABORACIÓN CONTINUA DE MANTEQUILLA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nata procedente del tanque de maduración entra en el primer cilindro (1), que gira a una velocidad de 2000 rpm, donde se forma un grano de </a:t>
            </a:r>
            <a:r>
              <a:rPr lang="es-ES" dirty="0" smtClean="0"/>
              <a:t>mantequilla.</a:t>
            </a:r>
          </a:p>
          <a:p>
            <a:pPr algn="just"/>
            <a:r>
              <a:rPr lang="es-ES" dirty="0" smtClean="0"/>
              <a:t>En el </a:t>
            </a:r>
            <a:r>
              <a:rPr lang="es-ES" dirty="0"/>
              <a:t>segundo (2), que gira a 35 rpm, se separa el suero de </a:t>
            </a:r>
            <a:r>
              <a:rPr lang="es-ES" dirty="0" smtClean="0"/>
              <a:t>mantequilla.</a:t>
            </a:r>
          </a:p>
          <a:p>
            <a:pPr algn="just"/>
            <a:r>
              <a:rPr lang="es-ES" dirty="0" smtClean="0"/>
              <a:t>A </a:t>
            </a:r>
            <a:r>
              <a:rPr lang="es-ES" dirty="0"/>
              <a:t>continuación, pasa a la sección de secado por exprimido (3), en la que se separa el exceso de suero, y luego a la segunda sección de trabajo (4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mantequilla sale en forma de cinta que se dirige hacia el dispositivo de moldeado y envasado.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993180"/>
            <a:ext cx="10540042" cy="1325563"/>
          </a:xfrm>
        </p:spPr>
        <p:txBody>
          <a:bodyPr/>
          <a:lstStyle/>
          <a:p>
            <a:r>
              <a:rPr lang="sr-Latn-RS" dirty="0"/>
              <a:t> </a:t>
            </a:r>
            <a:r>
              <a:rPr lang="es-ES" dirty="0"/>
              <a:t>ELABORACIÓN CONTINUA DE MANTEQUILLA</a:t>
            </a:r>
            <a:endParaRPr lang="en-US" dirty="0"/>
          </a:p>
        </p:txBody>
      </p:sp>
      <p:pic>
        <p:nvPicPr>
          <p:cNvPr id="5" name="Picture 4" descr="https://dairyprocessinghandbook.tetrapak.com/sites/all/files/styles/chapter_image/public/chapter/images/12.6.fh10.png?itok=q06xG9s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710" y="1912762"/>
            <a:ext cx="8686800" cy="373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43421" y="5832258"/>
            <a:ext cx="574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Manual de procesamiento de productos lácteos ©Tetra Pak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4F743-3884-4C3A-8C53-CEF5D9565EA9}"/>
              </a:ext>
            </a:extLst>
          </p:cNvPr>
          <p:cNvSpPr/>
          <p:nvPr/>
        </p:nvSpPr>
        <p:spPr>
          <a:xfrm>
            <a:off x="2483393" y="1860105"/>
            <a:ext cx="689352" cy="30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Nata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064EF-11CE-4A7C-A8CF-746D24C57498}"/>
              </a:ext>
            </a:extLst>
          </p:cNvPr>
          <p:cNvSpPr/>
          <p:nvPr/>
        </p:nvSpPr>
        <p:spPr>
          <a:xfrm>
            <a:off x="9468358" y="4645314"/>
            <a:ext cx="1321562" cy="36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Mantequilla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22A-9ACE-44B6-A8BB-C4B288E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490226"/>
            <a:ext cx="7757160" cy="1325563"/>
          </a:xfrm>
        </p:spPr>
        <p:txBody>
          <a:bodyPr/>
          <a:lstStyle/>
          <a:p>
            <a:r>
              <a:rPr lang="en-US" dirty="0" smtClean="0"/>
              <a:t>¡Gracias!</a:t>
            </a:r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A23C-F11F-4E75-B5C9-0DA9F0E140B2}"/>
              </a:ext>
            </a:extLst>
          </p:cNvPr>
          <p:cNvSpPr txBox="1"/>
          <p:nvPr/>
        </p:nvSpPr>
        <p:spPr>
          <a:xfrm>
            <a:off x="3047260" y="354839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lt-LT" sz="4000" b="0" i="0" dirty="0">
                <a:solidFill>
                  <a:srgbClr val="000000"/>
                </a:solidFill>
                <a:effectLst/>
                <a:latin typeface="apple color emoji"/>
              </a:rPr>
              <a:t>💛</a:t>
            </a:r>
            <a:endParaRPr lang="lt-LT" sz="4000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22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	</a:t>
            </a:r>
            <a:r>
              <a:rPr lang="es-ES" b="1" dirty="0" smtClean="0"/>
              <a:t>Mantequilla</a:t>
            </a:r>
            <a:r>
              <a:rPr lang="sr-Latn-R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fabricación de mantequilla se conoce desde la antigüedad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mantequilla se producía originalmente en las granjas para uso doméstico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grasa láctea se separaba de forma natural, como una capa superficial de la leche, y luego se retiraba y se dejaba madurar de forma natural, para después batirla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batido se realizaba en mantequeras manuales de </a:t>
            </a:r>
            <a:r>
              <a:rPr lang="es-ES" dirty="0" smtClean="0"/>
              <a:t>madera.</a:t>
            </a:r>
          </a:p>
          <a:p>
            <a:pPr algn="just"/>
            <a:r>
              <a:rPr lang="es-ES" dirty="0" smtClean="0"/>
              <a:t>La forma tradicional de producción de mantequilla es inaceptable debido a las malas </a:t>
            </a:r>
            <a:r>
              <a:rPr lang="es-ES" dirty="0"/>
              <a:t>condiciones higiénicas, que dan lugar a una mala calidad y seguridad sanitaria del producto </a:t>
            </a:r>
            <a:r>
              <a:rPr lang="es-ES" dirty="0" smtClean="0"/>
              <a:t>final.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Mantequilla</a:t>
            </a:r>
            <a:r>
              <a:rPr lang="sr-Latn-R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2346"/>
            <a:ext cx="5003366" cy="3702944"/>
          </a:xfrm>
        </p:spPr>
        <p:txBody>
          <a:bodyPr/>
          <a:lstStyle/>
          <a:p>
            <a:r>
              <a:rPr lang="es-ES" smtClean="0"/>
              <a:t>Mantequeras </a:t>
            </a:r>
            <a:r>
              <a:rPr lang="es-ES" dirty="0"/>
              <a:t>manuales para la elaboración de mantequilla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1566" y="1820174"/>
            <a:ext cx="3938508" cy="431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959" y="3080209"/>
            <a:ext cx="2709209" cy="31203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Normativa l</a:t>
            </a:r>
            <a:r>
              <a:rPr lang="sr-Latn-RS" b="1" u="sng" dirty="0" smtClean="0"/>
              <a:t>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57" y="2474019"/>
            <a:ext cx="10551543" cy="3702944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El Reglamento sobre la calidad de los productos lácteos y los cultivos iniciadores (Diario Oficial de la República de Serbia, 33/2010, 69/2010, 43/2013 – otro reglamento y 34/2014):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- Proporciona  la definición de mantequilla.</a:t>
            </a:r>
          </a:p>
          <a:p>
            <a:pPr algn="just">
              <a:buNone/>
            </a:pPr>
            <a:r>
              <a:rPr lang="es-ES" dirty="0" smtClean="0"/>
              <a:t>- Define los parámetros básicos que debe cumplir la mantequilla.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11"/>
            <a:ext cx="8893233" cy="1033407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Mantequilla</a:t>
            </a:r>
            <a:r>
              <a:rPr lang="sr-Latn-RS" b="1" u="sng" dirty="0"/>
              <a:t/>
            </a:r>
            <a:br>
              <a:rPr lang="sr-Latn-RS" b="1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sz="2000" dirty="0" smtClean="0"/>
              <a:t>	La mantequilla es un producto graso lácteo producido exclusivamente a partir de nata o de nata fermentada:</a:t>
            </a:r>
          </a:p>
          <a:p>
            <a:r>
              <a:rPr lang="es-ES" sz="2000" dirty="0"/>
              <a:t>La </a:t>
            </a:r>
            <a:r>
              <a:rPr lang="es-ES" sz="2000" dirty="0" smtClean="0"/>
              <a:t>mantequilla, </a:t>
            </a:r>
            <a:r>
              <a:rPr lang="es-ES" sz="2000" dirty="0"/>
              <a:t>en su producción y </a:t>
            </a:r>
            <a:r>
              <a:rPr lang="es-ES" sz="2000" dirty="0" smtClean="0"/>
              <a:t>comercio, </a:t>
            </a:r>
            <a:r>
              <a:rPr lang="es-ES" sz="2000" dirty="0"/>
              <a:t>debe cumplir los siguientes </a:t>
            </a:r>
            <a:r>
              <a:rPr lang="es-ES" sz="2000" dirty="0" smtClean="0"/>
              <a:t>requisitos: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Tener un aroma, sabor y color 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característicos. </a:t>
            </a:r>
            <a:endParaRPr lang="es-E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Tener una consistencia homogénea y fácil de extender, sin gotas de agua 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visibles. </a:t>
            </a:r>
            <a:endParaRPr lang="es-E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Contener no menos del 82% de grasa láctea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No contener más del 16% de agua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No contener más del 2% de materia seca de leche desnatada.  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320" y="2568909"/>
            <a:ext cx="10515600" cy="346958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proceso de elaboración de mantequilla incluye las siguientes etapas:</a:t>
            </a:r>
            <a:endParaRPr lang="es-E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Producción de nata. Incluye el proceso de desnatado de la leche y la normalización del contenido de grasa láctea en la nata.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Procesado de la nata. Se refiere a la p</a:t>
            </a:r>
            <a:r>
              <a:rPr lang="es-E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asteurización de la nata y a su posterior maduración. </a:t>
            </a:r>
            <a:endParaRPr lang="es-E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Transformación de la nata en mantequilla. Es el proceso de batido en el que se forma un grano de mantequilla con la separación del suero de mantequilla.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Envasado, almacenado y distribución de la mantequilla.</a:t>
            </a:r>
            <a:endParaRPr lang="es-E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868526" cy="13255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PROCESO </a:t>
            </a:r>
            <a:r>
              <a:rPr lang="es-ES" dirty="0"/>
              <a:t>TECNOLÓGICO DE ELABORACIÓN DE LA </a:t>
            </a:r>
            <a:r>
              <a:rPr lang="es-ES" dirty="0" smtClean="0"/>
              <a:t>MANTEQUILLA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868526" cy="13255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PROCESO </a:t>
            </a:r>
            <a:r>
              <a:rPr lang="es-ES" dirty="0"/>
              <a:t>TECNOLÓGICO DE ELABORACIÓN DE LA </a:t>
            </a:r>
            <a:r>
              <a:rPr lang="es-ES" dirty="0" smtClean="0"/>
              <a:t>MANTEQUILLA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47" y="2939845"/>
            <a:ext cx="10515600" cy="3064139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mantequilla puede obtenerse mediante un proceso por lotes o continuo</a:t>
            </a:r>
            <a:r>
              <a:rPr lang="en-US" dirty="0" smtClean="0"/>
              <a:t>. </a:t>
            </a:r>
            <a:endParaRPr lang="sr-Latn-RS" dirty="0"/>
          </a:p>
          <a:p>
            <a:pPr algn="just"/>
            <a:r>
              <a:rPr lang="es-ES" dirty="0"/>
              <a:t>El proceso por lotes es más antiguo y, en él, la mantequilla puede producirse a partir de nata dulce y </a:t>
            </a:r>
            <a:r>
              <a:rPr lang="es-ES" dirty="0" smtClean="0"/>
              <a:t>agria.</a:t>
            </a:r>
            <a:endParaRPr lang="sr-Latn-RS" dirty="0"/>
          </a:p>
          <a:p>
            <a:pPr algn="just"/>
            <a:r>
              <a:rPr lang="es-ES" dirty="0"/>
              <a:t>El proceso continuo de producción de mantequilla es más reciente y utiliza principalmente nata </a:t>
            </a:r>
            <a:r>
              <a:rPr lang="es-ES" dirty="0" smtClean="0"/>
              <a:t>dulce.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6" y="1130060"/>
            <a:ext cx="11962767" cy="464064"/>
          </a:xfrm>
        </p:spPr>
        <p:txBody>
          <a:bodyPr>
            <a:noAutofit/>
          </a:bodyPr>
          <a:lstStyle/>
          <a:p>
            <a:r>
              <a:rPr lang="es-ES" sz="2400" dirty="0"/>
              <a:t>Etapas generales del proceso de elaboración por lotes y en continuo de mantequilla cultivada</a:t>
            </a:r>
            <a:endParaRPr lang="en-US" sz="2400" dirty="0"/>
          </a:p>
        </p:txBody>
      </p:sp>
      <p:pic>
        <p:nvPicPr>
          <p:cNvPr id="4" name="Content Placeholder 3" descr="https://dairyprocessinghandbook.tetrapak.com/sites/all/files/styles/chapter_image/public/chapter/images/12.2.fh10.png?itok=qGinE-u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59" y="1733909"/>
            <a:ext cx="6564703" cy="45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06268" y="2237755"/>
            <a:ext cx="37872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Recepción de la leche.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Precalentamiento y pasteurización de la leche desnatada.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Separación de la grasa.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Pasteurización de la nata.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Desaireado al vacío, si se utiliza.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Preparación del cultivo, cuando se utilice.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Maduración y acidificación de la nata, cuando se utilice.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Tratamiento de la temperatura.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Batido/trabajo, por lotes.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Agitación/trabajo, continuo.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Recogida de suero de mantequilla.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ES" sz="1200" dirty="0"/>
              <a:t>Silo de mantequilla con transportador de tornillo.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Máquinas de </a:t>
            </a:r>
            <a:r>
              <a:rPr lang="es-ES" sz="1200" dirty="0" smtClean="0"/>
              <a:t>envasado.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4441" y="5935775"/>
            <a:ext cx="485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Manual de procesamiento de productos lácteos ©Tetra Pak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193F6-748A-4052-9876-33174BFED850}"/>
              </a:ext>
            </a:extLst>
          </p:cNvPr>
          <p:cNvSpPr/>
          <p:nvPr/>
        </p:nvSpPr>
        <p:spPr>
          <a:xfrm>
            <a:off x="4651133" y="5524045"/>
            <a:ext cx="739733" cy="66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Leche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L. desnatada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Nata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Mantequilla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A6071-914C-49B8-B6FD-F7B8FEA2CAD5}"/>
              </a:ext>
            </a:extLst>
          </p:cNvPr>
          <p:cNvSpPr/>
          <p:nvPr/>
        </p:nvSpPr>
        <p:spPr>
          <a:xfrm>
            <a:off x="6141551" y="5531056"/>
            <a:ext cx="1364717" cy="88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Suero de mantequilla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Cultivo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Medios de refrigeración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Medios de calentamiento</a:t>
            </a:r>
          </a:p>
          <a:p>
            <a:pPr>
              <a:lnSpc>
                <a:spcPct val="115000"/>
              </a:lnSpc>
            </a:pPr>
            <a:r>
              <a:rPr lang="es-ES" sz="800" dirty="0">
                <a:ea typeface="Calibri" panose="020F0502020204030204" pitchFamily="34" charset="0"/>
                <a:cs typeface="Times New Roman" panose="02020603050405020304" pitchFamily="18" charset="0"/>
              </a:rPr>
              <a:t>Módulo opcional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1706</Words>
  <Application>Microsoft Office PowerPoint</Application>
  <PresentationFormat>Panorámica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apple color emoji</vt:lpstr>
      <vt:lpstr>Arial</vt:lpstr>
      <vt:lpstr>Calibri</vt:lpstr>
      <vt:lpstr>Calibri Light</vt:lpstr>
      <vt:lpstr>helvetica neue</vt:lpstr>
      <vt:lpstr>Symbol</vt:lpstr>
      <vt:lpstr>Times New Roman</vt:lpstr>
      <vt:lpstr>Office Theme</vt:lpstr>
      <vt:lpstr>MANTEQUILLA</vt:lpstr>
      <vt:lpstr>Mantequilla </vt:lpstr>
      <vt:lpstr> Mantequilla </vt:lpstr>
      <vt:lpstr>Mantequilla </vt:lpstr>
      <vt:lpstr>Normativa legal</vt:lpstr>
      <vt:lpstr>Mantequilla </vt:lpstr>
      <vt:lpstr>PROCESO TECNOLÓGICO DE ELABORACIÓN DE LA MANTEQUILLA</vt:lpstr>
      <vt:lpstr>PROCESO TECNOLÓGICO DE ELABORACIÓN DE LA MANTEQUILLA</vt:lpstr>
      <vt:lpstr>Etapas generales del proceso de elaboración por lotes y en continuo de mantequilla cultivada</vt:lpstr>
      <vt:lpstr>1. PRODUCCIÓN DE NATA</vt:lpstr>
      <vt:lpstr>2. PROCESADO DE LA NATA</vt:lpstr>
      <vt:lpstr>2. PROCESADO DE LA NATA</vt:lpstr>
      <vt:lpstr>2. PROCESADO DE LA NATA</vt:lpstr>
      <vt:lpstr>2. PROCESADO DE LA NATA</vt:lpstr>
      <vt:lpstr>3. BATIDO DE LA NATA</vt:lpstr>
      <vt:lpstr>3. BATIDO DE LA NATA</vt:lpstr>
      <vt:lpstr>4. ENJUAGUE DEL GRANO DE MANTEQUILLA</vt:lpstr>
      <vt:lpstr>5. ELABORACIÓN Y SALADO DE LA MANTEQUILLA</vt:lpstr>
      <vt:lpstr>6. ENVASADO Y ALMACENAMIENTO DE LA MANTEQUILLA</vt:lpstr>
      <vt:lpstr>ELABORACIÓN POR LOTES DE MANTEQUILLA</vt:lpstr>
      <vt:lpstr>BATCH BUTTER-MAKING</vt:lpstr>
      <vt:lpstr>ELABORACIÓN CONTINUA DE MANTEQUILLA</vt:lpstr>
      <vt:lpstr>ELABORACIÓN CONTINUA DE MANTEQUILLA</vt:lpstr>
      <vt:lpstr> ELABORACIÓN CONTINUA DE MANTEQUILLA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Usuario</cp:lastModifiedBy>
  <cp:revision>192</cp:revision>
  <dcterms:created xsi:type="dcterms:W3CDTF">2020-02-28T10:44:09Z</dcterms:created>
  <dcterms:modified xsi:type="dcterms:W3CDTF">2021-11-25T08:52:35Z</dcterms:modified>
</cp:coreProperties>
</file>