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Lst>
  <p:sldSz cy="6858000" cx="12192000"/>
  <p:notesSz cx="6858000" cy="9144000"/>
  <p:embeddedFontLst>
    <p:embeddedFont>
      <p:font typeface="Helvetica Neue"/>
      <p:regular r:id="rId41"/>
      <p:bold r:id="rId42"/>
      <p:italic r:id="rId43"/>
      <p:boldItalic r:id="rId4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45" roundtripDataSignature="AMtx7mifpZ1oHhEuPrVeNg7WwRHXV6lf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font" Target="fonts/HelveticaNeue-bold.fntdata"/><Relationship Id="rId41" Type="http://schemas.openxmlformats.org/officeDocument/2006/relationships/font" Target="fonts/HelveticaNeue-regular.fntdata"/><Relationship Id="rId22" Type="http://schemas.openxmlformats.org/officeDocument/2006/relationships/slide" Target="slides/slide17.xml"/><Relationship Id="rId44" Type="http://schemas.openxmlformats.org/officeDocument/2006/relationships/font" Target="fonts/HelveticaNeue-boldItalic.fntdata"/><Relationship Id="rId21" Type="http://schemas.openxmlformats.org/officeDocument/2006/relationships/slide" Target="slides/slide16.xml"/><Relationship Id="rId43" Type="http://schemas.openxmlformats.org/officeDocument/2006/relationships/font" Target="fonts/HelveticaNeue-italic.fntdata"/><Relationship Id="rId24" Type="http://schemas.openxmlformats.org/officeDocument/2006/relationships/slide" Target="slides/slide19.xml"/><Relationship Id="rId23" Type="http://schemas.openxmlformats.org/officeDocument/2006/relationships/slide" Target="slides/slide18.xml"/><Relationship Id="rId45" Type="http://customschemas.google.com/relationships/presentationmetadata" Target="meta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9" name="Google Shape;14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1" name="Google Shape;16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0" name="Google Shape;17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4" name="Google Shape;194;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0" name="Google Shape;200;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 name="Shape 87"/>
        <p:cNvGrpSpPr/>
        <p:nvPr/>
      </p:nvGrpSpPr>
      <p:grpSpPr>
        <a:xfrm>
          <a:off x="0" y="0"/>
          <a:ext cx="0" cy="0"/>
          <a:chOff x="0" y="0"/>
          <a:chExt cx="0" cy="0"/>
        </a:xfrm>
      </p:grpSpPr>
      <p:sp>
        <p:nvSpPr>
          <p:cNvPr id="88" name="Google Shape;88;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9" name="Google Shape;8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8" name="Google Shape;21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5" name="Google Shape;22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1" name="Google Shape;25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3" name="Google Shape;263;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 name="Google Shape;9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1" name="Google Shape;28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7" name="Google Shape;28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3" name="Google Shape;293;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9" name="Google Shape;299;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5" name="Google Shape;30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5" name="Google Shape;105;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3" name="Google Shape;11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9" name="Google Shape;11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5" name="Google Shape;125;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1" name="Google Shape;13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15" name="Shape 15"/>
        <p:cNvGrpSpPr/>
        <p:nvPr/>
      </p:nvGrpSpPr>
      <p:grpSpPr>
        <a:xfrm>
          <a:off x="0" y="0"/>
          <a:ext cx="0" cy="0"/>
          <a:chOff x="0" y="0"/>
          <a:chExt cx="0" cy="0"/>
        </a:xfrm>
      </p:grpSpPr>
      <p:sp>
        <p:nvSpPr>
          <p:cNvPr id="16" name="Google Shape;16;p37"/>
          <p:cNvSpPr txBox="1"/>
          <p:nvPr>
            <p:ph type="ctrTitle"/>
          </p:nvPr>
        </p:nvSpPr>
        <p:spPr>
          <a:xfrm>
            <a:off x="2126673" y="1463039"/>
            <a:ext cx="7938654" cy="2182385"/>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lt1"/>
              </a:buClr>
              <a:buSzPts val="6000"/>
              <a:buFont typeface="Calibri"/>
              <a:buNone/>
              <a:defRPr b="1"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7"/>
          <p:cNvSpPr txBox="1"/>
          <p:nvPr>
            <p:ph idx="1" type="subTitle"/>
          </p:nvPr>
        </p:nvSpPr>
        <p:spPr>
          <a:xfrm>
            <a:off x="2833255" y="3984423"/>
            <a:ext cx="6389716" cy="803707"/>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4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6"/>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47"/>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7"/>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sp>
        <p:nvSpPr>
          <p:cNvPr id="20" name="Google Shape;20;p38"/>
          <p:cNvSpPr txBox="1"/>
          <p:nvPr>
            <p:ph type="title"/>
          </p:nvPr>
        </p:nvSpPr>
        <p:spPr>
          <a:xfrm>
            <a:off x="838200" y="1148455"/>
            <a:ext cx="8893233"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62E64"/>
              </a:buClr>
              <a:buSzPts val="4400"/>
              <a:buFont typeface="Calibri"/>
              <a:buNone/>
              <a:defRPr>
                <a:solidFill>
                  <a:srgbClr val="062E6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8"/>
          <p:cNvSpPr txBox="1"/>
          <p:nvPr>
            <p:ph idx="1" type="body"/>
          </p:nvPr>
        </p:nvSpPr>
        <p:spPr>
          <a:xfrm>
            <a:off x="838200" y="2474019"/>
            <a:ext cx="10515600" cy="3702944"/>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62E64"/>
              </a:buClr>
              <a:buSzPts val="2400"/>
              <a:buChar char="•"/>
              <a:defRPr sz="2400">
                <a:solidFill>
                  <a:srgbClr val="062E64"/>
                </a:solidFill>
              </a:defRPr>
            </a:lvl1pPr>
            <a:lvl2pPr indent="-381000" lvl="1" marL="914400" algn="l">
              <a:lnSpc>
                <a:spcPct val="90000"/>
              </a:lnSpc>
              <a:spcBef>
                <a:spcPts val="500"/>
              </a:spcBef>
              <a:spcAft>
                <a:spcPts val="0"/>
              </a:spcAft>
              <a:buClr>
                <a:srgbClr val="062E64"/>
              </a:buClr>
              <a:buSzPts val="2400"/>
              <a:buChar char="•"/>
              <a:defRPr>
                <a:solidFill>
                  <a:srgbClr val="062E64"/>
                </a:solidFill>
              </a:defRPr>
            </a:lvl2pPr>
            <a:lvl3pPr indent="-355600" lvl="2" marL="1371600" algn="l">
              <a:lnSpc>
                <a:spcPct val="90000"/>
              </a:lnSpc>
              <a:spcBef>
                <a:spcPts val="500"/>
              </a:spcBef>
              <a:spcAft>
                <a:spcPts val="0"/>
              </a:spcAft>
              <a:buClr>
                <a:srgbClr val="062E64"/>
              </a:buClr>
              <a:buSzPts val="2000"/>
              <a:buChar char="•"/>
              <a:defRPr>
                <a:solidFill>
                  <a:srgbClr val="062E64"/>
                </a:solidFill>
              </a:defRPr>
            </a:lvl3pPr>
            <a:lvl4pPr indent="-342900" lvl="3" marL="1828800" algn="l">
              <a:lnSpc>
                <a:spcPct val="90000"/>
              </a:lnSpc>
              <a:spcBef>
                <a:spcPts val="500"/>
              </a:spcBef>
              <a:spcAft>
                <a:spcPts val="0"/>
              </a:spcAft>
              <a:buClr>
                <a:srgbClr val="062E64"/>
              </a:buClr>
              <a:buSzPts val="1800"/>
              <a:buChar char="•"/>
              <a:defRPr>
                <a:solidFill>
                  <a:srgbClr val="062E64"/>
                </a:solidFill>
              </a:defRPr>
            </a:lvl4pPr>
            <a:lvl5pPr indent="-342900" lvl="4" marL="2286000" algn="l">
              <a:lnSpc>
                <a:spcPct val="90000"/>
              </a:lnSpc>
              <a:spcBef>
                <a:spcPts val="500"/>
              </a:spcBef>
              <a:spcAft>
                <a:spcPts val="0"/>
              </a:spcAft>
              <a:buClr>
                <a:srgbClr val="062E64"/>
              </a:buClr>
              <a:buSzPts val="1800"/>
              <a:buChar char="•"/>
              <a:defRPr>
                <a:solidFill>
                  <a:srgbClr val="062E6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 name="Shape 23"/>
        <p:cNvGrpSpPr/>
        <p:nvPr/>
      </p:nvGrpSpPr>
      <p:grpSpPr>
        <a:xfrm>
          <a:off x="0" y="0"/>
          <a:ext cx="0" cy="0"/>
          <a:chOff x="0" y="0"/>
          <a:chExt cx="0" cy="0"/>
        </a:xfrm>
      </p:grpSpPr>
      <p:sp>
        <p:nvSpPr>
          <p:cNvPr id="24" name="Google Shape;24;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40"/>
          <p:cNvSpPr txBox="1"/>
          <p:nvPr>
            <p:ph type="title"/>
          </p:nvPr>
        </p:nvSpPr>
        <p:spPr>
          <a:xfrm>
            <a:off x="2251364" y="2103437"/>
            <a:ext cx="7757160" cy="1325563"/>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rgbClr val="062E64"/>
              </a:buClr>
              <a:buSzPts val="4400"/>
              <a:buFont typeface="Calibri"/>
              <a:buNone/>
              <a:defRPr>
                <a:solidFill>
                  <a:srgbClr val="062E6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2" name="Shape 32"/>
        <p:cNvGrpSpPr/>
        <p:nvPr/>
      </p:nvGrpSpPr>
      <p:grpSpPr>
        <a:xfrm>
          <a:off x="0" y="0"/>
          <a:ext cx="0" cy="0"/>
          <a:chOff x="0" y="0"/>
          <a:chExt cx="0" cy="0"/>
        </a:xfrm>
      </p:grpSpPr>
      <p:sp>
        <p:nvSpPr>
          <p:cNvPr id="33" name="Google Shape;33;p4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4" name="Google Shape;34;p4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5" name="Google Shape;35;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7" name="Google Shape;37;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8" name="Shape 38"/>
        <p:cNvGrpSpPr/>
        <p:nvPr/>
      </p:nvGrpSpPr>
      <p:grpSpPr>
        <a:xfrm>
          <a:off x="0" y="0"/>
          <a:ext cx="0" cy="0"/>
          <a:chOff x="0" y="0"/>
          <a:chExt cx="0" cy="0"/>
        </a:xfrm>
      </p:grpSpPr>
      <p:sp>
        <p:nvSpPr>
          <p:cNvPr id="39" name="Google Shape;39;p42"/>
          <p:cNvSpPr txBox="1"/>
          <p:nvPr>
            <p:ph idx="1" type="body"/>
          </p:nvPr>
        </p:nvSpPr>
        <p:spPr>
          <a:xfrm>
            <a:off x="838200" y="2507269"/>
            <a:ext cx="5181600" cy="3669694"/>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62E64"/>
              </a:buClr>
              <a:buSzPts val="2400"/>
              <a:buChar char="•"/>
              <a:defRPr sz="2400">
                <a:solidFill>
                  <a:srgbClr val="062E64"/>
                </a:solidFill>
              </a:defRPr>
            </a:lvl1pPr>
            <a:lvl2pPr indent="-381000" lvl="1" marL="914400" algn="l">
              <a:lnSpc>
                <a:spcPct val="90000"/>
              </a:lnSpc>
              <a:spcBef>
                <a:spcPts val="500"/>
              </a:spcBef>
              <a:spcAft>
                <a:spcPts val="0"/>
              </a:spcAft>
              <a:buClr>
                <a:srgbClr val="062E64"/>
              </a:buClr>
              <a:buSzPts val="2400"/>
              <a:buChar char="•"/>
              <a:defRPr>
                <a:solidFill>
                  <a:srgbClr val="062E64"/>
                </a:solidFill>
              </a:defRPr>
            </a:lvl2pPr>
            <a:lvl3pPr indent="-355600" lvl="2" marL="1371600" algn="l">
              <a:lnSpc>
                <a:spcPct val="90000"/>
              </a:lnSpc>
              <a:spcBef>
                <a:spcPts val="500"/>
              </a:spcBef>
              <a:spcAft>
                <a:spcPts val="0"/>
              </a:spcAft>
              <a:buClr>
                <a:srgbClr val="062E64"/>
              </a:buClr>
              <a:buSzPts val="2000"/>
              <a:buChar char="•"/>
              <a:defRPr>
                <a:solidFill>
                  <a:srgbClr val="062E64"/>
                </a:solidFill>
              </a:defRPr>
            </a:lvl3pPr>
            <a:lvl4pPr indent="-342900" lvl="3" marL="1828800" algn="l">
              <a:lnSpc>
                <a:spcPct val="90000"/>
              </a:lnSpc>
              <a:spcBef>
                <a:spcPts val="500"/>
              </a:spcBef>
              <a:spcAft>
                <a:spcPts val="0"/>
              </a:spcAft>
              <a:buClr>
                <a:srgbClr val="062E64"/>
              </a:buClr>
              <a:buSzPts val="1800"/>
              <a:buChar char="•"/>
              <a:defRPr>
                <a:solidFill>
                  <a:srgbClr val="062E64"/>
                </a:solidFill>
              </a:defRPr>
            </a:lvl4pPr>
            <a:lvl5pPr indent="-342900" lvl="4" marL="2286000" algn="l">
              <a:lnSpc>
                <a:spcPct val="90000"/>
              </a:lnSpc>
              <a:spcBef>
                <a:spcPts val="500"/>
              </a:spcBef>
              <a:spcAft>
                <a:spcPts val="0"/>
              </a:spcAft>
              <a:buClr>
                <a:srgbClr val="062E64"/>
              </a:buClr>
              <a:buSzPts val="1800"/>
              <a:buChar char="•"/>
              <a:defRPr>
                <a:solidFill>
                  <a:srgbClr val="062E6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42"/>
          <p:cNvSpPr txBox="1"/>
          <p:nvPr>
            <p:ph idx="2" type="body"/>
          </p:nvPr>
        </p:nvSpPr>
        <p:spPr>
          <a:xfrm>
            <a:off x="6172200" y="2507269"/>
            <a:ext cx="5181600" cy="3669694"/>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62E64"/>
              </a:buClr>
              <a:buSzPts val="2400"/>
              <a:buChar char="•"/>
              <a:defRPr sz="2400">
                <a:solidFill>
                  <a:srgbClr val="062E64"/>
                </a:solidFill>
              </a:defRPr>
            </a:lvl1pPr>
            <a:lvl2pPr indent="-381000" lvl="1" marL="914400" algn="l">
              <a:lnSpc>
                <a:spcPct val="90000"/>
              </a:lnSpc>
              <a:spcBef>
                <a:spcPts val="500"/>
              </a:spcBef>
              <a:spcAft>
                <a:spcPts val="0"/>
              </a:spcAft>
              <a:buClr>
                <a:srgbClr val="062E64"/>
              </a:buClr>
              <a:buSzPts val="2400"/>
              <a:buChar char="•"/>
              <a:defRPr>
                <a:solidFill>
                  <a:srgbClr val="062E64"/>
                </a:solidFill>
              </a:defRPr>
            </a:lvl2pPr>
            <a:lvl3pPr indent="-355600" lvl="2" marL="1371600" algn="l">
              <a:lnSpc>
                <a:spcPct val="90000"/>
              </a:lnSpc>
              <a:spcBef>
                <a:spcPts val="500"/>
              </a:spcBef>
              <a:spcAft>
                <a:spcPts val="0"/>
              </a:spcAft>
              <a:buClr>
                <a:srgbClr val="062E64"/>
              </a:buClr>
              <a:buSzPts val="2000"/>
              <a:buChar char="•"/>
              <a:defRPr>
                <a:solidFill>
                  <a:srgbClr val="062E64"/>
                </a:solidFill>
              </a:defRPr>
            </a:lvl3pPr>
            <a:lvl4pPr indent="-342900" lvl="3" marL="1828800" algn="l">
              <a:lnSpc>
                <a:spcPct val="90000"/>
              </a:lnSpc>
              <a:spcBef>
                <a:spcPts val="500"/>
              </a:spcBef>
              <a:spcAft>
                <a:spcPts val="0"/>
              </a:spcAft>
              <a:buClr>
                <a:srgbClr val="062E64"/>
              </a:buClr>
              <a:buSzPts val="1800"/>
              <a:buChar char="•"/>
              <a:defRPr>
                <a:solidFill>
                  <a:srgbClr val="062E64"/>
                </a:solidFill>
              </a:defRPr>
            </a:lvl4pPr>
            <a:lvl5pPr indent="-342900" lvl="4" marL="2286000" algn="l">
              <a:lnSpc>
                <a:spcPct val="90000"/>
              </a:lnSpc>
              <a:spcBef>
                <a:spcPts val="500"/>
              </a:spcBef>
              <a:spcAft>
                <a:spcPts val="0"/>
              </a:spcAft>
              <a:buClr>
                <a:srgbClr val="062E64"/>
              </a:buClr>
              <a:buSzPts val="1800"/>
              <a:buChar char="•"/>
              <a:defRPr>
                <a:solidFill>
                  <a:srgbClr val="062E6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44" name="Google Shape;44;p42"/>
          <p:cNvSpPr txBox="1"/>
          <p:nvPr>
            <p:ph type="title"/>
          </p:nvPr>
        </p:nvSpPr>
        <p:spPr>
          <a:xfrm>
            <a:off x="838200" y="1181706"/>
            <a:ext cx="8893233"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62E64"/>
              </a:buClr>
              <a:buSzPts val="4400"/>
              <a:buFont typeface="Calibri"/>
              <a:buNone/>
              <a:defRPr>
                <a:solidFill>
                  <a:srgbClr val="062E6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45" name="Shape 45"/>
        <p:cNvGrpSpPr/>
        <p:nvPr/>
      </p:nvGrpSpPr>
      <p:grpSpPr>
        <a:xfrm>
          <a:off x="0" y="0"/>
          <a:ext cx="0" cy="0"/>
          <a:chOff x="0" y="0"/>
          <a:chExt cx="0" cy="0"/>
        </a:xfrm>
      </p:grpSpPr>
      <p:sp>
        <p:nvSpPr>
          <p:cNvPr id="46" name="Google Shape;46;p43"/>
          <p:cNvSpPr txBox="1"/>
          <p:nvPr>
            <p:ph idx="1" type="body"/>
          </p:nvPr>
        </p:nvSpPr>
        <p:spPr>
          <a:xfrm>
            <a:off x="839788" y="2396058"/>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62E64"/>
              </a:buClr>
              <a:buSzPts val="2400"/>
              <a:buNone/>
              <a:defRPr b="1" sz="2400">
                <a:solidFill>
                  <a:srgbClr val="062E64"/>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43"/>
          <p:cNvSpPr txBox="1"/>
          <p:nvPr>
            <p:ph idx="2" type="body"/>
          </p:nvPr>
        </p:nvSpPr>
        <p:spPr>
          <a:xfrm>
            <a:off x="839788" y="3219970"/>
            <a:ext cx="5157787" cy="287326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62E64"/>
              </a:buClr>
              <a:buSzPts val="2400"/>
              <a:buChar char="•"/>
              <a:defRPr sz="2400">
                <a:solidFill>
                  <a:srgbClr val="062E64"/>
                </a:solidFill>
              </a:defRPr>
            </a:lvl1pPr>
            <a:lvl2pPr indent="-381000" lvl="1" marL="914400" algn="l">
              <a:lnSpc>
                <a:spcPct val="90000"/>
              </a:lnSpc>
              <a:spcBef>
                <a:spcPts val="500"/>
              </a:spcBef>
              <a:spcAft>
                <a:spcPts val="0"/>
              </a:spcAft>
              <a:buClr>
                <a:srgbClr val="062E64"/>
              </a:buClr>
              <a:buSzPts val="2400"/>
              <a:buChar char="•"/>
              <a:defRPr>
                <a:solidFill>
                  <a:srgbClr val="062E64"/>
                </a:solidFill>
              </a:defRPr>
            </a:lvl2pPr>
            <a:lvl3pPr indent="-355600" lvl="2" marL="1371600" algn="l">
              <a:lnSpc>
                <a:spcPct val="90000"/>
              </a:lnSpc>
              <a:spcBef>
                <a:spcPts val="500"/>
              </a:spcBef>
              <a:spcAft>
                <a:spcPts val="0"/>
              </a:spcAft>
              <a:buClr>
                <a:srgbClr val="062E64"/>
              </a:buClr>
              <a:buSzPts val="2000"/>
              <a:buChar char="•"/>
              <a:defRPr>
                <a:solidFill>
                  <a:srgbClr val="062E64"/>
                </a:solidFill>
              </a:defRPr>
            </a:lvl3pPr>
            <a:lvl4pPr indent="-342900" lvl="3" marL="1828800" algn="l">
              <a:lnSpc>
                <a:spcPct val="90000"/>
              </a:lnSpc>
              <a:spcBef>
                <a:spcPts val="500"/>
              </a:spcBef>
              <a:spcAft>
                <a:spcPts val="0"/>
              </a:spcAft>
              <a:buClr>
                <a:srgbClr val="062E64"/>
              </a:buClr>
              <a:buSzPts val="1800"/>
              <a:buChar char="•"/>
              <a:defRPr>
                <a:solidFill>
                  <a:srgbClr val="062E64"/>
                </a:solidFill>
              </a:defRPr>
            </a:lvl4pPr>
            <a:lvl5pPr indent="-342900" lvl="4" marL="2286000" algn="l">
              <a:lnSpc>
                <a:spcPct val="90000"/>
              </a:lnSpc>
              <a:spcBef>
                <a:spcPts val="500"/>
              </a:spcBef>
              <a:spcAft>
                <a:spcPts val="0"/>
              </a:spcAft>
              <a:buClr>
                <a:srgbClr val="062E64"/>
              </a:buClr>
              <a:buSzPts val="1800"/>
              <a:buChar char="•"/>
              <a:defRPr>
                <a:solidFill>
                  <a:srgbClr val="062E6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43"/>
          <p:cNvSpPr txBox="1"/>
          <p:nvPr>
            <p:ph idx="3" type="body"/>
          </p:nvPr>
        </p:nvSpPr>
        <p:spPr>
          <a:xfrm>
            <a:off x="6172200" y="2396058"/>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rgbClr val="062E64"/>
              </a:buClr>
              <a:buSzPts val="2400"/>
              <a:buNone/>
              <a:defRPr b="1" sz="2400">
                <a:solidFill>
                  <a:srgbClr val="062E64"/>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43"/>
          <p:cNvSpPr txBox="1"/>
          <p:nvPr>
            <p:ph idx="4" type="body"/>
          </p:nvPr>
        </p:nvSpPr>
        <p:spPr>
          <a:xfrm>
            <a:off x="6172200" y="3219970"/>
            <a:ext cx="5183188" cy="2873260"/>
          </a:xfrm>
          <a:prstGeom prst="rect">
            <a:avLst/>
          </a:prstGeom>
          <a:noFill/>
          <a:ln>
            <a:noFill/>
          </a:ln>
        </p:spPr>
        <p:txBody>
          <a:bodyPr anchorCtr="0" anchor="t" bIns="45700" lIns="91425" spcFirstLastPara="1" rIns="91425" wrap="square" tIns="45700">
            <a:normAutofit/>
          </a:bodyPr>
          <a:lstStyle>
            <a:lvl1pPr indent="-381000" lvl="0" marL="457200" algn="l">
              <a:lnSpc>
                <a:spcPct val="90000"/>
              </a:lnSpc>
              <a:spcBef>
                <a:spcPts val="1000"/>
              </a:spcBef>
              <a:spcAft>
                <a:spcPts val="0"/>
              </a:spcAft>
              <a:buClr>
                <a:srgbClr val="062E64"/>
              </a:buClr>
              <a:buSzPts val="2400"/>
              <a:buChar char="•"/>
              <a:defRPr sz="2400">
                <a:solidFill>
                  <a:srgbClr val="062E64"/>
                </a:solidFill>
              </a:defRPr>
            </a:lvl1pPr>
            <a:lvl2pPr indent="-381000" lvl="1" marL="914400" algn="l">
              <a:lnSpc>
                <a:spcPct val="90000"/>
              </a:lnSpc>
              <a:spcBef>
                <a:spcPts val="500"/>
              </a:spcBef>
              <a:spcAft>
                <a:spcPts val="0"/>
              </a:spcAft>
              <a:buClr>
                <a:srgbClr val="062E64"/>
              </a:buClr>
              <a:buSzPts val="2400"/>
              <a:buChar char="•"/>
              <a:defRPr>
                <a:solidFill>
                  <a:srgbClr val="062E64"/>
                </a:solidFill>
              </a:defRPr>
            </a:lvl2pPr>
            <a:lvl3pPr indent="-355600" lvl="2" marL="1371600" algn="l">
              <a:lnSpc>
                <a:spcPct val="90000"/>
              </a:lnSpc>
              <a:spcBef>
                <a:spcPts val="500"/>
              </a:spcBef>
              <a:spcAft>
                <a:spcPts val="0"/>
              </a:spcAft>
              <a:buClr>
                <a:srgbClr val="062E64"/>
              </a:buClr>
              <a:buSzPts val="2000"/>
              <a:buChar char="•"/>
              <a:defRPr>
                <a:solidFill>
                  <a:srgbClr val="062E64"/>
                </a:solidFill>
              </a:defRPr>
            </a:lvl3pPr>
            <a:lvl4pPr indent="-342900" lvl="3" marL="1828800" algn="l">
              <a:lnSpc>
                <a:spcPct val="90000"/>
              </a:lnSpc>
              <a:spcBef>
                <a:spcPts val="500"/>
              </a:spcBef>
              <a:spcAft>
                <a:spcPts val="0"/>
              </a:spcAft>
              <a:buClr>
                <a:srgbClr val="062E64"/>
              </a:buClr>
              <a:buSzPts val="1800"/>
              <a:buChar char="•"/>
              <a:defRPr>
                <a:solidFill>
                  <a:srgbClr val="062E64"/>
                </a:solidFill>
              </a:defRPr>
            </a:lvl4pPr>
            <a:lvl5pPr indent="-342900" lvl="4" marL="2286000" algn="l">
              <a:lnSpc>
                <a:spcPct val="90000"/>
              </a:lnSpc>
              <a:spcBef>
                <a:spcPts val="500"/>
              </a:spcBef>
              <a:spcAft>
                <a:spcPts val="0"/>
              </a:spcAft>
              <a:buClr>
                <a:srgbClr val="062E64"/>
              </a:buClr>
              <a:buSzPts val="1800"/>
              <a:buChar char="•"/>
              <a:defRPr>
                <a:solidFill>
                  <a:srgbClr val="062E64"/>
                </a:solidFil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0" name="Google Shape;50;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53" name="Google Shape;53;p43"/>
          <p:cNvSpPr txBox="1"/>
          <p:nvPr>
            <p:ph type="title"/>
          </p:nvPr>
        </p:nvSpPr>
        <p:spPr>
          <a:xfrm>
            <a:off x="836612" y="1070495"/>
            <a:ext cx="8893233"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62E64"/>
              </a:buClr>
              <a:buSzPts val="4400"/>
              <a:buFont typeface="Calibri"/>
              <a:buNone/>
              <a:defRPr>
                <a:solidFill>
                  <a:srgbClr val="062E6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4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4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45"/>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45"/>
          <p:cNvSpPr/>
          <p:nvPr>
            <p:ph idx="2" type="pic"/>
          </p:nvPr>
        </p:nvSpPr>
        <p:spPr>
          <a:xfrm>
            <a:off x="5183188" y="987425"/>
            <a:ext cx="6172200" cy="4873625"/>
          </a:xfrm>
          <a:prstGeom prst="rect">
            <a:avLst/>
          </a:prstGeom>
          <a:noFill/>
          <a:ln>
            <a:noFill/>
          </a:ln>
        </p:spPr>
      </p:sp>
      <p:sp>
        <p:nvSpPr>
          <p:cNvPr id="64" name="Google Shape;64;p45"/>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3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32.jp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9.jp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45.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4.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jpg"/><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7.jpg"/><Relationship Id="rId4" Type="http://schemas.openxmlformats.org/officeDocument/2006/relationships/image" Target="../media/image3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0.png"/><Relationship Id="rId4" Type="http://schemas.openxmlformats.org/officeDocument/2006/relationships/image" Target="../media/image37.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4.jpg"/><Relationship Id="rId7"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4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9.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4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jpg"/><Relationship Id="rId4" Type="http://schemas.openxmlformats.org/officeDocument/2006/relationships/image" Target="../media/image20.png"/><Relationship Id="rId5"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type="ctrTitle"/>
          </p:nvPr>
        </p:nvSpPr>
        <p:spPr>
          <a:xfrm>
            <a:off x="2126673" y="1463039"/>
            <a:ext cx="7938654" cy="218238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lt1"/>
              </a:buClr>
              <a:buSzPts val="6000"/>
              <a:buFont typeface="Calibri"/>
              <a:buNone/>
            </a:pPr>
            <a:r>
              <a:t/>
            </a:r>
            <a:endParaRPr/>
          </a:p>
        </p:txBody>
      </p:sp>
      <p:sp>
        <p:nvSpPr>
          <p:cNvPr id="85" name="Google Shape;85;p1"/>
          <p:cNvSpPr txBox="1"/>
          <p:nvPr>
            <p:ph idx="1" type="subTitle"/>
          </p:nvPr>
        </p:nvSpPr>
        <p:spPr>
          <a:xfrm>
            <a:off x="2833255" y="3984423"/>
            <a:ext cx="6389716" cy="803707"/>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lt1"/>
              </a:buClr>
              <a:buSzPts val="2400"/>
              <a:buNone/>
            </a:pPr>
            <a:r>
              <a:t/>
            </a:r>
            <a:endParaRPr/>
          </a:p>
        </p:txBody>
      </p:sp>
      <p:pic>
        <p:nvPicPr>
          <p:cNvPr id="86" name="Google Shape;86;p1"/>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10"/>
          <p:cNvPicPr preferRelativeResize="0"/>
          <p:nvPr/>
        </p:nvPicPr>
        <p:blipFill rotWithShape="1">
          <a:blip r:embed="rId3">
            <a:alphaModFix/>
          </a:blip>
          <a:srcRect b="0" l="0" r="0" t="0"/>
          <a:stretch/>
        </p:blipFill>
        <p:spPr>
          <a:xfrm>
            <a:off x="7048500" y="-12680"/>
            <a:ext cx="5143500" cy="6858000"/>
          </a:xfrm>
          <a:prstGeom prst="rect">
            <a:avLst/>
          </a:prstGeom>
          <a:noFill/>
          <a:ln>
            <a:noFill/>
          </a:ln>
        </p:spPr>
      </p:pic>
      <p:sp>
        <p:nvSpPr>
          <p:cNvPr id="146" name="Google Shape;146;p10"/>
          <p:cNvSpPr/>
          <p:nvPr/>
        </p:nvSpPr>
        <p:spPr>
          <a:xfrm>
            <a:off x="186813" y="2050392"/>
            <a:ext cx="6440129"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Fermentation is continued until the desired pH is reached. </a:t>
            </a:r>
            <a:endParaRPr/>
          </a:p>
          <a:p>
            <a:pPr indent="0" lvl="0" marL="0" marR="0" rtl="0" algn="just">
              <a:spcBef>
                <a:spcPts val="0"/>
              </a:spcBef>
              <a:spcAft>
                <a:spcPts val="0"/>
              </a:spcAft>
              <a:buNone/>
            </a:pPr>
            <a:r>
              <a:t/>
            </a:r>
            <a:endParaRPr b="0" i="0" sz="28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In general:</a:t>
            </a:r>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-For </a:t>
            </a:r>
            <a:r>
              <a:rPr b="1" i="0" lang="en-US" sz="2800" u="none" cap="none" strike="noStrike">
                <a:solidFill>
                  <a:schemeClr val="dk1"/>
                </a:solidFill>
                <a:latin typeface="Calibri"/>
                <a:ea typeface="Calibri"/>
                <a:cs typeface="Calibri"/>
                <a:sym typeface="Calibri"/>
              </a:rPr>
              <a:t>soft cheeses </a:t>
            </a:r>
            <a:r>
              <a:rPr b="0" i="0" lang="en-US" sz="2800" u="none" cap="none" strike="noStrike">
                <a:solidFill>
                  <a:schemeClr val="dk1"/>
                </a:solidFill>
                <a:latin typeface="Calibri"/>
                <a:ea typeface="Calibri"/>
                <a:cs typeface="Calibri"/>
                <a:sym typeface="Calibri"/>
              </a:rPr>
              <a:t>that need to drain little whey, the pH is higher </a:t>
            </a:r>
            <a:r>
              <a:rPr b="1" i="0" lang="en-US" sz="2800" u="none" cap="none" strike="noStrike">
                <a:solidFill>
                  <a:schemeClr val="dk1"/>
                </a:solidFill>
                <a:latin typeface="Calibri"/>
                <a:ea typeface="Calibri"/>
                <a:cs typeface="Calibri"/>
                <a:sym typeface="Calibri"/>
              </a:rPr>
              <a:t>(6,4-6,2);</a:t>
            </a:r>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-for </a:t>
            </a:r>
            <a:r>
              <a:rPr b="1" i="0" lang="en-US" sz="2800" u="none" cap="none" strike="noStrike">
                <a:solidFill>
                  <a:schemeClr val="dk1"/>
                </a:solidFill>
                <a:latin typeface="Calibri"/>
                <a:ea typeface="Calibri"/>
                <a:cs typeface="Calibri"/>
                <a:sym typeface="Calibri"/>
              </a:rPr>
              <a:t>hard cheeses </a:t>
            </a:r>
            <a:r>
              <a:rPr b="0" i="0" lang="en-US" sz="2800" u="none" cap="none" strike="noStrike">
                <a:solidFill>
                  <a:schemeClr val="dk1"/>
                </a:solidFill>
                <a:latin typeface="Calibri"/>
                <a:ea typeface="Calibri"/>
                <a:cs typeface="Calibri"/>
                <a:sym typeface="Calibri"/>
              </a:rPr>
              <a:t>that need to purge more whey, lower pH are reached </a:t>
            </a:r>
            <a:r>
              <a:rPr b="1" i="0" lang="en-US" sz="2800" u="none" cap="none" strike="noStrike">
                <a:solidFill>
                  <a:schemeClr val="dk1"/>
                </a:solidFill>
                <a:latin typeface="Calibri"/>
                <a:ea typeface="Calibri"/>
                <a:cs typeface="Calibri"/>
                <a:sym typeface="Calibri"/>
              </a:rPr>
              <a:t>(5,8-5,6).</a:t>
            </a:r>
            <a:endParaRPr b="1" i="0" sz="2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11"/>
          <p:cNvPicPr preferRelativeResize="0"/>
          <p:nvPr/>
        </p:nvPicPr>
        <p:blipFill rotWithShape="1">
          <a:blip r:embed="rId3">
            <a:alphaModFix/>
          </a:blip>
          <a:srcRect b="0" l="0" r="0" t="0"/>
          <a:stretch/>
        </p:blipFill>
        <p:spPr>
          <a:xfrm>
            <a:off x="5043949" y="1071717"/>
            <a:ext cx="7148051" cy="5299587"/>
          </a:xfrm>
          <a:prstGeom prst="rect">
            <a:avLst/>
          </a:prstGeom>
          <a:noFill/>
          <a:ln>
            <a:noFill/>
          </a:ln>
        </p:spPr>
      </p:pic>
      <p:sp>
        <p:nvSpPr>
          <p:cNvPr id="152" name="Google Shape;152;p11"/>
          <p:cNvSpPr txBox="1"/>
          <p:nvPr/>
        </p:nvSpPr>
        <p:spPr>
          <a:xfrm>
            <a:off x="167148" y="2035277"/>
            <a:ext cx="4591665" cy="2677656"/>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Then liquid  (</a:t>
            </a:r>
            <a:r>
              <a:rPr b="1" i="0" lang="en-US" sz="2800" u="none" cap="none" strike="noStrike">
                <a:solidFill>
                  <a:schemeClr val="dk1"/>
                </a:solidFill>
                <a:latin typeface="Calibri"/>
                <a:ea typeface="Calibri"/>
                <a:cs typeface="Calibri"/>
                <a:sym typeface="Calibri"/>
              </a:rPr>
              <a:t>20 ml per hectolitre </a:t>
            </a:r>
            <a:r>
              <a:rPr b="0" i="0" lang="en-US" sz="2800" u="none" cap="none" strike="noStrike">
                <a:solidFill>
                  <a:schemeClr val="dk1"/>
                </a:solidFill>
                <a:latin typeface="Calibri"/>
                <a:ea typeface="Calibri"/>
                <a:cs typeface="Calibri"/>
                <a:sym typeface="Calibri"/>
              </a:rPr>
              <a:t>of milk) or powder rennet (</a:t>
            </a:r>
            <a:r>
              <a:rPr b="1" i="0" lang="en-US" sz="2800" u="none" cap="none" strike="noStrike">
                <a:solidFill>
                  <a:schemeClr val="dk1"/>
                </a:solidFill>
                <a:latin typeface="Calibri"/>
                <a:ea typeface="Calibri"/>
                <a:cs typeface="Calibri"/>
                <a:sym typeface="Calibri"/>
              </a:rPr>
              <a:t>1,5-2 g per hectolitre</a:t>
            </a:r>
            <a:r>
              <a:rPr b="0" i="0" lang="en-US" sz="2800" u="none" cap="none" strike="noStrike">
                <a:solidFill>
                  <a:schemeClr val="dk1"/>
                </a:solidFill>
                <a:latin typeface="Calibri"/>
                <a:ea typeface="Calibri"/>
                <a:cs typeface="Calibri"/>
                <a:sym typeface="Calibri"/>
              </a:rPr>
              <a:t> of milk) is added and slowly stirred for 10-15 minutes to form the curd.</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id="157" name="Google Shape;157;p12"/>
          <p:cNvPicPr preferRelativeResize="0"/>
          <p:nvPr/>
        </p:nvPicPr>
        <p:blipFill rotWithShape="1">
          <a:blip r:embed="rId3">
            <a:alphaModFix/>
          </a:blip>
          <a:srcRect b="0" l="0" r="0" t="0"/>
          <a:stretch/>
        </p:blipFill>
        <p:spPr>
          <a:xfrm>
            <a:off x="5093109" y="919315"/>
            <a:ext cx="7098891" cy="5289756"/>
          </a:xfrm>
          <a:prstGeom prst="rect">
            <a:avLst/>
          </a:prstGeom>
          <a:noFill/>
          <a:ln>
            <a:noFill/>
          </a:ln>
        </p:spPr>
      </p:pic>
      <p:sp>
        <p:nvSpPr>
          <p:cNvPr id="158" name="Google Shape;158;p12"/>
          <p:cNvSpPr txBox="1"/>
          <p:nvPr/>
        </p:nvSpPr>
        <p:spPr>
          <a:xfrm>
            <a:off x="-1" y="2228671"/>
            <a:ext cx="4906297" cy="31085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The curd is left to rest and, if necessary, the surface of the curd is turned over to strengthen it. </a:t>
            </a:r>
            <a:endParaRPr/>
          </a:p>
          <a:p>
            <a:pPr indent="0" lvl="0" marL="0" marR="0" rtl="0" algn="just">
              <a:spcBef>
                <a:spcPts val="0"/>
              </a:spcBef>
              <a:spcAft>
                <a:spcPts val="0"/>
              </a:spcAft>
              <a:buNone/>
            </a:pPr>
            <a:r>
              <a:rPr b="0" i="0" lang="en-US" sz="2800" u="none" cap="none" strike="noStrike">
                <a:solidFill>
                  <a:schemeClr val="dk1"/>
                </a:solidFill>
                <a:latin typeface="Calibri"/>
                <a:ea typeface="Calibri"/>
                <a:cs typeface="Calibri"/>
                <a:sym typeface="Calibri"/>
              </a:rPr>
              <a:t> In order to facilitate the draining of the whey, the curd is then broken with various tools.</a:t>
            </a:r>
            <a:endParaRPr b="0" i="0" sz="28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pic>
        <p:nvPicPr>
          <p:cNvPr id="163" name="Google Shape;163;p13"/>
          <p:cNvPicPr preferRelativeResize="0"/>
          <p:nvPr/>
        </p:nvPicPr>
        <p:blipFill rotWithShape="1">
          <a:blip r:embed="rId3">
            <a:alphaModFix/>
          </a:blip>
          <a:srcRect b="0" l="0" r="0" t="0"/>
          <a:stretch/>
        </p:blipFill>
        <p:spPr>
          <a:xfrm>
            <a:off x="8831596" y="1397340"/>
            <a:ext cx="3023878" cy="4767485"/>
          </a:xfrm>
          <a:prstGeom prst="rect">
            <a:avLst/>
          </a:prstGeom>
          <a:noFill/>
          <a:ln>
            <a:noFill/>
          </a:ln>
        </p:spPr>
      </p:pic>
      <p:pic>
        <p:nvPicPr>
          <p:cNvPr id="164" name="Google Shape;164;p13"/>
          <p:cNvPicPr preferRelativeResize="0"/>
          <p:nvPr/>
        </p:nvPicPr>
        <p:blipFill rotWithShape="1">
          <a:blip r:embed="rId4">
            <a:alphaModFix/>
          </a:blip>
          <a:srcRect b="0" l="0" r="0" t="0"/>
          <a:stretch/>
        </p:blipFill>
        <p:spPr>
          <a:xfrm>
            <a:off x="552835" y="1533832"/>
            <a:ext cx="3419397" cy="4630993"/>
          </a:xfrm>
          <a:prstGeom prst="rect">
            <a:avLst/>
          </a:prstGeom>
          <a:noFill/>
          <a:ln>
            <a:noFill/>
          </a:ln>
        </p:spPr>
      </p:pic>
      <p:sp>
        <p:nvSpPr>
          <p:cNvPr id="165" name="Google Shape;165;p13"/>
          <p:cNvSpPr txBox="1"/>
          <p:nvPr/>
        </p:nvSpPr>
        <p:spPr>
          <a:xfrm>
            <a:off x="4232787" y="1666568"/>
            <a:ext cx="1460090"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US" sz="2400" u="none" cap="none" strike="noStrike">
                <a:solidFill>
                  <a:schemeClr val="dk1"/>
                </a:solidFill>
                <a:latin typeface="Calibri"/>
                <a:ea typeface="Calibri"/>
                <a:cs typeface="Calibri"/>
                <a:sym typeface="Calibri"/>
              </a:rPr>
              <a:t>The «THORN»</a:t>
            </a:r>
            <a:endParaRPr/>
          </a:p>
        </p:txBody>
      </p:sp>
      <p:sp>
        <p:nvSpPr>
          <p:cNvPr id="166" name="Google Shape;166;p13"/>
          <p:cNvSpPr txBox="1"/>
          <p:nvPr/>
        </p:nvSpPr>
        <p:spPr>
          <a:xfrm>
            <a:off x="4336026" y="3180917"/>
            <a:ext cx="4070555" cy="181588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Curd breaking can be done by hand or mechanically with these two types of tools</a:t>
            </a:r>
            <a:endParaRPr/>
          </a:p>
        </p:txBody>
      </p:sp>
      <p:sp>
        <p:nvSpPr>
          <p:cNvPr id="167" name="Google Shape;167;p13"/>
          <p:cNvSpPr txBox="1"/>
          <p:nvPr/>
        </p:nvSpPr>
        <p:spPr>
          <a:xfrm>
            <a:off x="7295535" y="5358581"/>
            <a:ext cx="1323553"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400">
                <a:solidFill>
                  <a:schemeClr val="dk1"/>
                </a:solidFill>
                <a:latin typeface="Calibri"/>
                <a:ea typeface="Calibri"/>
                <a:cs typeface="Calibri"/>
                <a:sym typeface="Calibri"/>
              </a:rPr>
              <a:t>The «LIRA»</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pic>
        <p:nvPicPr>
          <p:cNvPr id="172" name="Google Shape;172;p14"/>
          <p:cNvPicPr preferRelativeResize="0"/>
          <p:nvPr/>
        </p:nvPicPr>
        <p:blipFill rotWithShape="1">
          <a:blip r:embed="rId3">
            <a:alphaModFix/>
          </a:blip>
          <a:srcRect b="0" l="0" r="0" t="0"/>
          <a:stretch/>
        </p:blipFill>
        <p:spPr>
          <a:xfrm>
            <a:off x="4345858" y="1150374"/>
            <a:ext cx="7846142" cy="5181599"/>
          </a:xfrm>
          <a:prstGeom prst="rect">
            <a:avLst/>
          </a:prstGeom>
          <a:noFill/>
          <a:ln>
            <a:noFill/>
          </a:ln>
        </p:spPr>
      </p:pic>
      <p:sp>
        <p:nvSpPr>
          <p:cNvPr id="173" name="Google Shape;173;p14"/>
          <p:cNvSpPr txBox="1"/>
          <p:nvPr/>
        </p:nvSpPr>
        <p:spPr>
          <a:xfrm>
            <a:off x="68826" y="1612491"/>
            <a:ext cx="427703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rPr lang="en-US" sz="1800">
                <a:solidFill>
                  <a:schemeClr val="dk1"/>
                </a:solidFill>
                <a:latin typeface="Calibri"/>
                <a:ea typeface="Calibri"/>
                <a:cs typeface="Calibri"/>
                <a:sym typeface="Calibri"/>
              </a:rPr>
              <a:t> </a:t>
            </a:r>
            <a:endParaRPr/>
          </a:p>
        </p:txBody>
      </p:sp>
      <p:pic>
        <p:nvPicPr>
          <p:cNvPr id="174" name="Google Shape;174;p14"/>
          <p:cNvPicPr preferRelativeResize="0"/>
          <p:nvPr/>
        </p:nvPicPr>
        <p:blipFill rotWithShape="1">
          <a:blip r:embed="rId4">
            <a:alphaModFix/>
          </a:blip>
          <a:srcRect b="0" l="0" r="0" t="0"/>
          <a:stretch/>
        </p:blipFill>
        <p:spPr>
          <a:xfrm>
            <a:off x="9851923" y="-29498"/>
            <a:ext cx="2340077" cy="3770671"/>
          </a:xfrm>
          <a:prstGeom prst="rect">
            <a:avLst/>
          </a:prstGeom>
          <a:noFill/>
          <a:ln>
            <a:noFill/>
          </a:ln>
        </p:spPr>
      </p:pic>
      <p:sp>
        <p:nvSpPr>
          <p:cNvPr id="175" name="Google Shape;175;p14"/>
          <p:cNvSpPr/>
          <p:nvPr/>
        </p:nvSpPr>
        <p:spPr>
          <a:xfrm>
            <a:off x="68825" y="1291613"/>
            <a:ext cx="4159045" cy="489364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libri"/>
                <a:ea typeface="Calibri"/>
                <a:cs typeface="Calibri"/>
                <a:sym typeface="Calibri"/>
              </a:rPr>
              <a:t>Very important is the </a:t>
            </a:r>
            <a:r>
              <a:rPr b="1" lang="en-US" sz="2400">
                <a:solidFill>
                  <a:schemeClr val="dk1"/>
                </a:solidFill>
                <a:latin typeface="Calibri"/>
                <a:ea typeface="Calibri"/>
                <a:cs typeface="Calibri"/>
                <a:sym typeface="Calibri"/>
              </a:rPr>
              <a:t>"degree of thinning"</a:t>
            </a:r>
            <a:r>
              <a:rPr lang="en-US" sz="2400">
                <a:solidFill>
                  <a:schemeClr val="dk1"/>
                </a:solidFill>
                <a:latin typeface="Calibri"/>
                <a:ea typeface="Calibri"/>
                <a:cs typeface="Calibri"/>
                <a:sym typeface="Calibri"/>
              </a:rPr>
              <a:t> of the curd, the more or less intense breaking up of the granules.</a:t>
            </a:r>
            <a:endParaRPr/>
          </a:p>
          <a:p>
            <a:pPr indent="0" lvl="0" marL="0" marR="0" rtl="0" algn="just">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The more the curd breaks, the smaller the granules and the easier it is to drain the whey.</a:t>
            </a:r>
            <a:endParaRPr/>
          </a:p>
          <a:p>
            <a:pPr indent="0" lvl="0" marL="0" marR="0" rtl="0" algn="just">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The less the curd breaks, the larger the granules and the more difficult it is to drain the whey.</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pic>
        <p:nvPicPr>
          <p:cNvPr id="180" name="Google Shape;180;p15"/>
          <p:cNvPicPr preferRelativeResize="0"/>
          <p:nvPr/>
        </p:nvPicPr>
        <p:blipFill rotWithShape="1">
          <a:blip r:embed="rId3">
            <a:alphaModFix/>
          </a:blip>
          <a:srcRect b="0" l="0" r="0" t="0"/>
          <a:stretch/>
        </p:blipFill>
        <p:spPr>
          <a:xfrm>
            <a:off x="7747820" y="1111045"/>
            <a:ext cx="4306529" cy="5299587"/>
          </a:xfrm>
          <a:prstGeom prst="rect">
            <a:avLst/>
          </a:prstGeom>
          <a:noFill/>
          <a:ln>
            <a:noFill/>
          </a:ln>
        </p:spPr>
      </p:pic>
      <p:pic>
        <p:nvPicPr>
          <p:cNvPr id="181" name="Google Shape;181;p15"/>
          <p:cNvPicPr preferRelativeResize="0"/>
          <p:nvPr/>
        </p:nvPicPr>
        <p:blipFill rotWithShape="1">
          <a:blip r:embed="rId4">
            <a:alphaModFix/>
          </a:blip>
          <a:srcRect b="0" l="0" r="0" t="0"/>
          <a:stretch/>
        </p:blipFill>
        <p:spPr>
          <a:xfrm>
            <a:off x="8297" y="1111045"/>
            <a:ext cx="3800783" cy="5299587"/>
          </a:xfrm>
          <a:prstGeom prst="rect">
            <a:avLst/>
          </a:prstGeom>
          <a:noFill/>
          <a:ln>
            <a:noFill/>
          </a:ln>
        </p:spPr>
      </p:pic>
      <p:sp>
        <p:nvSpPr>
          <p:cNvPr id="182" name="Google Shape;182;p15"/>
          <p:cNvSpPr txBox="1"/>
          <p:nvPr/>
        </p:nvSpPr>
        <p:spPr>
          <a:xfrm>
            <a:off x="3882948" y="5210303"/>
            <a:ext cx="2458859" cy="120032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a:t>
            </a:r>
            <a:r>
              <a:rPr b="1" lang="en-US" sz="2400">
                <a:solidFill>
                  <a:schemeClr val="dk1"/>
                </a:solidFill>
                <a:latin typeface="Calibri"/>
                <a:ea typeface="Calibri"/>
                <a:cs typeface="Calibri"/>
                <a:sym typeface="Calibri"/>
              </a:rPr>
              <a:t>for hard cheeses</a:t>
            </a:r>
            <a:r>
              <a:rPr lang="en-US" sz="2400">
                <a:solidFill>
                  <a:schemeClr val="dk1"/>
                </a:solidFill>
                <a:latin typeface="Calibri"/>
                <a:ea typeface="Calibri"/>
                <a:cs typeface="Calibri"/>
                <a:sym typeface="Calibri"/>
              </a:rPr>
              <a:t>: as small as a grain of rice</a:t>
            </a:r>
            <a:endParaRPr sz="2800">
              <a:solidFill>
                <a:schemeClr val="dk1"/>
              </a:solidFill>
              <a:latin typeface="Calibri"/>
              <a:ea typeface="Calibri"/>
              <a:cs typeface="Calibri"/>
              <a:sym typeface="Calibri"/>
            </a:endParaRPr>
          </a:p>
        </p:txBody>
      </p:sp>
      <p:sp>
        <p:nvSpPr>
          <p:cNvPr id="183" name="Google Shape;183;p15"/>
          <p:cNvSpPr/>
          <p:nvPr/>
        </p:nvSpPr>
        <p:spPr>
          <a:xfrm>
            <a:off x="5161935" y="1120877"/>
            <a:ext cx="2585885"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   </a:t>
            </a:r>
            <a:r>
              <a:rPr b="1" lang="en-US" sz="2400">
                <a:solidFill>
                  <a:schemeClr val="dk1"/>
                </a:solidFill>
                <a:latin typeface="Calibri"/>
                <a:ea typeface="Calibri"/>
                <a:cs typeface="Calibri"/>
                <a:sym typeface="Calibri"/>
              </a:rPr>
              <a:t>-for soft cheeses</a:t>
            </a:r>
            <a:r>
              <a:rPr lang="en-US" sz="2400">
                <a:solidFill>
                  <a:schemeClr val="dk1"/>
                </a:solidFill>
                <a:latin typeface="Calibri"/>
                <a:ea typeface="Calibri"/>
                <a:cs typeface="Calibri"/>
                <a:sym typeface="Calibri"/>
              </a:rPr>
              <a:t>: the size of a walnut</a:t>
            </a:r>
            <a:endParaRPr/>
          </a:p>
        </p:txBody>
      </p:sp>
      <p:sp>
        <p:nvSpPr>
          <p:cNvPr id="184" name="Google Shape;184;p15"/>
          <p:cNvSpPr txBox="1"/>
          <p:nvPr/>
        </p:nvSpPr>
        <p:spPr>
          <a:xfrm>
            <a:off x="5165932" y="3319478"/>
            <a:ext cx="1056700" cy="52322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US" sz="2800">
                <a:solidFill>
                  <a:schemeClr val="dk1"/>
                </a:solidFill>
                <a:latin typeface="Calibri"/>
                <a:ea typeface="Calibri"/>
                <a:cs typeface="Calibri"/>
                <a:sym typeface="Calibri"/>
              </a:rPr>
              <a:t>So……</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pic>
        <p:nvPicPr>
          <p:cNvPr id="189" name="Google Shape;189;p16"/>
          <p:cNvPicPr preferRelativeResize="0"/>
          <p:nvPr/>
        </p:nvPicPr>
        <p:blipFill rotWithShape="1">
          <a:blip r:embed="rId3">
            <a:alphaModFix/>
          </a:blip>
          <a:srcRect b="0" l="0" r="0" t="0"/>
          <a:stretch/>
        </p:blipFill>
        <p:spPr>
          <a:xfrm>
            <a:off x="326924" y="1917290"/>
            <a:ext cx="6791631" cy="4296696"/>
          </a:xfrm>
          <a:prstGeom prst="rect">
            <a:avLst/>
          </a:prstGeom>
          <a:noFill/>
          <a:ln>
            <a:noFill/>
          </a:ln>
        </p:spPr>
      </p:pic>
      <p:pic>
        <p:nvPicPr>
          <p:cNvPr id="190" name="Google Shape;190;p16"/>
          <p:cNvPicPr preferRelativeResize="0"/>
          <p:nvPr/>
        </p:nvPicPr>
        <p:blipFill rotWithShape="1">
          <a:blip r:embed="rId4">
            <a:alphaModFix/>
          </a:blip>
          <a:srcRect b="0" l="0" r="0" t="0"/>
          <a:stretch/>
        </p:blipFill>
        <p:spPr>
          <a:xfrm>
            <a:off x="8121445" y="1268987"/>
            <a:ext cx="3743631" cy="5274382"/>
          </a:xfrm>
          <a:prstGeom prst="rect">
            <a:avLst/>
          </a:prstGeom>
          <a:noFill/>
          <a:ln>
            <a:noFill/>
          </a:ln>
        </p:spPr>
      </p:pic>
      <p:sp>
        <p:nvSpPr>
          <p:cNvPr id="191" name="Google Shape;191;p16"/>
          <p:cNvSpPr txBox="1"/>
          <p:nvPr/>
        </p:nvSpPr>
        <p:spPr>
          <a:xfrm>
            <a:off x="875070" y="1268987"/>
            <a:ext cx="6076336" cy="83099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US" sz="2400">
                <a:solidFill>
                  <a:schemeClr val="dk1"/>
                </a:solidFill>
                <a:latin typeface="Calibri"/>
                <a:ea typeface="Calibri"/>
                <a:cs typeface="Calibri"/>
                <a:sym typeface="Calibri"/>
              </a:rPr>
              <a:t>Example of curd granule or grains size </a:t>
            </a:r>
            <a:endParaRPr/>
          </a:p>
          <a:p>
            <a:pPr indent="0" lvl="0" marL="0" marR="0" rtl="0" algn="l">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pic>
        <p:nvPicPr>
          <p:cNvPr id="196" name="Google Shape;196;p17"/>
          <p:cNvPicPr preferRelativeResize="0"/>
          <p:nvPr/>
        </p:nvPicPr>
        <p:blipFill rotWithShape="1">
          <a:blip r:embed="rId3">
            <a:alphaModFix/>
          </a:blip>
          <a:srcRect b="0" l="0" r="0" t="0"/>
          <a:stretch/>
        </p:blipFill>
        <p:spPr>
          <a:xfrm>
            <a:off x="7048500" y="533399"/>
            <a:ext cx="4848532" cy="5791201"/>
          </a:xfrm>
          <a:prstGeom prst="rect">
            <a:avLst/>
          </a:prstGeom>
          <a:noFill/>
          <a:ln>
            <a:noFill/>
          </a:ln>
        </p:spPr>
      </p:pic>
      <p:sp>
        <p:nvSpPr>
          <p:cNvPr id="197" name="Google Shape;197;p17"/>
          <p:cNvSpPr txBox="1"/>
          <p:nvPr/>
        </p:nvSpPr>
        <p:spPr>
          <a:xfrm>
            <a:off x="186814" y="1720645"/>
            <a:ext cx="6243483" cy="366254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After coagulation, the operations are different according to the type of cheese:</a:t>
            </a:r>
            <a:endParaRPr/>
          </a:p>
          <a:p>
            <a:pPr indent="0" lvl="0" marL="0" marR="0" rtl="0" algn="just">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-For </a:t>
            </a:r>
            <a:r>
              <a:rPr b="1" lang="en-US" sz="2800">
                <a:solidFill>
                  <a:schemeClr val="dk1"/>
                </a:solidFill>
                <a:latin typeface="Calibri"/>
                <a:ea typeface="Calibri"/>
                <a:cs typeface="Calibri"/>
                <a:sym typeface="Calibri"/>
              </a:rPr>
              <a:t>soft paste cheeses</a:t>
            </a:r>
            <a:r>
              <a:rPr lang="en-US" sz="2800">
                <a:solidFill>
                  <a:schemeClr val="dk1"/>
                </a:solidFill>
                <a:latin typeface="Calibri"/>
                <a:ea typeface="Calibri"/>
                <a:cs typeface="Calibri"/>
                <a:sym typeface="Calibri"/>
              </a:rPr>
              <a:t>, the curd is left to rest for just </a:t>
            </a:r>
            <a:r>
              <a:rPr b="1" lang="en-US" sz="2800">
                <a:solidFill>
                  <a:schemeClr val="dk1"/>
                </a:solidFill>
                <a:latin typeface="Calibri"/>
                <a:ea typeface="Calibri"/>
                <a:cs typeface="Calibri"/>
                <a:sym typeface="Calibri"/>
              </a:rPr>
              <a:t>10-15 minutes </a:t>
            </a:r>
            <a:r>
              <a:rPr lang="en-US" sz="2800">
                <a:solidFill>
                  <a:schemeClr val="dk1"/>
                </a:solidFill>
                <a:latin typeface="Calibri"/>
                <a:ea typeface="Calibri"/>
                <a:cs typeface="Calibri"/>
                <a:sym typeface="Calibri"/>
              </a:rPr>
              <a:t>before being put into moulds.</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pic>
        <p:nvPicPr>
          <p:cNvPr id="202" name="Google Shape;202;p18"/>
          <p:cNvPicPr preferRelativeResize="0"/>
          <p:nvPr/>
        </p:nvPicPr>
        <p:blipFill rotWithShape="1">
          <a:blip r:embed="rId3">
            <a:alphaModFix/>
          </a:blip>
          <a:srcRect b="0" l="0" r="0" t="0"/>
          <a:stretch/>
        </p:blipFill>
        <p:spPr>
          <a:xfrm>
            <a:off x="7545643" y="63910"/>
            <a:ext cx="4548033" cy="6730180"/>
          </a:xfrm>
          <a:prstGeom prst="rect">
            <a:avLst/>
          </a:prstGeom>
          <a:noFill/>
          <a:ln>
            <a:noFill/>
          </a:ln>
        </p:spPr>
      </p:pic>
      <p:sp>
        <p:nvSpPr>
          <p:cNvPr id="203" name="Google Shape;203;p18"/>
          <p:cNvSpPr txBox="1"/>
          <p:nvPr/>
        </p:nvSpPr>
        <p:spPr>
          <a:xfrm>
            <a:off x="501445" y="1703128"/>
            <a:ext cx="6086168" cy="3108543"/>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-For hard or </a:t>
            </a:r>
            <a:r>
              <a:rPr b="1" lang="en-US" sz="2800">
                <a:solidFill>
                  <a:schemeClr val="dk1"/>
                </a:solidFill>
                <a:latin typeface="Calibri"/>
                <a:ea typeface="Calibri"/>
                <a:cs typeface="Calibri"/>
                <a:sym typeface="Calibri"/>
              </a:rPr>
              <a:t>cooked cheeses</a:t>
            </a:r>
            <a:r>
              <a:rPr lang="en-US" sz="2800">
                <a:solidFill>
                  <a:schemeClr val="dk1"/>
                </a:solidFill>
                <a:latin typeface="Calibri"/>
                <a:ea typeface="Calibri"/>
                <a:cs typeface="Calibri"/>
                <a:sym typeface="Calibri"/>
              </a:rPr>
              <a:t>, the whey is drained and the hardness of the granules in the curd is increased by heating the cheese in a vat at a temperature </a:t>
            </a:r>
            <a:r>
              <a:rPr b="1" lang="en-US" sz="2800">
                <a:solidFill>
                  <a:schemeClr val="dk1"/>
                </a:solidFill>
                <a:latin typeface="Calibri"/>
                <a:ea typeface="Calibri"/>
                <a:cs typeface="Calibri"/>
                <a:sym typeface="Calibri"/>
              </a:rPr>
              <a:t>of 50 °C to 65 °C for 20 to 30 minutes</a:t>
            </a:r>
            <a:r>
              <a:rPr lang="en-US" sz="2800">
                <a:solidFill>
                  <a:schemeClr val="dk1"/>
                </a:solidFill>
                <a:latin typeface="Calibri"/>
                <a:ea typeface="Calibri"/>
                <a:cs typeface="Calibri"/>
                <a:sym typeface="Calibri"/>
              </a:rPr>
              <a:t>, depending on the consistency of the cheese.</a:t>
            </a:r>
            <a:endParaRPr sz="2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pic>
        <p:nvPicPr>
          <p:cNvPr id="208" name="Google Shape;208;p19"/>
          <p:cNvPicPr preferRelativeResize="0"/>
          <p:nvPr/>
        </p:nvPicPr>
        <p:blipFill rotWithShape="1">
          <a:blip r:embed="rId3">
            <a:alphaModFix/>
          </a:blip>
          <a:srcRect b="0" l="0" r="0" t="0"/>
          <a:stretch/>
        </p:blipFill>
        <p:spPr>
          <a:xfrm>
            <a:off x="7678995" y="137652"/>
            <a:ext cx="4286863" cy="6558115"/>
          </a:xfrm>
          <a:prstGeom prst="rect">
            <a:avLst/>
          </a:prstGeom>
          <a:noFill/>
          <a:ln>
            <a:noFill/>
          </a:ln>
        </p:spPr>
      </p:pic>
      <p:sp>
        <p:nvSpPr>
          <p:cNvPr id="209" name="Google Shape;209;p19"/>
          <p:cNvSpPr txBox="1"/>
          <p:nvPr/>
        </p:nvSpPr>
        <p:spPr>
          <a:xfrm>
            <a:off x="324464" y="1592826"/>
            <a:ext cx="7020233"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In the case of </a:t>
            </a:r>
            <a:r>
              <a:rPr b="1" lang="en-US" sz="2800">
                <a:solidFill>
                  <a:schemeClr val="dk1"/>
                </a:solidFill>
                <a:latin typeface="Calibri"/>
                <a:ea typeface="Calibri"/>
                <a:cs typeface="Calibri"/>
                <a:sym typeface="Calibri"/>
              </a:rPr>
              <a:t>stretched curd cheese</a:t>
            </a:r>
            <a:r>
              <a:rPr lang="en-US" sz="2800">
                <a:solidFill>
                  <a:schemeClr val="dk1"/>
                </a:solidFill>
                <a:latin typeface="Calibri"/>
                <a:ea typeface="Calibri"/>
                <a:cs typeface="Calibri"/>
                <a:sym typeface="Calibri"/>
              </a:rPr>
              <a:t>, most of the whey is extracted and the curds are left </a:t>
            </a:r>
            <a:r>
              <a:rPr b="1" lang="en-US" sz="2800">
                <a:solidFill>
                  <a:schemeClr val="dk1"/>
                </a:solidFill>
                <a:latin typeface="Calibri"/>
                <a:ea typeface="Calibri"/>
                <a:cs typeface="Calibri"/>
                <a:sym typeface="Calibri"/>
              </a:rPr>
              <a:t>to rest for 6-8 hours in whey </a:t>
            </a:r>
            <a:r>
              <a:rPr lang="en-US" sz="2800">
                <a:solidFill>
                  <a:schemeClr val="dk1"/>
                </a:solidFill>
                <a:latin typeface="Calibri"/>
                <a:ea typeface="Calibri"/>
                <a:cs typeface="Calibri"/>
                <a:sym typeface="Calibri"/>
              </a:rPr>
              <a:t>to allow demineralisation to take place and thus facilitate the stretching of the curds. </a:t>
            </a:r>
            <a:endParaRPr/>
          </a:p>
          <a:p>
            <a:pPr indent="0" lvl="0" marL="0" marR="0" rtl="0" algn="just">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The right degree of </a:t>
            </a:r>
            <a:r>
              <a:rPr b="1" lang="en-US" sz="2800">
                <a:solidFill>
                  <a:schemeClr val="dk1"/>
                </a:solidFill>
                <a:latin typeface="Calibri"/>
                <a:ea typeface="Calibri"/>
                <a:cs typeface="Calibri"/>
                <a:sym typeface="Calibri"/>
              </a:rPr>
              <a:t>demineralisation (PH=5) </a:t>
            </a:r>
            <a:r>
              <a:rPr lang="en-US" sz="2800">
                <a:solidFill>
                  <a:schemeClr val="dk1"/>
                </a:solidFill>
                <a:latin typeface="Calibri"/>
                <a:ea typeface="Calibri"/>
                <a:cs typeface="Calibri"/>
                <a:sym typeface="Calibri"/>
              </a:rPr>
              <a:t>corresponds to adequate stretching.</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 name="Shape 90"/>
        <p:cNvGrpSpPr/>
        <p:nvPr/>
      </p:nvGrpSpPr>
      <p:grpSpPr>
        <a:xfrm>
          <a:off x="0" y="0"/>
          <a:ext cx="0" cy="0"/>
          <a:chOff x="0" y="0"/>
          <a:chExt cx="0" cy="0"/>
        </a:xfrm>
      </p:grpSpPr>
      <p:sp>
        <p:nvSpPr>
          <p:cNvPr id="91" name="Google Shape;91;p2"/>
          <p:cNvSpPr txBox="1"/>
          <p:nvPr>
            <p:ph type="ctrTitle"/>
          </p:nvPr>
        </p:nvSpPr>
        <p:spPr>
          <a:xfrm>
            <a:off x="609600" y="1759974"/>
            <a:ext cx="10825316" cy="96691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90000"/>
              </a:lnSpc>
              <a:spcBef>
                <a:spcPts val="0"/>
              </a:spcBef>
              <a:spcAft>
                <a:spcPts val="0"/>
              </a:spcAft>
              <a:buClr>
                <a:schemeClr val="lt1"/>
              </a:buClr>
              <a:buSzPct val="100000"/>
              <a:buFont typeface="Calibri"/>
              <a:buNone/>
            </a:pPr>
            <a:r>
              <a:rPr lang="en-US"/>
              <a:t>Cheese production basic operations</a:t>
            </a:r>
            <a:endParaRPr/>
          </a:p>
        </p:txBody>
      </p:sp>
      <p:sp>
        <p:nvSpPr>
          <p:cNvPr id="92" name="Google Shape;92;p2"/>
          <p:cNvSpPr txBox="1"/>
          <p:nvPr>
            <p:ph idx="1" type="subTitle"/>
          </p:nvPr>
        </p:nvSpPr>
        <p:spPr>
          <a:xfrm>
            <a:off x="4432884" y="2943395"/>
            <a:ext cx="3675800" cy="485605"/>
          </a:xfrm>
          <a:prstGeom prst="rect">
            <a:avLst/>
          </a:prstGeom>
          <a:noFill/>
          <a:ln>
            <a:noFill/>
          </a:ln>
        </p:spPr>
        <p:txBody>
          <a:bodyPr anchorCtr="0" anchor="t" bIns="45700" lIns="91425" spcFirstLastPara="1" rIns="91425" wrap="square" tIns="45700">
            <a:normAutofit lnSpcReduction="10000"/>
          </a:bodyPr>
          <a:lstStyle/>
          <a:p>
            <a:pPr indent="0" lvl="0" marL="0" rtl="0" algn="ctr">
              <a:lnSpc>
                <a:spcPct val="90000"/>
              </a:lnSpc>
              <a:spcBef>
                <a:spcPts val="0"/>
              </a:spcBef>
              <a:spcAft>
                <a:spcPts val="0"/>
              </a:spcAft>
              <a:buClr>
                <a:schemeClr val="lt1"/>
              </a:buClr>
              <a:buSzPts val="3200"/>
              <a:buNone/>
            </a:pPr>
            <a:r>
              <a:rPr lang="en-US" sz="3200"/>
              <a:t>Prof. Stefano Virgili</a:t>
            </a:r>
            <a:endParaRPr sz="3200"/>
          </a:p>
          <a:p>
            <a:pPr indent="0" lvl="0" marL="0" rtl="0" algn="ctr">
              <a:lnSpc>
                <a:spcPct val="90000"/>
              </a:lnSpc>
              <a:spcBef>
                <a:spcPts val="1000"/>
              </a:spcBef>
              <a:spcAft>
                <a:spcPts val="0"/>
              </a:spcAft>
              <a:buClr>
                <a:schemeClr val="lt1"/>
              </a:buClr>
              <a:buSzPts val="2400"/>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pic>
        <p:nvPicPr>
          <p:cNvPr id="214" name="Google Shape;214;p20"/>
          <p:cNvPicPr preferRelativeResize="0"/>
          <p:nvPr/>
        </p:nvPicPr>
        <p:blipFill rotWithShape="1">
          <a:blip r:embed="rId3">
            <a:alphaModFix/>
          </a:blip>
          <a:srcRect b="0" l="0" r="0" t="0"/>
          <a:stretch/>
        </p:blipFill>
        <p:spPr>
          <a:xfrm>
            <a:off x="4719484" y="1120876"/>
            <a:ext cx="7472516" cy="5181599"/>
          </a:xfrm>
          <a:prstGeom prst="rect">
            <a:avLst/>
          </a:prstGeom>
          <a:noFill/>
          <a:ln>
            <a:noFill/>
          </a:ln>
        </p:spPr>
      </p:pic>
      <p:sp>
        <p:nvSpPr>
          <p:cNvPr id="215" name="Google Shape;215;p20"/>
          <p:cNvSpPr txBox="1"/>
          <p:nvPr/>
        </p:nvSpPr>
        <p:spPr>
          <a:xfrm>
            <a:off x="68825" y="1750142"/>
            <a:ext cx="4463845" cy="347787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800">
                <a:solidFill>
                  <a:schemeClr val="dk1"/>
                </a:solidFill>
                <a:latin typeface="Calibri"/>
                <a:ea typeface="Calibri"/>
                <a:cs typeface="Calibri"/>
                <a:sym typeface="Calibri"/>
              </a:rPr>
              <a:t>FORMING:</a:t>
            </a:r>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The curd is removed from the whey and placed in baskets of different shapes and sizes where the whey is drained off and the cheese begins to take on the desired shape.</a:t>
            </a:r>
            <a:endParaRPr/>
          </a:p>
          <a:p>
            <a:pPr indent="0" lvl="0" marL="0" marR="0" rtl="0" algn="just">
              <a:spcBef>
                <a:spcPts val="0"/>
              </a:spcBef>
              <a:spcAft>
                <a:spcPts val="0"/>
              </a:spcAft>
              <a:buNone/>
            </a:pPr>
            <a:r>
              <a:t/>
            </a:r>
            <a:endParaRPr sz="2400">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pic>
        <p:nvPicPr>
          <p:cNvPr id="220" name="Google Shape;220;p21"/>
          <p:cNvPicPr preferRelativeResize="0"/>
          <p:nvPr/>
        </p:nvPicPr>
        <p:blipFill rotWithShape="1">
          <a:blip r:embed="rId3">
            <a:alphaModFix/>
          </a:blip>
          <a:srcRect b="0" l="0" r="0" t="0"/>
          <a:stretch/>
        </p:blipFill>
        <p:spPr>
          <a:xfrm>
            <a:off x="7048500" y="0"/>
            <a:ext cx="5143500" cy="6858000"/>
          </a:xfrm>
          <a:prstGeom prst="rect">
            <a:avLst/>
          </a:prstGeom>
          <a:noFill/>
          <a:ln>
            <a:noFill/>
          </a:ln>
        </p:spPr>
      </p:pic>
      <p:pic>
        <p:nvPicPr>
          <p:cNvPr id="221" name="Google Shape;221;p21"/>
          <p:cNvPicPr preferRelativeResize="0"/>
          <p:nvPr/>
        </p:nvPicPr>
        <p:blipFill rotWithShape="1">
          <a:blip r:embed="rId4">
            <a:alphaModFix/>
          </a:blip>
          <a:srcRect b="0" l="0" r="0" t="0"/>
          <a:stretch/>
        </p:blipFill>
        <p:spPr>
          <a:xfrm>
            <a:off x="4633454" y="2989006"/>
            <a:ext cx="2297059" cy="3360173"/>
          </a:xfrm>
          <a:prstGeom prst="rect">
            <a:avLst/>
          </a:prstGeom>
          <a:noFill/>
          <a:ln>
            <a:noFill/>
          </a:ln>
        </p:spPr>
      </p:pic>
      <p:sp>
        <p:nvSpPr>
          <p:cNvPr id="222" name="Google Shape;222;p21"/>
          <p:cNvSpPr txBox="1"/>
          <p:nvPr/>
        </p:nvSpPr>
        <p:spPr>
          <a:xfrm>
            <a:off x="294968" y="1553498"/>
            <a:ext cx="4338486" cy="440120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The baskets can be of different shapes and sizes depending on the type of cheese, </a:t>
            </a:r>
            <a:r>
              <a:rPr b="1" lang="en-US" sz="2800">
                <a:solidFill>
                  <a:schemeClr val="dk1"/>
                </a:solidFill>
                <a:latin typeface="Calibri"/>
                <a:ea typeface="Calibri"/>
                <a:cs typeface="Calibri"/>
                <a:sym typeface="Calibri"/>
              </a:rPr>
              <a:t>usually ranging </a:t>
            </a:r>
            <a:r>
              <a:rPr lang="en-US" sz="2800">
                <a:solidFill>
                  <a:schemeClr val="dk1"/>
                </a:solidFill>
                <a:latin typeface="Calibri"/>
                <a:ea typeface="Calibri"/>
                <a:cs typeface="Calibri"/>
                <a:sym typeface="Calibri"/>
              </a:rPr>
              <a:t>from </a:t>
            </a:r>
            <a:r>
              <a:rPr b="1" lang="en-US" sz="2800">
                <a:solidFill>
                  <a:schemeClr val="dk1"/>
                </a:solidFill>
                <a:latin typeface="Calibri"/>
                <a:ea typeface="Calibri"/>
                <a:cs typeface="Calibri"/>
                <a:sym typeface="Calibri"/>
              </a:rPr>
              <a:t>0,5 kg to 5 kg.</a:t>
            </a:r>
            <a:endParaRPr/>
          </a:p>
          <a:p>
            <a:pPr indent="0" lvl="0" marL="0" marR="0" rtl="0" algn="just">
              <a:spcBef>
                <a:spcPts val="0"/>
              </a:spcBef>
              <a:spcAft>
                <a:spcPts val="0"/>
              </a:spcAft>
              <a:buNone/>
            </a:pPr>
            <a:r>
              <a:t/>
            </a:r>
            <a:endParaRPr sz="28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For </a:t>
            </a:r>
            <a:r>
              <a:rPr b="1" lang="en-US" sz="2800">
                <a:solidFill>
                  <a:schemeClr val="dk1"/>
                </a:solidFill>
                <a:latin typeface="Calibri"/>
                <a:ea typeface="Calibri"/>
                <a:cs typeface="Calibri"/>
                <a:sym typeface="Calibri"/>
              </a:rPr>
              <a:t>larger cooked cheeses</a:t>
            </a:r>
            <a:r>
              <a:rPr lang="en-US" sz="2800">
                <a:solidFill>
                  <a:schemeClr val="dk1"/>
                </a:solidFill>
                <a:latin typeface="Calibri"/>
                <a:ea typeface="Calibri"/>
                <a:cs typeface="Calibri"/>
                <a:sym typeface="Calibri"/>
              </a:rPr>
              <a:t>, from </a:t>
            </a:r>
            <a:r>
              <a:rPr b="1" lang="en-US" sz="2800">
                <a:solidFill>
                  <a:schemeClr val="dk1"/>
                </a:solidFill>
                <a:latin typeface="Calibri"/>
                <a:ea typeface="Calibri"/>
                <a:cs typeface="Calibri"/>
                <a:sym typeface="Calibri"/>
              </a:rPr>
              <a:t>12 to 18 kg, plastic or metal</a:t>
            </a:r>
            <a:r>
              <a:rPr lang="en-US" sz="2800">
                <a:solidFill>
                  <a:schemeClr val="dk1"/>
                </a:solidFill>
                <a:latin typeface="Calibri"/>
                <a:ea typeface="Calibri"/>
                <a:cs typeface="Calibri"/>
                <a:sym typeface="Calibri"/>
              </a:rPr>
              <a:t> wrappers with manual filling are used.</a:t>
            </a:r>
            <a:endParaRPr sz="2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2"/>
          <p:cNvPicPr preferRelativeResize="0"/>
          <p:nvPr/>
        </p:nvPicPr>
        <p:blipFill rotWithShape="1">
          <a:blip r:embed="rId3">
            <a:alphaModFix/>
          </a:blip>
          <a:srcRect b="0" l="0" r="0" t="0"/>
          <a:stretch/>
        </p:blipFill>
        <p:spPr>
          <a:xfrm>
            <a:off x="5088465" y="1248697"/>
            <a:ext cx="6993467" cy="4931970"/>
          </a:xfrm>
          <a:prstGeom prst="rect">
            <a:avLst/>
          </a:prstGeom>
          <a:noFill/>
          <a:ln>
            <a:noFill/>
          </a:ln>
        </p:spPr>
      </p:pic>
      <p:sp>
        <p:nvSpPr>
          <p:cNvPr id="228" name="Google Shape;228;p22"/>
          <p:cNvSpPr txBox="1"/>
          <p:nvPr/>
        </p:nvSpPr>
        <p:spPr>
          <a:xfrm>
            <a:off x="501446" y="2074607"/>
            <a:ext cx="4129548" cy="353943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For </a:t>
            </a:r>
            <a:r>
              <a:rPr b="1" lang="en-US" sz="2800">
                <a:solidFill>
                  <a:schemeClr val="dk1"/>
                </a:solidFill>
                <a:latin typeface="Calibri"/>
                <a:ea typeface="Calibri"/>
                <a:cs typeface="Calibri"/>
                <a:sym typeface="Calibri"/>
              </a:rPr>
              <a:t>very soft cheeses </a:t>
            </a:r>
            <a:r>
              <a:rPr lang="en-US" sz="2800">
                <a:solidFill>
                  <a:schemeClr val="dk1"/>
                </a:solidFill>
                <a:latin typeface="Calibri"/>
                <a:ea typeface="Calibri"/>
                <a:cs typeface="Calibri"/>
                <a:sym typeface="Calibri"/>
              </a:rPr>
              <a:t>to be packed in paper or plastic, the baskets have different shapes (</a:t>
            </a:r>
            <a:r>
              <a:rPr b="1" lang="en-US" sz="2800">
                <a:solidFill>
                  <a:schemeClr val="dk1"/>
                </a:solidFill>
                <a:latin typeface="Calibri"/>
                <a:ea typeface="Calibri"/>
                <a:cs typeface="Calibri"/>
                <a:sym typeface="Calibri"/>
              </a:rPr>
              <a:t>square or rectangular</a:t>
            </a:r>
            <a:r>
              <a:rPr lang="en-US" sz="2800">
                <a:solidFill>
                  <a:schemeClr val="dk1"/>
                </a:solidFill>
                <a:latin typeface="Calibri"/>
                <a:ea typeface="Calibri"/>
                <a:cs typeface="Calibri"/>
                <a:sym typeface="Calibri"/>
              </a:rPr>
              <a:t>) and are held together by metal frames to facilitate turning them over.</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p23"/>
          <p:cNvPicPr preferRelativeResize="0"/>
          <p:nvPr/>
        </p:nvPicPr>
        <p:blipFill rotWithShape="1">
          <a:blip r:embed="rId3">
            <a:alphaModFix/>
          </a:blip>
          <a:srcRect b="0" l="0" r="0" t="0"/>
          <a:stretch/>
        </p:blipFill>
        <p:spPr>
          <a:xfrm>
            <a:off x="7378494" y="265470"/>
            <a:ext cx="4685686" cy="6066503"/>
          </a:xfrm>
          <a:prstGeom prst="rect">
            <a:avLst/>
          </a:prstGeom>
          <a:noFill/>
          <a:ln>
            <a:noFill/>
          </a:ln>
        </p:spPr>
      </p:pic>
      <p:pic>
        <p:nvPicPr>
          <p:cNvPr id="234" name="Google Shape;234;p23"/>
          <p:cNvPicPr preferRelativeResize="0"/>
          <p:nvPr/>
        </p:nvPicPr>
        <p:blipFill rotWithShape="1">
          <a:blip r:embed="rId4">
            <a:alphaModFix/>
          </a:blip>
          <a:srcRect b="0" l="0" r="0" t="0"/>
          <a:stretch/>
        </p:blipFill>
        <p:spPr>
          <a:xfrm>
            <a:off x="4413454" y="265470"/>
            <a:ext cx="2965040" cy="4257368"/>
          </a:xfrm>
          <a:prstGeom prst="rect">
            <a:avLst/>
          </a:prstGeom>
          <a:noFill/>
          <a:ln>
            <a:noFill/>
          </a:ln>
        </p:spPr>
      </p:pic>
      <p:sp>
        <p:nvSpPr>
          <p:cNvPr id="235" name="Google Shape;235;p23"/>
          <p:cNvSpPr txBox="1"/>
          <p:nvPr/>
        </p:nvSpPr>
        <p:spPr>
          <a:xfrm>
            <a:off x="245805" y="2749244"/>
            <a:ext cx="3814917" cy="224676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800">
                <a:solidFill>
                  <a:schemeClr val="dk1"/>
                </a:solidFill>
                <a:latin typeface="Calibri"/>
                <a:ea typeface="Calibri"/>
                <a:cs typeface="Calibri"/>
                <a:sym typeface="Calibri"/>
              </a:rPr>
              <a:t>For </a:t>
            </a:r>
            <a:r>
              <a:rPr b="1" lang="en-US" sz="2800">
                <a:solidFill>
                  <a:schemeClr val="dk1"/>
                </a:solidFill>
                <a:latin typeface="Calibri"/>
                <a:ea typeface="Calibri"/>
                <a:cs typeface="Calibri"/>
                <a:sym typeface="Calibri"/>
              </a:rPr>
              <a:t>special cheeses</a:t>
            </a:r>
            <a:r>
              <a:rPr lang="en-US" sz="2800">
                <a:solidFill>
                  <a:schemeClr val="dk1"/>
                </a:solidFill>
                <a:latin typeface="Calibri"/>
                <a:ea typeface="Calibri"/>
                <a:cs typeface="Calibri"/>
                <a:sym typeface="Calibri"/>
              </a:rPr>
              <a:t>, additives such as truffles, saffron, dried fruit, spices etc. can be added during moulding.</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pic>
        <p:nvPicPr>
          <p:cNvPr id="240" name="Google Shape;240;p24"/>
          <p:cNvPicPr preferRelativeResize="0"/>
          <p:nvPr/>
        </p:nvPicPr>
        <p:blipFill rotWithShape="1">
          <a:blip r:embed="rId3">
            <a:alphaModFix/>
          </a:blip>
          <a:srcRect b="0" l="0" r="0" t="0"/>
          <a:stretch/>
        </p:blipFill>
        <p:spPr>
          <a:xfrm>
            <a:off x="4542502" y="1219200"/>
            <a:ext cx="7649497" cy="5442154"/>
          </a:xfrm>
          <a:prstGeom prst="rect">
            <a:avLst/>
          </a:prstGeom>
          <a:noFill/>
          <a:ln>
            <a:noFill/>
          </a:ln>
        </p:spPr>
      </p:pic>
      <p:sp>
        <p:nvSpPr>
          <p:cNvPr id="241" name="Google Shape;241;p24"/>
          <p:cNvSpPr txBox="1"/>
          <p:nvPr/>
        </p:nvSpPr>
        <p:spPr>
          <a:xfrm>
            <a:off x="176981" y="1504335"/>
            <a:ext cx="4001729" cy="433965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Calibri"/>
                <a:ea typeface="Calibri"/>
                <a:cs typeface="Calibri"/>
                <a:sym typeface="Calibri"/>
              </a:rPr>
              <a:t>TURNING THE MOULDS:</a:t>
            </a:r>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In order to facilitate the draining of the whey, after about an hour the moulds are turned inside the same basket so that the curd above, with its weight, favours the compacting of the curd below.</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25"/>
          <p:cNvPicPr preferRelativeResize="0"/>
          <p:nvPr/>
        </p:nvPicPr>
        <p:blipFill rotWithShape="1">
          <a:blip r:embed="rId3">
            <a:alphaModFix/>
          </a:blip>
          <a:srcRect b="0" l="0" r="0" t="0"/>
          <a:stretch/>
        </p:blipFill>
        <p:spPr>
          <a:xfrm>
            <a:off x="176980" y="1193363"/>
            <a:ext cx="6675499" cy="3999323"/>
          </a:xfrm>
          <a:prstGeom prst="rect">
            <a:avLst/>
          </a:prstGeom>
          <a:noFill/>
          <a:ln>
            <a:noFill/>
          </a:ln>
        </p:spPr>
      </p:pic>
      <p:sp>
        <p:nvSpPr>
          <p:cNvPr id="247" name="Google Shape;247;p25"/>
          <p:cNvSpPr txBox="1"/>
          <p:nvPr/>
        </p:nvSpPr>
        <p:spPr>
          <a:xfrm>
            <a:off x="265470" y="5364131"/>
            <a:ext cx="11670891" cy="46166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libri"/>
                <a:ea typeface="Calibri"/>
                <a:cs typeface="Calibri"/>
                <a:sym typeface="Calibri"/>
              </a:rPr>
              <a:t>This operation is repeated </a:t>
            </a:r>
            <a:r>
              <a:rPr b="1" lang="en-US" sz="2400">
                <a:solidFill>
                  <a:schemeClr val="dk1"/>
                </a:solidFill>
                <a:latin typeface="Calibri"/>
                <a:ea typeface="Calibri"/>
                <a:cs typeface="Calibri"/>
                <a:sym typeface="Calibri"/>
              </a:rPr>
              <a:t>3-4 times </a:t>
            </a:r>
            <a:r>
              <a:rPr lang="en-US" sz="2400">
                <a:solidFill>
                  <a:schemeClr val="dk1"/>
                </a:solidFill>
                <a:latin typeface="Calibri"/>
                <a:ea typeface="Calibri"/>
                <a:cs typeface="Calibri"/>
                <a:sym typeface="Calibri"/>
              </a:rPr>
              <a:t>until the desired shape height is reached.</a:t>
            </a:r>
            <a:endParaRPr/>
          </a:p>
        </p:txBody>
      </p:sp>
      <p:pic>
        <p:nvPicPr>
          <p:cNvPr id="248" name="Google Shape;248;p25"/>
          <p:cNvPicPr preferRelativeResize="0"/>
          <p:nvPr/>
        </p:nvPicPr>
        <p:blipFill rotWithShape="1">
          <a:blip r:embed="rId4">
            <a:alphaModFix/>
          </a:blip>
          <a:srcRect b="0" l="0" r="0" t="0"/>
          <a:stretch/>
        </p:blipFill>
        <p:spPr>
          <a:xfrm>
            <a:off x="7029459" y="1356851"/>
            <a:ext cx="4985561" cy="33263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26"/>
          <p:cNvPicPr preferRelativeResize="0"/>
          <p:nvPr/>
        </p:nvPicPr>
        <p:blipFill rotWithShape="1">
          <a:blip r:embed="rId3">
            <a:alphaModFix/>
          </a:blip>
          <a:srcRect b="0" l="0" r="0" t="0"/>
          <a:stretch/>
        </p:blipFill>
        <p:spPr>
          <a:xfrm>
            <a:off x="7367794" y="68826"/>
            <a:ext cx="4824206" cy="6720348"/>
          </a:xfrm>
          <a:prstGeom prst="rect">
            <a:avLst/>
          </a:prstGeom>
          <a:noFill/>
          <a:ln>
            <a:noFill/>
          </a:ln>
        </p:spPr>
      </p:pic>
      <p:sp>
        <p:nvSpPr>
          <p:cNvPr id="254" name="Google Shape;254;p26"/>
          <p:cNvSpPr txBox="1"/>
          <p:nvPr/>
        </p:nvSpPr>
        <p:spPr>
          <a:xfrm>
            <a:off x="334296" y="1455174"/>
            <a:ext cx="6037007" cy="477053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Calibri"/>
                <a:ea typeface="Calibri"/>
                <a:cs typeface="Calibri"/>
                <a:sym typeface="Calibri"/>
              </a:rPr>
              <a:t>STUFFING:</a:t>
            </a:r>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The cheeses obtained in this way can be covered with waterproof nylon cloths, placed in special rooms and heated to </a:t>
            </a:r>
            <a:r>
              <a:rPr b="1" lang="en-US" sz="2800">
                <a:solidFill>
                  <a:schemeClr val="dk1"/>
                </a:solidFill>
                <a:latin typeface="Calibri"/>
                <a:ea typeface="Calibri"/>
                <a:cs typeface="Calibri"/>
                <a:sym typeface="Calibri"/>
              </a:rPr>
              <a:t>45°C with steam for 5 to 15 hours</a:t>
            </a:r>
            <a:r>
              <a:rPr lang="en-US" sz="2800">
                <a:solidFill>
                  <a:schemeClr val="dk1"/>
                </a:solidFill>
                <a:latin typeface="Calibri"/>
                <a:ea typeface="Calibri"/>
                <a:cs typeface="Calibri"/>
                <a:sym typeface="Calibri"/>
              </a:rPr>
              <a:t>. </a:t>
            </a:r>
            <a:endParaRPr/>
          </a:p>
          <a:p>
            <a:pPr indent="0" lvl="0" marL="0" marR="0" rtl="0" algn="just">
              <a:spcBef>
                <a:spcPts val="0"/>
              </a:spcBef>
              <a:spcAft>
                <a:spcPts val="0"/>
              </a:spcAft>
              <a:buNone/>
            </a:pPr>
            <a:r>
              <a:rPr lang="en-US" sz="2800">
                <a:solidFill>
                  <a:schemeClr val="dk1"/>
                </a:solidFill>
                <a:latin typeface="Calibri"/>
                <a:ea typeface="Calibri"/>
                <a:cs typeface="Calibri"/>
                <a:sym typeface="Calibri"/>
              </a:rPr>
              <a:t>This operation, carried out for soft cheeses, favours the acidification of the cheese wheel through the production of lactic acid and the consequent dehydration and "</a:t>
            </a:r>
            <a:r>
              <a:rPr b="1" lang="en-US" sz="2800">
                <a:solidFill>
                  <a:schemeClr val="dk1"/>
                </a:solidFill>
                <a:latin typeface="Calibri"/>
                <a:ea typeface="Calibri"/>
                <a:cs typeface="Calibri"/>
                <a:sym typeface="Calibri"/>
              </a:rPr>
              <a:t>settlement</a:t>
            </a:r>
            <a:r>
              <a:rPr lang="en-US" sz="2800">
                <a:solidFill>
                  <a:schemeClr val="dk1"/>
                </a:solidFill>
                <a:latin typeface="Calibri"/>
                <a:ea typeface="Calibri"/>
                <a:cs typeface="Calibri"/>
                <a:sym typeface="Calibri"/>
              </a:rPr>
              <a:t>" of the cheese.</a:t>
            </a:r>
            <a:endParaRPr sz="2800">
              <a:solidFill>
                <a:schemeClr val="dk1"/>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27"/>
          <p:cNvPicPr preferRelativeResize="0"/>
          <p:nvPr/>
        </p:nvPicPr>
        <p:blipFill rotWithShape="1">
          <a:blip r:embed="rId3">
            <a:alphaModFix/>
          </a:blip>
          <a:srcRect b="0" l="0" r="0" t="0"/>
          <a:stretch/>
        </p:blipFill>
        <p:spPr>
          <a:xfrm>
            <a:off x="8114003" y="462117"/>
            <a:ext cx="4077997" cy="6287728"/>
          </a:xfrm>
          <a:prstGeom prst="rect">
            <a:avLst/>
          </a:prstGeom>
          <a:noFill/>
          <a:ln>
            <a:noFill/>
          </a:ln>
        </p:spPr>
      </p:pic>
      <p:sp>
        <p:nvSpPr>
          <p:cNvPr id="260" name="Google Shape;260;p27"/>
          <p:cNvSpPr txBox="1"/>
          <p:nvPr/>
        </p:nvSpPr>
        <p:spPr>
          <a:xfrm>
            <a:off x="61383" y="1140542"/>
            <a:ext cx="8052620" cy="526297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Calibri"/>
                <a:ea typeface="Calibri"/>
                <a:cs typeface="Calibri"/>
                <a:sym typeface="Calibri"/>
              </a:rPr>
              <a:t>SALTING:</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Sodium chloride (table salt) is added in order to:</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-promote the release of whey by osmosis;</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 -perform an antiseptic action, improving cheese preservation;</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-give flavor to the cheese.</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Usually the cheeses are immersed in brine, that is a saturated solution of sodium chloride with </a:t>
            </a:r>
            <a:r>
              <a:rPr b="1" lang="en-US" sz="2400">
                <a:solidFill>
                  <a:schemeClr val="dk1"/>
                </a:solidFill>
                <a:latin typeface="Calibri"/>
                <a:ea typeface="Calibri"/>
                <a:cs typeface="Calibri"/>
                <a:sym typeface="Calibri"/>
              </a:rPr>
              <a:t>concentrations varying from 15 to 30%</a:t>
            </a:r>
            <a:r>
              <a:rPr lang="en-US" sz="2400">
                <a:solidFill>
                  <a:schemeClr val="dk1"/>
                </a:solidFill>
                <a:latin typeface="Calibri"/>
                <a:ea typeface="Calibri"/>
                <a:cs typeface="Calibri"/>
                <a:sym typeface="Calibri"/>
              </a:rPr>
              <a:t> depending on the type of cheese and the size of the cheese wheel. The cheeses are left to soak for varying lengths of time, usually </a:t>
            </a:r>
            <a:r>
              <a:rPr b="1" lang="en-US" sz="2400">
                <a:solidFill>
                  <a:schemeClr val="dk1"/>
                </a:solidFill>
                <a:latin typeface="Calibri"/>
                <a:ea typeface="Calibri"/>
                <a:cs typeface="Calibri"/>
                <a:sym typeface="Calibri"/>
              </a:rPr>
              <a:t>one day per kg of weight of the cheese at a temperature of 15-18°C.</a:t>
            </a:r>
            <a:endParaRPr/>
          </a:p>
          <a:p>
            <a:pPr indent="0" lvl="0" marL="0" marR="0" rtl="0" algn="just">
              <a:spcBef>
                <a:spcPts val="0"/>
              </a:spcBef>
              <a:spcAft>
                <a:spcPts val="0"/>
              </a:spcAft>
              <a:buNone/>
            </a:pPr>
            <a:r>
              <a:t/>
            </a:r>
            <a:endParaRPr b="1" sz="24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The floating cheeses must be turned once or more times a day.</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The brine must be renewed at least once a month.</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pic>
        <p:nvPicPr>
          <p:cNvPr id="265" name="Google Shape;265;p28"/>
          <p:cNvPicPr preferRelativeResize="0"/>
          <p:nvPr/>
        </p:nvPicPr>
        <p:blipFill rotWithShape="1">
          <a:blip r:embed="rId3">
            <a:alphaModFix/>
          </a:blip>
          <a:srcRect b="0" l="0" r="0" t="0"/>
          <a:stretch/>
        </p:blipFill>
        <p:spPr>
          <a:xfrm>
            <a:off x="6021709" y="1330255"/>
            <a:ext cx="6170291" cy="4197489"/>
          </a:xfrm>
          <a:prstGeom prst="rect">
            <a:avLst/>
          </a:prstGeom>
          <a:noFill/>
          <a:ln>
            <a:noFill/>
          </a:ln>
        </p:spPr>
      </p:pic>
      <p:sp>
        <p:nvSpPr>
          <p:cNvPr id="266" name="Google Shape;266;p28"/>
          <p:cNvSpPr txBox="1"/>
          <p:nvPr/>
        </p:nvSpPr>
        <p:spPr>
          <a:xfrm>
            <a:off x="102690" y="1199536"/>
            <a:ext cx="5816328" cy="489364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libri"/>
                <a:ea typeface="Calibri"/>
                <a:cs typeface="Calibri"/>
                <a:sym typeface="Calibri"/>
              </a:rPr>
              <a:t>Soft or pulled-curd cheeses with a short shelf-life (</a:t>
            </a:r>
            <a:r>
              <a:rPr b="1" lang="en-US" sz="2400">
                <a:solidFill>
                  <a:schemeClr val="dk1"/>
                </a:solidFill>
                <a:latin typeface="Calibri"/>
                <a:ea typeface="Calibri"/>
                <a:cs typeface="Calibri"/>
                <a:sym typeface="Calibri"/>
              </a:rPr>
              <a:t>consumed within 30-40 days</a:t>
            </a:r>
            <a:r>
              <a:rPr lang="en-US" sz="2400">
                <a:solidFill>
                  <a:schemeClr val="dk1"/>
                </a:solidFill>
                <a:latin typeface="Calibri"/>
                <a:ea typeface="Calibri"/>
                <a:cs typeface="Calibri"/>
                <a:sym typeface="Calibri"/>
              </a:rPr>
              <a:t>) can be directly salted by adding salt to the newly formed curds in quantities varying from </a:t>
            </a:r>
            <a:r>
              <a:rPr b="1" lang="en-US" sz="2400">
                <a:solidFill>
                  <a:schemeClr val="dk1"/>
                </a:solidFill>
                <a:latin typeface="Calibri"/>
                <a:ea typeface="Calibri"/>
                <a:cs typeface="Calibri"/>
                <a:sym typeface="Calibri"/>
              </a:rPr>
              <a:t>3 to 5% of the cheese weight.  </a:t>
            </a:r>
            <a:endParaRPr/>
          </a:p>
          <a:p>
            <a:pPr indent="0" lvl="0" marL="0" marR="0" rtl="0" algn="just">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For hard but small cheeses (</a:t>
            </a:r>
            <a:r>
              <a:rPr b="1" lang="en-US" sz="2400">
                <a:solidFill>
                  <a:schemeClr val="dk1"/>
                </a:solidFill>
                <a:latin typeface="Calibri"/>
                <a:ea typeface="Calibri"/>
                <a:cs typeface="Calibri"/>
                <a:sym typeface="Calibri"/>
              </a:rPr>
              <a:t>max. 1 kg weight</a:t>
            </a:r>
            <a:r>
              <a:rPr lang="en-US" sz="2400">
                <a:solidFill>
                  <a:schemeClr val="dk1"/>
                </a:solidFill>
                <a:latin typeface="Calibri"/>
                <a:ea typeface="Calibri"/>
                <a:cs typeface="Calibri"/>
                <a:sym typeface="Calibri"/>
              </a:rPr>
              <a:t>), dry salting can be carried out by sprinkling the cheese wheel with </a:t>
            </a:r>
            <a:r>
              <a:rPr b="1" lang="en-US" sz="2400">
                <a:solidFill>
                  <a:schemeClr val="dk1"/>
                </a:solidFill>
                <a:latin typeface="Calibri"/>
                <a:ea typeface="Calibri"/>
                <a:cs typeface="Calibri"/>
                <a:sym typeface="Calibri"/>
              </a:rPr>
              <a:t>salt for 2-3 days.</a:t>
            </a:r>
            <a:r>
              <a:rPr lang="en-US" sz="2400">
                <a:solidFill>
                  <a:schemeClr val="dk1"/>
                </a:solidFill>
                <a:latin typeface="Calibri"/>
                <a:ea typeface="Calibri"/>
                <a:cs typeface="Calibri"/>
                <a:sym typeface="Calibri"/>
              </a:rPr>
              <a:t> This operation, by dehydrating the external part, favours the formation of a very thick rind on the outside of the cheese wheel.</a:t>
            </a:r>
            <a:endParaRPr sz="24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29"/>
          <p:cNvPicPr preferRelativeResize="0"/>
          <p:nvPr/>
        </p:nvPicPr>
        <p:blipFill rotWithShape="1">
          <a:blip r:embed="rId3">
            <a:alphaModFix/>
          </a:blip>
          <a:srcRect b="0" l="0" r="0" t="0"/>
          <a:stretch/>
        </p:blipFill>
        <p:spPr>
          <a:xfrm>
            <a:off x="6194322" y="1195351"/>
            <a:ext cx="5997678" cy="4839563"/>
          </a:xfrm>
          <a:prstGeom prst="rect">
            <a:avLst/>
          </a:prstGeom>
          <a:noFill/>
          <a:ln>
            <a:noFill/>
          </a:ln>
        </p:spPr>
      </p:pic>
      <p:sp>
        <p:nvSpPr>
          <p:cNvPr id="272" name="Google Shape;272;p29"/>
          <p:cNvSpPr txBox="1"/>
          <p:nvPr/>
        </p:nvSpPr>
        <p:spPr>
          <a:xfrm>
            <a:off x="98322" y="1195351"/>
            <a:ext cx="6096000" cy="4893647"/>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Calibri"/>
                <a:ea typeface="Calibri"/>
                <a:cs typeface="Calibri"/>
                <a:sym typeface="Calibri"/>
              </a:rPr>
              <a:t>MATURATION:</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Some types  of cheese, after being  salted, must undergo a more or less long period of maturation.</a:t>
            </a:r>
            <a:endParaRPr/>
          </a:p>
          <a:p>
            <a:pPr indent="0" lvl="0" marL="0" marR="0" rtl="0" algn="just">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During maturation, transformations take place due to: </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a:t>
            </a:r>
            <a:r>
              <a:rPr b="1" lang="en-US" sz="2400">
                <a:solidFill>
                  <a:schemeClr val="dk1"/>
                </a:solidFill>
                <a:latin typeface="Calibri"/>
                <a:ea typeface="Calibri"/>
                <a:cs typeface="Calibri"/>
                <a:sym typeface="Calibri"/>
              </a:rPr>
              <a:t>milk enzymes </a:t>
            </a:r>
            <a:r>
              <a:rPr lang="en-US" sz="2400">
                <a:solidFill>
                  <a:schemeClr val="dk1"/>
                </a:solidFill>
                <a:latin typeface="Calibri"/>
                <a:ea typeface="Calibri"/>
                <a:cs typeface="Calibri"/>
                <a:sym typeface="Calibri"/>
              </a:rPr>
              <a:t>(especially in raw milk cheeses); </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 residual </a:t>
            </a:r>
            <a:r>
              <a:rPr b="1" lang="en-US" sz="2400">
                <a:solidFill>
                  <a:schemeClr val="dk1"/>
                </a:solidFill>
                <a:latin typeface="Calibri"/>
                <a:ea typeface="Calibri"/>
                <a:cs typeface="Calibri"/>
                <a:sym typeface="Calibri"/>
              </a:rPr>
              <a:t>rennet activity </a:t>
            </a:r>
            <a:r>
              <a:rPr lang="en-US" sz="2400">
                <a:solidFill>
                  <a:schemeClr val="dk1"/>
                </a:solidFill>
                <a:latin typeface="Calibri"/>
                <a:ea typeface="Calibri"/>
                <a:cs typeface="Calibri"/>
                <a:sym typeface="Calibri"/>
              </a:rPr>
              <a:t>(rennin);</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-enzymes from </a:t>
            </a:r>
            <a:r>
              <a:rPr b="1" lang="en-US" sz="2400">
                <a:solidFill>
                  <a:schemeClr val="dk1"/>
                </a:solidFill>
                <a:latin typeface="Calibri"/>
                <a:ea typeface="Calibri"/>
                <a:cs typeface="Calibri"/>
                <a:sym typeface="Calibri"/>
              </a:rPr>
              <a:t>bacterial</a:t>
            </a:r>
            <a:r>
              <a:rPr lang="en-US" sz="2400">
                <a:solidFill>
                  <a:schemeClr val="dk1"/>
                </a:solidFill>
                <a:latin typeface="Calibri"/>
                <a:ea typeface="Calibri"/>
                <a:cs typeface="Calibri"/>
                <a:sym typeface="Calibri"/>
              </a:rPr>
              <a:t> (lactic) </a:t>
            </a:r>
            <a:r>
              <a:rPr b="1" lang="en-US" sz="2400">
                <a:solidFill>
                  <a:schemeClr val="dk1"/>
                </a:solidFill>
                <a:latin typeface="Calibri"/>
                <a:ea typeface="Calibri"/>
                <a:cs typeface="Calibri"/>
                <a:sym typeface="Calibri"/>
              </a:rPr>
              <a:t>starters</a:t>
            </a:r>
            <a:r>
              <a:rPr lang="en-US" sz="2400">
                <a:solidFill>
                  <a:schemeClr val="dk1"/>
                </a:solidFill>
                <a:latin typeface="Calibri"/>
                <a:ea typeface="Calibri"/>
                <a:cs typeface="Calibri"/>
                <a:sym typeface="Calibri"/>
              </a:rPr>
              <a:t>;</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-enzymes of </a:t>
            </a:r>
            <a:r>
              <a:rPr b="1" lang="en-US" sz="2400">
                <a:solidFill>
                  <a:schemeClr val="dk1"/>
                </a:solidFill>
                <a:latin typeface="Calibri"/>
                <a:ea typeface="Calibri"/>
                <a:cs typeface="Calibri"/>
                <a:sym typeface="Calibri"/>
              </a:rPr>
              <a:t>non-starter micro-organisms </a:t>
            </a:r>
            <a:r>
              <a:rPr lang="en-US" sz="2400">
                <a:solidFill>
                  <a:schemeClr val="dk1"/>
                </a:solidFill>
                <a:latin typeface="Calibri"/>
                <a:ea typeface="Calibri"/>
                <a:cs typeface="Calibri"/>
                <a:sym typeface="Calibri"/>
              </a:rPr>
              <a:t>(moulds, propionic bacteria already present in the milk or added later (blue cheeses).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pic>
        <p:nvPicPr>
          <p:cNvPr id="97" name="Google Shape;97;p3"/>
          <p:cNvPicPr preferRelativeResize="0"/>
          <p:nvPr/>
        </p:nvPicPr>
        <p:blipFill rotWithShape="1">
          <a:blip r:embed="rId3">
            <a:alphaModFix/>
          </a:blip>
          <a:srcRect b="0" l="0" r="0" t="0"/>
          <a:stretch/>
        </p:blipFill>
        <p:spPr>
          <a:xfrm>
            <a:off x="11159837" y="57308"/>
            <a:ext cx="996047" cy="976785"/>
          </a:xfrm>
          <a:prstGeom prst="rect">
            <a:avLst/>
          </a:prstGeom>
          <a:noFill/>
          <a:ln>
            <a:noFill/>
          </a:ln>
        </p:spPr>
      </p:pic>
      <p:pic>
        <p:nvPicPr>
          <p:cNvPr id="98" name="Google Shape;98;p3"/>
          <p:cNvPicPr preferRelativeResize="0"/>
          <p:nvPr/>
        </p:nvPicPr>
        <p:blipFill rotWithShape="1">
          <a:blip r:embed="rId4">
            <a:alphaModFix/>
          </a:blip>
          <a:srcRect b="0" l="0" r="0" t="0"/>
          <a:stretch/>
        </p:blipFill>
        <p:spPr>
          <a:xfrm>
            <a:off x="3933326" y="1209810"/>
            <a:ext cx="4325348" cy="1829797"/>
          </a:xfrm>
          <a:prstGeom prst="rect">
            <a:avLst/>
          </a:prstGeom>
          <a:noFill/>
          <a:ln>
            <a:noFill/>
          </a:ln>
        </p:spPr>
      </p:pic>
      <p:sp>
        <p:nvSpPr>
          <p:cNvPr id="99" name="Google Shape;99;p3"/>
          <p:cNvSpPr txBox="1"/>
          <p:nvPr/>
        </p:nvSpPr>
        <p:spPr>
          <a:xfrm>
            <a:off x="1538460" y="2836994"/>
            <a:ext cx="9621377"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US" sz="4800" u="none" cap="none" strike="noStrike">
                <a:solidFill>
                  <a:schemeClr val="dk1"/>
                </a:solidFill>
                <a:latin typeface="Calibri"/>
                <a:ea typeface="Calibri"/>
                <a:cs typeface="Calibri"/>
                <a:sym typeface="Calibri"/>
              </a:rPr>
              <a:t>Cheese production basic operations</a:t>
            </a:r>
            <a:endParaRPr b="1" i="0" sz="4800" u="none" cap="none" strike="noStrike">
              <a:solidFill>
                <a:schemeClr val="dk1"/>
              </a:solidFill>
              <a:latin typeface="Calibri"/>
              <a:ea typeface="Calibri"/>
              <a:cs typeface="Calibri"/>
              <a:sym typeface="Calibri"/>
            </a:endParaRPr>
          </a:p>
        </p:txBody>
      </p:sp>
      <p:pic>
        <p:nvPicPr>
          <p:cNvPr id="100" name="Google Shape;100;p3"/>
          <p:cNvPicPr preferRelativeResize="0"/>
          <p:nvPr>
            <p:ph idx="1" type="body"/>
          </p:nvPr>
        </p:nvPicPr>
        <p:blipFill rotWithShape="1">
          <a:blip r:embed="rId5">
            <a:alphaModFix/>
          </a:blip>
          <a:srcRect b="0" l="0" r="0" t="0"/>
          <a:stretch/>
        </p:blipFill>
        <p:spPr>
          <a:xfrm>
            <a:off x="3792257" y="3607784"/>
            <a:ext cx="4607486" cy="2753687"/>
          </a:xfrm>
          <a:prstGeom prst="rect">
            <a:avLst/>
          </a:prstGeom>
          <a:noFill/>
          <a:ln>
            <a:noFill/>
          </a:ln>
        </p:spPr>
      </p:pic>
      <p:pic>
        <p:nvPicPr>
          <p:cNvPr id="101" name="Google Shape;101;p3"/>
          <p:cNvPicPr preferRelativeResize="0"/>
          <p:nvPr/>
        </p:nvPicPr>
        <p:blipFill rotWithShape="1">
          <a:blip r:embed="rId6">
            <a:alphaModFix/>
          </a:blip>
          <a:srcRect b="0" l="0" r="0" t="0"/>
          <a:stretch/>
        </p:blipFill>
        <p:spPr>
          <a:xfrm>
            <a:off x="252334" y="3810397"/>
            <a:ext cx="3444596" cy="2256106"/>
          </a:xfrm>
          <a:prstGeom prst="rect">
            <a:avLst/>
          </a:prstGeom>
          <a:noFill/>
          <a:ln>
            <a:noFill/>
          </a:ln>
        </p:spPr>
      </p:pic>
      <p:pic>
        <p:nvPicPr>
          <p:cNvPr id="102" name="Google Shape;102;p3"/>
          <p:cNvPicPr preferRelativeResize="0"/>
          <p:nvPr/>
        </p:nvPicPr>
        <p:blipFill rotWithShape="1">
          <a:blip r:embed="rId7">
            <a:alphaModFix/>
          </a:blip>
          <a:srcRect b="0" l="0" r="0" t="0"/>
          <a:stretch/>
        </p:blipFill>
        <p:spPr>
          <a:xfrm>
            <a:off x="8495070" y="3875295"/>
            <a:ext cx="3531934" cy="219120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30"/>
          <p:cNvPicPr preferRelativeResize="0"/>
          <p:nvPr/>
        </p:nvPicPr>
        <p:blipFill rotWithShape="1">
          <a:blip r:embed="rId3">
            <a:alphaModFix/>
          </a:blip>
          <a:srcRect b="0" l="0" r="0" t="0"/>
          <a:stretch/>
        </p:blipFill>
        <p:spPr>
          <a:xfrm>
            <a:off x="6685936" y="2202426"/>
            <a:ext cx="5506064" cy="3923069"/>
          </a:xfrm>
          <a:prstGeom prst="rect">
            <a:avLst/>
          </a:prstGeom>
          <a:noFill/>
          <a:ln>
            <a:noFill/>
          </a:ln>
        </p:spPr>
      </p:pic>
      <p:sp>
        <p:nvSpPr>
          <p:cNvPr id="278" name="Google Shape;278;p30"/>
          <p:cNvSpPr txBox="1"/>
          <p:nvPr/>
        </p:nvSpPr>
        <p:spPr>
          <a:xfrm>
            <a:off x="98322" y="1248719"/>
            <a:ext cx="6518787" cy="526297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libri"/>
                <a:ea typeface="Calibri"/>
                <a:cs typeface="Calibri"/>
                <a:sym typeface="Calibri"/>
              </a:rPr>
              <a:t>Transformations that occur during ripening:</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-reduction of the </a:t>
            </a:r>
            <a:r>
              <a:rPr b="1" lang="en-US" sz="2400">
                <a:solidFill>
                  <a:schemeClr val="dk1"/>
                </a:solidFill>
                <a:latin typeface="Calibri"/>
                <a:ea typeface="Calibri"/>
                <a:cs typeface="Calibri"/>
                <a:sym typeface="Calibri"/>
              </a:rPr>
              <a:t>water content from 25 to 60</a:t>
            </a:r>
            <a:r>
              <a:rPr lang="en-US" sz="2400">
                <a:solidFill>
                  <a:schemeClr val="dk1"/>
                </a:solidFill>
                <a:latin typeface="Calibri"/>
                <a:ea typeface="Calibri"/>
                <a:cs typeface="Calibri"/>
                <a:sym typeface="Calibri"/>
              </a:rPr>
              <a:t>%;</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-transformation of lactose into </a:t>
            </a:r>
            <a:r>
              <a:rPr b="1" lang="en-US" sz="2400">
                <a:solidFill>
                  <a:schemeClr val="dk1"/>
                </a:solidFill>
                <a:latin typeface="Calibri"/>
                <a:ea typeface="Calibri"/>
                <a:cs typeface="Calibri"/>
                <a:sym typeface="Calibri"/>
              </a:rPr>
              <a:t>lactic acid </a:t>
            </a:r>
            <a:r>
              <a:rPr lang="en-US" sz="2400">
                <a:solidFill>
                  <a:schemeClr val="dk1"/>
                </a:solidFill>
                <a:latin typeface="Calibri"/>
                <a:ea typeface="Calibri"/>
                <a:cs typeface="Calibri"/>
                <a:sym typeface="Calibri"/>
              </a:rPr>
              <a:t>by homolactic bacteria or into </a:t>
            </a:r>
            <a:r>
              <a:rPr b="1" lang="en-US" sz="2400">
                <a:solidFill>
                  <a:schemeClr val="dk1"/>
                </a:solidFill>
                <a:latin typeface="Calibri"/>
                <a:ea typeface="Calibri"/>
                <a:cs typeface="Calibri"/>
                <a:sym typeface="Calibri"/>
              </a:rPr>
              <a:t>propionic acid, acetic acid and carbon dioxide </a:t>
            </a:r>
            <a:r>
              <a:rPr lang="en-US" sz="2400">
                <a:solidFill>
                  <a:schemeClr val="dk1"/>
                </a:solidFill>
                <a:latin typeface="Calibri"/>
                <a:ea typeface="Calibri"/>
                <a:cs typeface="Calibri"/>
                <a:sym typeface="Calibri"/>
              </a:rPr>
              <a:t>(propionobacteria) with a lowering of the pH and the formation of </a:t>
            </a:r>
            <a:r>
              <a:rPr b="1" lang="en-US" sz="2400">
                <a:solidFill>
                  <a:schemeClr val="dk1"/>
                </a:solidFill>
                <a:latin typeface="Calibri"/>
                <a:ea typeface="Calibri"/>
                <a:cs typeface="Calibri"/>
                <a:sym typeface="Calibri"/>
              </a:rPr>
              <a:t>holes in the paste;</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-transformation of </a:t>
            </a:r>
            <a:r>
              <a:rPr b="1" lang="en-US" sz="2400">
                <a:solidFill>
                  <a:schemeClr val="dk1"/>
                </a:solidFill>
                <a:latin typeface="Calibri"/>
                <a:ea typeface="Calibri"/>
                <a:cs typeface="Calibri"/>
                <a:sym typeface="Calibri"/>
              </a:rPr>
              <a:t>proteins into peptones or amino acids or ammonia </a:t>
            </a:r>
            <a:r>
              <a:rPr lang="en-US" sz="2400">
                <a:solidFill>
                  <a:schemeClr val="dk1"/>
                </a:solidFill>
                <a:latin typeface="Calibri"/>
                <a:ea typeface="Calibri"/>
                <a:cs typeface="Calibri"/>
                <a:sym typeface="Calibri"/>
              </a:rPr>
              <a:t>with the formation of </a:t>
            </a:r>
            <a:r>
              <a:rPr b="1" lang="en-US" sz="2400">
                <a:solidFill>
                  <a:schemeClr val="dk1"/>
                </a:solidFill>
                <a:latin typeface="Calibri"/>
                <a:ea typeface="Calibri"/>
                <a:cs typeface="Calibri"/>
                <a:sym typeface="Calibri"/>
              </a:rPr>
              <a:t>particular flavours</a:t>
            </a:r>
            <a:r>
              <a:rPr lang="en-US" sz="2400">
                <a:solidFill>
                  <a:schemeClr val="dk1"/>
                </a:solidFill>
                <a:latin typeface="Calibri"/>
                <a:ea typeface="Calibri"/>
                <a:cs typeface="Calibri"/>
                <a:sym typeface="Calibri"/>
              </a:rPr>
              <a:t>;</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-hydrolysis of </a:t>
            </a:r>
            <a:r>
              <a:rPr b="1" lang="en-US" sz="2400">
                <a:solidFill>
                  <a:schemeClr val="dk1"/>
                </a:solidFill>
                <a:latin typeface="Calibri"/>
                <a:ea typeface="Calibri"/>
                <a:cs typeface="Calibri"/>
                <a:sym typeface="Calibri"/>
              </a:rPr>
              <a:t>glycerides (fats) by rennet lipase </a:t>
            </a:r>
            <a:r>
              <a:rPr lang="en-US" sz="2400">
                <a:solidFill>
                  <a:schemeClr val="dk1"/>
                </a:solidFill>
                <a:latin typeface="Calibri"/>
                <a:ea typeface="Calibri"/>
                <a:cs typeface="Calibri"/>
                <a:sym typeface="Calibri"/>
              </a:rPr>
              <a:t>or moulds, with the formation of fatty acids with a </a:t>
            </a:r>
            <a:r>
              <a:rPr b="1" lang="en-US" sz="2400">
                <a:solidFill>
                  <a:schemeClr val="dk1"/>
                </a:solidFill>
                <a:latin typeface="Calibri"/>
                <a:ea typeface="Calibri"/>
                <a:cs typeface="Calibri"/>
                <a:sym typeface="Calibri"/>
              </a:rPr>
              <a:t>piquant flavour </a:t>
            </a:r>
            <a:r>
              <a:rPr lang="en-US" sz="2400">
                <a:solidFill>
                  <a:schemeClr val="dk1"/>
                </a:solidFill>
                <a:latin typeface="Calibri"/>
                <a:ea typeface="Calibri"/>
                <a:cs typeface="Calibri"/>
                <a:sym typeface="Calibri"/>
              </a:rPr>
              <a:t>(piquant sheep's milk cheese, provolone or gorgonzola);</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31"/>
          <p:cNvPicPr preferRelativeResize="0"/>
          <p:nvPr/>
        </p:nvPicPr>
        <p:blipFill rotWithShape="1">
          <a:blip r:embed="rId3">
            <a:alphaModFix/>
          </a:blip>
          <a:srcRect b="0" l="0" r="0" t="0"/>
          <a:stretch/>
        </p:blipFill>
        <p:spPr>
          <a:xfrm>
            <a:off x="7138218" y="196645"/>
            <a:ext cx="5025513" cy="6661355"/>
          </a:xfrm>
          <a:prstGeom prst="rect">
            <a:avLst/>
          </a:prstGeom>
          <a:noFill/>
          <a:ln>
            <a:noFill/>
          </a:ln>
        </p:spPr>
      </p:pic>
      <p:sp>
        <p:nvSpPr>
          <p:cNvPr id="284" name="Google Shape;284;p31"/>
          <p:cNvSpPr/>
          <p:nvPr/>
        </p:nvSpPr>
        <p:spPr>
          <a:xfrm>
            <a:off x="28269" y="1029044"/>
            <a:ext cx="7138219" cy="563231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US" sz="2400">
                <a:solidFill>
                  <a:schemeClr val="dk1"/>
                </a:solidFill>
                <a:latin typeface="Calibri"/>
                <a:ea typeface="Calibri"/>
                <a:cs typeface="Calibri"/>
                <a:sym typeface="Calibri"/>
              </a:rPr>
              <a:t>AGEING:</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The maturation of the cheeses is also called maturing.</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It is carried out inside basements or cold rooms with controlled temperature and humidity.</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The cheese, placed on wooden racks or boards, is left to stand for a </a:t>
            </a:r>
            <a:r>
              <a:rPr b="1" lang="en-US" sz="2400">
                <a:solidFill>
                  <a:schemeClr val="dk1"/>
                </a:solidFill>
                <a:latin typeface="Calibri"/>
                <a:ea typeface="Calibri"/>
                <a:cs typeface="Calibri"/>
                <a:sym typeface="Calibri"/>
              </a:rPr>
              <a:t>period varying from 15 days (for soft cheeses) to 6-12 months (for hard cheeses) at low temperatures (from 12 to 18°C) and high relative humidity (80-90%).</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At least once a week the cheeses should be checked for surface cleaning, turning and drying, and for any abnormalities or outbreaks of disease.</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The cheese acquires its typical consistency, colour and flavour depending on the length of time it has been in the mould and the environmental conditions.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32"/>
          <p:cNvPicPr preferRelativeResize="0"/>
          <p:nvPr/>
        </p:nvPicPr>
        <p:blipFill rotWithShape="1">
          <a:blip r:embed="rId3">
            <a:alphaModFix/>
          </a:blip>
          <a:srcRect b="0" l="0" r="0" t="0"/>
          <a:stretch/>
        </p:blipFill>
        <p:spPr>
          <a:xfrm>
            <a:off x="5978013" y="1425677"/>
            <a:ext cx="6213987" cy="4516098"/>
          </a:xfrm>
          <a:prstGeom prst="rect">
            <a:avLst/>
          </a:prstGeom>
          <a:noFill/>
          <a:ln>
            <a:noFill/>
          </a:ln>
        </p:spPr>
      </p:pic>
      <p:sp>
        <p:nvSpPr>
          <p:cNvPr id="290" name="Google Shape;290;p32"/>
          <p:cNvSpPr txBox="1"/>
          <p:nvPr/>
        </p:nvSpPr>
        <p:spPr>
          <a:xfrm>
            <a:off x="0" y="1160658"/>
            <a:ext cx="5889523" cy="526297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libri"/>
                <a:ea typeface="Calibri"/>
                <a:cs typeface="Calibri"/>
                <a:sym typeface="Calibri"/>
              </a:rPr>
              <a:t>In the case of </a:t>
            </a:r>
            <a:r>
              <a:rPr b="1" lang="en-US" sz="2400">
                <a:solidFill>
                  <a:schemeClr val="dk1"/>
                </a:solidFill>
                <a:latin typeface="Calibri"/>
                <a:ea typeface="Calibri"/>
                <a:cs typeface="Calibri"/>
                <a:sym typeface="Calibri"/>
              </a:rPr>
              <a:t>cheeses with a flowered rind </a:t>
            </a:r>
            <a:r>
              <a:rPr lang="en-US" sz="2400">
                <a:solidFill>
                  <a:schemeClr val="dk1"/>
                </a:solidFill>
                <a:latin typeface="Calibri"/>
                <a:ea typeface="Calibri"/>
                <a:cs typeface="Calibri"/>
                <a:sym typeface="Calibri"/>
              </a:rPr>
              <a:t>(such as Brie or Camembert) the rind is formed by the development of white moulds (</a:t>
            </a:r>
            <a:r>
              <a:rPr b="1" lang="en-US" sz="2400">
                <a:solidFill>
                  <a:schemeClr val="dk1"/>
                </a:solidFill>
                <a:latin typeface="Calibri"/>
                <a:ea typeface="Calibri"/>
                <a:cs typeface="Calibri"/>
                <a:sym typeface="Calibri"/>
              </a:rPr>
              <a:t>Penicillium</a:t>
            </a:r>
            <a:r>
              <a:rPr lang="en-US" sz="2400">
                <a:solidFill>
                  <a:schemeClr val="dk1"/>
                </a:solidFill>
                <a:latin typeface="Calibri"/>
                <a:ea typeface="Calibri"/>
                <a:cs typeface="Calibri"/>
                <a:sym typeface="Calibri"/>
              </a:rPr>
              <a:t> candidum, P. camemberti, </a:t>
            </a:r>
            <a:r>
              <a:rPr b="1" lang="en-US" sz="2400">
                <a:solidFill>
                  <a:schemeClr val="dk1"/>
                </a:solidFill>
                <a:latin typeface="Calibri"/>
                <a:ea typeface="Calibri"/>
                <a:cs typeface="Calibri"/>
                <a:sym typeface="Calibri"/>
              </a:rPr>
              <a:t>Geotricum</a:t>
            </a:r>
            <a:r>
              <a:rPr lang="en-US" sz="2400">
                <a:solidFill>
                  <a:schemeClr val="dk1"/>
                </a:solidFill>
                <a:latin typeface="Calibri"/>
                <a:ea typeface="Calibri"/>
                <a:cs typeface="Calibri"/>
                <a:sym typeface="Calibri"/>
              </a:rPr>
              <a:t> candidum) which are brushed onto the rind.</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On the other hand, in the case of </a:t>
            </a:r>
            <a:r>
              <a:rPr b="1" lang="en-US" sz="2400">
                <a:solidFill>
                  <a:schemeClr val="dk1"/>
                </a:solidFill>
                <a:latin typeface="Calibri"/>
                <a:ea typeface="Calibri"/>
                <a:cs typeface="Calibri"/>
                <a:sym typeface="Calibri"/>
              </a:rPr>
              <a:t>cheeses with green or blue paste</a:t>
            </a:r>
            <a:r>
              <a:rPr lang="en-US" sz="2400">
                <a:solidFill>
                  <a:schemeClr val="dk1"/>
                </a:solidFill>
                <a:latin typeface="Calibri"/>
                <a:ea typeface="Calibri"/>
                <a:cs typeface="Calibri"/>
                <a:sym typeface="Calibri"/>
              </a:rPr>
              <a:t> (Gorgonzola, Rokford or Stilton), it is due to the development of moulds inoculated in the milk (by mouldy rye bread) before the formation of the curd and made to develop through the </a:t>
            </a:r>
            <a:r>
              <a:rPr b="1" lang="en-US" sz="2400">
                <a:solidFill>
                  <a:schemeClr val="dk1"/>
                </a:solidFill>
                <a:latin typeface="Calibri"/>
                <a:ea typeface="Calibri"/>
                <a:cs typeface="Calibri"/>
                <a:sym typeface="Calibri"/>
              </a:rPr>
              <a:t>"brucatura</a:t>
            </a:r>
            <a:r>
              <a:rPr lang="en-US" sz="2400">
                <a:solidFill>
                  <a:schemeClr val="dk1"/>
                </a:solidFill>
                <a:latin typeface="Calibri"/>
                <a:ea typeface="Calibri"/>
                <a:cs typeface="Calibri"/>
                <a:sym typeface="Calibri"/>
              </a:rPr>
              <a:t>" that is the formation of holes in the paste to bring in oxygen..</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33"/>
          <p:cNvPicPr preferRelativeResize="0"/>
          <p:nvPr/>
        </p:nvPicPr>
        <p:blipFill rotWithShape="1">
          <a:blip r:embed="rId3">
            <a:alphaModFix/>
          </a:blip>
          <a:srcRect b="0" l="0" r="0" t="0"/>
          <a:stretch/>
        </p:blipFill>
        <p:spPr>
          <a:xfrm>
            <a:off x="4817805" y="1159351"/>
            <a:ext cx="7374195" cy="5102942"/>
          </a:xfrm>
          <a:prstGeom prst="rect">
            <a:avLst/>
          </a:prstGeom>
          <a:noFill/>
          <a:ln>
            <a:noFill/>
          </a:ln>
        </p:spPr>
      </p:pic>
      <p:sp>
        <p:nvSpPr>
          <p:cNvPr id="296" name="Google Shape;296;p33"/>
          <p:cNvSpPr txBox="1"/>
          <p:nvPr/>
        </p:nvSpPr>
        <p:spPr>
          <a:xfrm>
            <a:off x="-1" y="1543665"/>
            <a:ext cx="4817806" cy="4154984"/>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lang="en-US" sz="2400">
                <a:solidFill>
                  <a:schemeClr val="dk1"/>
                </a:solidFill>
                <a:latin typeface="Calibri"/>
                <a:ea typeface="Calibri"/>
                <a:cs typeface="Calibri"/>
                <a:sym typeface="Calibri"/>
              </a:rPr>
              <a:t>-Taste is detected by taking a sample with a </a:t>
            </a:r>
            <a:r>
              <a:rPr b="1" lang="en-US" sz="2400">
                <a:solidFill>
                  <a:schemeClr val="dk1"/>
                </a:solidFill>
                <a:latin typeface="Calibri"/>
                <a:ea typeface="Calibri"/>
                <a:cs typeface="Calibri"/>
                <a:sym typeface="Calibri"/>
              </a:rPr>
              <a:t>toothpick and tasting</a:t>
            </a:r>
            <a:r>
              <a:rPr lang="en-US" sz="2400">
                <a:solidFill>
                  <a:schemeClr val="dk1"/>
                </a:solidFill>
                <a:latin typeface="Calibri"/>
                <a:ea typeface="Calibri"/>
                <a:cs typeface="Calibri"/>
                <a:sym typeface="Calibri"/>
              </a:rPr>
              <a:t>;</a:t>
            </a:r>
            <a:endParaRPr/>
          </a:p>
          <a:p>
            <a:pPr indent="0" lvl="0" marL="0" marR="0" rtl="0" algn="just">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-Smell is detected through the nose;</a:t>
            </a:r>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-a hammer to detect the consistency.......</a:t>
            </a:r>
            <a:endParaRPr/>
          </a:p>
          <a:p>
            <a:pPr indent="0" lvl="0" marL="0" marR="0" rtl="0" algn="just">
              <a:spcBef>
                <a:spcPts val="0"/>
              </a:spcBef>
              <a:spcAft>
                <a:spcPts val="0"/>
              </a:spcAft>
              <a:buNone/>
            </a:pPr>
            <a:r>
              <a:t/>
            </a:r>
            <a:endParaRPr sz="2400">
              <a:solidFill>
                <a:schemeClr val="dk1"/>
              </a:solidFill>
              <a:latin typeface="Calibri"/>
              <a:ea typeface="Calibri"/>
              <a:cs typeface="Calibri"/>
              <a:sym typeface="Calibri"/>
            </a:endParaRPr>
          </a:p>
          <a:p>
            <a:pPr indent="0" lvl="0" marL="0" marR="0" rtl="0" algn="just">
              <a:spcBef>
                <a:spcPts val="0"/>
              </a:spcBef>
              <a:spcAft>
                <a:spcPts val="0"/>
              </a:spcAft>
              <a:buNone/>
            </a:pPr>
            <a:r>
              <a:rPr lang="en-US" sz="2400">
                <a:solidFill>
                  <a:schemeClr val="dk1"/>
                </a:solidFill>
                <a:latin typeface="Calibri"/>
                <a:ea typeface="Calibri"/>
                <a:cs typeface="Calibri"/>
                <a:sym typeface="Calibri"/>
              </a:rPr>
              <a:t>.....</a:t>
            </a:r>
            <a:r>
              <a:rPr b="1" lang="en-US" sz="2400">
                <a:solidFill>
                  <a:schemeClr val="dk1"/>
                </a:solidFill>
                <a:latin typeface="Calibri"/>
                <a:ea typeface="Calibri"/>
                <a:cs typeface="Calibri"/>
                <a:sym typeface="Calibri"/>
              </a:rPr>
              <a:t>when all this is typical of the desired cheese, the ripening process is interrupted and the cheese is ready to be marketed.</a:t>
            </a:r>
            <a:endParaRPr b="1" sz="24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p34"/>
          <p:cNvSpPr txBox="1"/>
          <p:nvPr>
            <p:ph type="title"/>
          </p:nvPr>
        </p:nvSpPr>
        <p:spPr>
          <a:xfrm>
            <a:off x="2251364" y="2490226"/>
            <a:ext cx="775716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62E64"/>
              </a:buClr>
              <a:buSzPts val="4400"/>
              <a:buFont typeface="Calibri"/>
              <a:buNone/>
            </a:pPr>
            <a:r>
              <a:rPr lang="en-US"/>
              <a:t>Thank You!</a:t>
            </a:r>
            <a:endParaRPr/>
          </a:p>
        </p:txBody>
      </p:sp>
      <p:sp>
        <p:nvSpPr>
          <p:cNvPr id="302" name="Google Shape;302;p34"/>
          <p:cNvSpPr txBox="1"/>
          <p:nvPr/>
        </p:nvSpPr>
        <p:spPr>
          <a:xfrm>
            <a:off x="3047260" y="3548394"/>
            <a:ext cx="609452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a:solidFill>
                  <a:srgbClr val="000000"/>
                </a:solidFill>
                <a:latin typeface="Arial"/>
                <a:ea typeface="Arial"/>
                <a:cs typeface="Arial"/>
                <a:sym typeface="Arial"/>
              </a:rPr>
              <a:t>💛</a:t>
            </a:r>
            <a:endParaRPr b="1" i="0" sz="4000">
              <a:solidFill>
                <a:srgbClr val="000000"/>
              </a:solidFill>
              <a:latin typeface="Helvetica Neue"/>
              <a:ea typeface="Helvetica Neue"/>
              <a:cs typeface="Helvetica Neue"/>
              <a:sym typeface="Helvetica Neue"/>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35"/>
          <p:cNvSpPr txBox="1"/>
          <p:nvPr>
            <p:ph type="title"/>
          </p:nvPr>
        </p:nvSpPr>
        <p:spPr>
          <a:xfrm>
            <a:off x="2251364" y="2490226"/>
            <a:ext cx="7757160" cy="1325563"/>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62E64"/>
              </a:buClr>
              <a:buSzPts val="4400"/>
              <a:buFont typeface="Calibri"/>
              <a:buNone/>
            </a:pPr>
            <a:r>
              <a:rPr lang="en-US"/>
              <a:t>Thank You!</a:t>
            </a:r>
            <a:endParaRPr/>
          </a:p>
        </p:txBody>
      </p:sp>
      <p:sp>
        <p:nvSpPr>
          <p:cNvPr id="308" name="Google Shape;308;p35"/>
          <p:cNvSpPr txBox="1"/>
          <p:nvPr/>
        </p:nvSpPr>
        <p:spPr>
          <a:xfrm>
            <a:off x="3047260" y="3548394"/>
            <a:ext cx="6094520" cy="707886"/>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0" i="0" lang="en-US" sz="4000">
                <a:solidFill>
                  <a:srgbClr val="000000"/>
                </a:solidFill>
                <a:latin typeface="Arial"/>
                <a:ea typeface="Arial"/>
                <a:cs typeface="Arial"/>
                <a:sym typeface="Arial"/>
              </a:rPr>
              <a:t>💛</a:t>
            </a:r>
            <a:endParaRPr b="1" i="0" sz="4000">
              <a:solidFill>
                <a:srgbClr val="000000"/>
              </a:solidFill>
              <a:latin typeface="Helvetica Neue"/>
              <a:ea typeface="Helvetica Neue"/>
              <a:cs typeface="Helvetica Neue"/>
              <a:sym typeface="Helvetica Neue"/>
            </a:endParaRPr>
          </a:p>
        </p:txBody>
      </p:sp>
      <p:pic>
        <p:nvPicPr>
          <p:cNvPr id="309" name="Google Shape;309;p35"/>
          <p:cNvPicPr preferRelativeResize="0"/>
          <p:nvPr/>
        </p:nvPicPr>
        <p:blipFill rotWithShape="1">
          <a:blip r:embed="rId3">
            <a:alphaModFix/>
          </a:blip>
          <a:srcRect b="0" l="0" r="0" t="0"/>
          <a:stretch/>
        </p:blipFill>
        <p:spPr>
          <a:xfrm>
            <a:off x="0" y="0"/>
            <a:ext cx="1219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4"/>
          <p:cNvSpPr txBox="1"/>
          <p:nvPr/>
        </p:nvSpPr>
        <p:spPr>
          <a:xfrm>
            <a:off x="137652" y="1160486"/>
            <a:ext cx="7430583" cy="1938992"/>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 Cheese: Cheese is the product of milk coagulation and subsequent curd maturation. Depending on the technique used and the resulting consistency of the curd, cheese can be divided into three categories: hard or cooked, soft and pulled-curd.</a:t>
            </a:r>
            <a:endParaRPr b="0" i="0" sz="2400" u="none" cap="none" strike="noStrike">
              <a:solidFill>
                <a:schemeClr val="dk1"/>
              </a:solidFill>
              <a:latin typeface="Calibri"/>
              <a:ea typeface="Calibri"/>
              <a:cs typeface="Calibri"/>
              <a:sym typeface="Calibri"/>
            </a:endParaRPr>
          </a:p>
        </p:txBody>
      </p:sp>
      <p:pic>
        <p:nvPicPr>
          <p:cNvPr id="108" name="Google Shape;108;p4"/>
          <p:cNvPicPr preferRelativeResize="0"/>
          <p:nvPr/>
        </p:nvPicPr>
        <p:blipFill rotWithShape="1">
          <a:blip r:embed="rId3">
            <a:alphaModFix/>
          </a:blip>
          <a:srcRect b="0" l="0" r="0" t="0"/>
          <a:stretch/>
        </p:blipFill>
        <p:spPr>
          <a:xfrm>
            <a:off x="934564" y="3351619"/>
            <a:ext cx="4740864" cy="2967007"/>
          </a:xfrm>
          <a:prstGeom prst="rect">
            <a:avLst/>
          </a:prstGeom>
          <a:noFill/>
          <a:ln>
            <a:noFill/>
          </a:ln>
        </p:spPr>
      </p:pic>
      <p:pic>
        <p:nvPicPr>
          <p:cNvPr id="109" name="Google Shape;109;p4"/>
          <p:cNvPicPr preferRelativeResize="0"/>
          <p:nvPr/>
        </p:nvPicPr>
        <p:blipFill rotWithShape="1">
          <a:blip r:embed="rId4">
            <a:alphaModFix/>
          </a:blip>
          <a:srcRect b="0" l="0" r="0" t="0"/>
          <a:stretch/>
        </p:blipFill>
        <p:spPr>
          <a:xfrm>
            <a:off x="6096000" y="3351618"/>
            <a:ext cx="4588829" cy="2967007"/>
          </a:xfrm>
          <a:prstGeom prst="rect">
            <a:avLst/>
          </a:prstGeom>
          <a:noFill/>
          <a:ln>
            <a:noFill/>
          </a:ln>
        </p:spPr>
      </p:pic>
      <p:pic>
        <p:nvPicPr>
          <p:cNvPr id="110" name="Google Shape;110;p4"/>
          <p:cNvPicPr preferRelativeResize="0"/>
          <p:nvPr/>
        </p:nvPicPr>
        <p:blipFill rotWithShape="1">
          <a:blip r:embed="rId5">
            <a:alphaModFix/>
          </a:blip>
          <a:srcRect b="0" l="0" r="0" t="0"/>
          <a:stretch/>
        </p:blipFill>
        <p:spPr>
          <a:xfrm>
            <a:off x="7698859" y="1160486"/>
            <a:ext cx="4355489" cy="269375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pic>
        <p:nvPicPr>
          <p:cNvPr id="115" name="Google Shape;115;p5"/>
          <p:cNvPicPr preferRelativeResize="0"/>
          <p:nvPr/>
        </p:nvPicPr>
        <p:blipFill rotWithShape="1">
          <a:blip r:embed="rId3">
            <a:alphaModFix/>
          </a:blip>
          <a:srcRect b="0" l="0" r="0" t="0"/>
          <a:stretch/>
        </p:blipFill>
        <p:spPr>
          <a:xfrm>
            <a:off x="7048500" y="-88491"/>
            <a:ext cx="5143500" cy="6858000"/>
          </a:xfrm>
          <a:prstGeom prst="rect">
            <a:avLst/>
          </a:prstGeom>
          <a:noFill/>
          <a:ln>
            <a:noFill/>
          </a:ln>
        </p:spPr>
      </p:pic>
      <p:sp>
        <p:nvSpPr>
          <p:cNvPr id="116" name="Google Shape;116;p5"/>
          <p:cNvSpPr/>
          <p:nvPr/>
        </p:nvSpPr>
        <p:spPr>
          <a:xfrm>
            <a:off x="0" y="1416888"/>
            <a:ext cx="6833419" cy="4524315"/>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The milk used is cow's, sheep's or goat's milk and can be used directly (raw milk), or after undergoing a light heat treatment (</a:t>
            </a:r>
            <a:r>
              <a:rPr b="1" i="0" lang="en-US" sz="2400" u="none" cap="none" strike="noStrike">
                <a:solidFill>
                  <a:schemeClr val="dk1"/>
                </a:solidFill>
                <a:latin typeface="Calibri"/>
                <a:ea typeface="Calibri"/>
                <a:cs typeface="Calibri"/>
                <a:sym typeface="Calibri"/>
              </a:rPr>
              <a:t>thermisation</a:t>
            </a:r>
            <a:r>
              <a:rPr b="0" i="0" lang="en-US" sz="2400" u="none" cap="none" strike="noStrike">
                <a:solidFill>
                  <a:schemeClr val="dk1"/>
                </a:solidFill>
                <a:latin typeface="Calibri"/>
                <a:ea typeface="Calibri"/>
                <a:cs typeface="Calibri"/>
                <a:sym typeface="Calibri"/>
              </a:rPr>
              <a:t>) or a more vigorous one (</a:t>
            </a:r>
            <a:r>
              <a:rPr b="1" i="0" lang="en-US" sz="2400" u="none" cap="none" strike="noStrike">
                <a:solidFill>
                  <a:schemeClr val="dk1"/>
                </a:solidFill>
                <a:latin typeface="Calibri"/>
                <a:ea typeface="Calibri"/>
                <a:cs typeface="Calibri"/>
                <a:sym typeface="Calibri"/>
              </a:rPr>
              <a:t>pasteurisation</a:t>
            </a:r>
            <a:r>
              <a:rPr b="0" i="0" lang="en-US" sz="2400" u="none" cap="none" strike="noStrike">
                <a:solidFill>
                  <a:schemeClr val="dk1"/>
                </a:solidFill>
                <a:latin typeface="Calibri"/>
                <a:ea typeface="Calibri"/>
                <a:cs typeface="Calibri"/>
                <a:sym typeface="Calibri"/>
              </a:rPr>
              <a:t>). </a:t>
            </a:r>
            <a:endParaRPr/>
          </a:p>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These heat treatments are usually carried out using a plate pasteuriser where the temperature (</a:t>
            </a:r>
            <a:r>
              <a:rPr b="1" i="0" lang="en-US" sz="2400" u="none" cap="none" strike="noStrike">
                <a:solidFill>
                  <a:schemeClr val="dk1"/>
                </a:solidFill>
                <a:latin typeface="Calibri"/>
                <a:ea typeface="Calibri"/>
                <a:cs typeface="Calibri"/>
                <a:sym typeface="Calibri"/>
              </a:rPr>
              <a:t>65 to 90°C</a:t>
            </a:r>
            <a:r>
              <a:rPr b="0" i="0" lang="en-US" sz="2400" u="none" cap="none" strike="noStrike">
                <a:solidFill>
                  <a:schemeClr val="dk1"/>
                </a:solidFill>
                <a:latin typeface="Calibri"/>
                <a:ea typeface="Calibri"/>
                <a:cs typeface="Calibri"/>
                <a:sym typeface="Calibri"/>
              </a:rPr>
              <a:t>) and the time the milk stays (</a:t>
            </a:r>
            <a:r>
              <a:rPr b="1" i="0" lang="en-US" sz="2400" u="none" cap="none" strike="noStrike">
                <a:solidFill>
                  <a:schemeClr val="dk1"/>
                </a:solidFill>
                <a:latin typeface="Calibri"/>
                <a:ea typeface="Calibri"/>
                <a:cs typeface="Calibri"/>
                <a:sym typeface="Calibri"/>
              </a:rPr>
              <a:t>10 to 30 seconds</a:t>
            </a:r>
            <a:r>
              <a:rPr b="0" i="0" lang="en-US" sz="2400" u="none" cap="none" strike="noStrike">
                <a:solidFill>
                  <a:schemeClr val="dk1"/>
                </a:solidFill>
                <a:latin typeface="Calibri"/>
                <a:ea typeface="Calibri"/>
                <a:cs typeface="Calibri"/>
                <a:sym typeface="Calibri"/>
              </a:rPr>
              <a:t>) are regulated. </a:t>
            </a:r>
            <a:endParaRPr/>
          </a:p>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Higher temperatures and longer residence times make the milk more stable (better preserved cheese) but cause it to lose the aromatic substances present (cheese with a more standard taste).</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pic>
        <p:nvPicPr>
          <p:cNvPr id="121" name="Google Shape;121;p6"/>
          <p:cNvPicPr preferRelativeResize="0"/>
          <p:nvPr/>
        </p:nvPicPr>
        <p:blipFill rotWithShape="1">
          <a:blip r:embed="rId3">
            <a:alphaModFix/>
          </a:blip>
          <a:srcRect b="0" l="0" r="0" t="0"/>
          <a:stretch/>
        </p:blipFill>
        <p:spPr>
          <a:xfrm>
            <a:off x="5869858" y="1147372"/>
            <a:ext cx="6233652" cy="5076448"/>
          </a:xfrm>
          <a:prstGeom prst="rect">
            <a:avLst/>
          </a:prstGeom>
          <a:noFill/>
          <a:ln>
            <a:noFill/>
          </a:ln>
        </p:spPr>
      </p:pic>
      <p:sp>
        <p:nvSpPr>
          <p:cNvPr id="122" name="Google Shape;122;p6"/>
          <p:cNvSpPr txBox="1"/>
          <p:nvPr/>
        </p:nvSpPr>
        <p:spPr>
          <a:xfrm>
            <a:off x="0" y="1147372"/>
            <a:ext cx="5663381" cy="5262979"/>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The milk, either untreated or heat-treated, is placed in the coagulation vessel (boiler) and </a:t>
            </a:r>
            <a:r>
              <a:rPr b="1" i="0" lang="en-US" sz="2400" u="none" cap="none" strike="noStrike">
                <a:solidFill>
                  <a:schemeClr val="dk1"/>
                </a:solidFill>
                <a:latin typeface="Calibri"/>
                <a:ea typeface="Calibri"/>
                <a:cs typeface="Calibri"/>
                <a:sym typeface="Calibri"/>
              </a:rPr>
              <a:t>heated to the optimum temperature for the development of lactic ferments (34 to 38°C).</a:t>
            </a:r>
            <a:r>
              <a:rPr b="0" i="0" lang="en-US" sz="2400" u="none" cap="none" strike="noStrike">
                <a:solidFill>
                  <a:schemeClr val="dk1"/>
                </a:solidFill>
                <a:latin typeface="Calibri"/>
                <a:ea typeface="Calibri"/>
                <a:cs typeface="Calibri"/>
                <a:sym typeface="Calibri"/>
              </a:rPr>
              <a:t> The heating can be done either directly or through an external cavity where hot water circulates. </a:t>
            </a:r>
            <a:endParaRPr/>
          </a:p>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Coagulation is a process that consists of precipitating (condensing) the casein of the milk. </a:t>
            </a:r>
            <a:endParaRPr/>
          </a:p>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This process, depending on the characteristics of the cheese, can be acidic, enzymatic or mixed (first acidic then enzymatic).</a:t>
            </a:r>
            <a:endParaRPr b="0" i="0" sz="24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pic>
        <p:nvPicPr>
          <p:cNvPr id="127" name="Google Shape;127;p7"/>
          <p:cNvPicPr preferRelativeResize="0"/>
          <p:nvPr/>
        </p:nvPicPr>
        <p:blipFill rotWithShape="1">
          <a:blip r:embed="rId3">
            <a:alphaModFix/>
          </a:blip>
          <a:srcRect b="0" l="0" r="0" t="0"/>
          <a:stretch/>
        </p:blipFill>
        <p:spPr>
          <a:xfrm>
            <a:off x="7128387" y="196646"/>
            <a:ext cx="4827639" cy="6300020"/>
          </a:xfrm>
          <a:prstGeom prst="rect">
            <a:avLst/>
          </a:prstGeom>
          <a:noFill/>
          <a:ln>
            <a:noFill/>
          </a:ln>
        </p:spPr>
      </p:pic>
      <p:sp>
        <p:nvSpPr>
          <p:cNvPr id="128" name="Google Shape;128;p7"/>
          <p:cNvSpPr txBox="1"/>
          <p:nvPr/>
        </p:nvSpPr>
        <p:spPr>
          <a:xfrm>
            <a:off x="0" y="1172131"/>
            <a:ext cx="7059561" cy="501675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2000" u="none" cap="none" strike="noStrike">
                <a:solidFill>
                  <a:schemeClr val="dk1"/>
                </a:solidFill>
                <a:latin typeface="Calibri"/>
                <a:ea typeface="Calibri"/>
                <a:cs typeface="Calibri"/>
                <a:sym typeface="Calibri"/>
              </a:rPr>
              <a:t>THE ACID CURD:</a:t>
            </a:r>
            <a:endParaRPr/>
          </a:p>
          <a:p>
            <a:pPr indent="0" lvl="0" marL="0" marR="0" rtl="0" algn="just">
              <a:spcBef>
                <a:spcPts val="0"/>
              </a:spcBef>
              <a:spcAft>
                <a:spcPts val="0"/>
              </a:spcAft>
              <a:buNone/>
            </a:pPr>
            <a:r>
              <a:rPr b="0" i="0" lang="en-US" sz="2000" u="none" cap="none" strike="noStrike">
                <a:solidFill>
                  <a:schemeClr val="dk1"/>
                </a:solidFill>
                <a:latin typeface="Calibri"/>
                <a:ea typeface="Calibri"/>
                <a:cs typeface="Calibri"/>
                <a:sym typeface="Calibri"/>
              </a:rPr>
              <a:t>Casein coagulates by reaching the corresponding isoelectric point </a:t>
            </a:r>
            <a:r>
              <a:rPr b="1" i="0" lang="en-US" sz="2000" u="none" cap="none" strike="noStrike">
                <a:solidFill>
                  <a:schemeClr val="dk1"/>
                </a:solidFill>
                <a:latin typeface="Calibri"/>
                <a:ea typeface="Calibri"/>
                <a:cs typeface="Calibri"/>
                <a:sym typeface="Calibri"/>
              </a:rPr>
              <a:t>PH 4.65. </a:t>
            </a:r>
            <a:r>
              <a:rPr b="0" i="0" lang="en-US" sz="2000" u="none" cap="none" strike="noStrike">
                <a:solidFill>
                  <a:schemeClr val="dk1"/>
                </a:solidFill>
                <a:latin typeface="Calibri"/>
                <a:ea typeface="Calibri"/>
                <a:cs typeface="Calibri"/>
                <a:sym typeface="Calibri"/>
              </a:rPr>
              <a:t>Lowering the pH of the milk from 6.7 to 4.65 is achieved by developing cultures of lactic acid bacteria which transform lactose into lactic acid and lower the pH. </a:t>
            </a:r>
            <a:endParaRPr/>
          </a:p>
          <a:p>
            <a:pPr indent="0" lvl="0" marL="0" marR="0" rtl="0" algn="just">
              <a:spcBef>
                <a:spcPts val="0"/>
              </a:spcBef>
              <a:spcAft>
                <a:spcPts val="0"/>
              </a:spcAft>
              <a:buNone/>
            </a:pPr>
            <a:r>
              <a:rPr b="0" i="0" lang="en-US" sz="2000" u="none" cap="none" strike="noStrike">
                <a:solidFill>
                  <a:schemeClr val="dk1"/>
                </a:solidFill>
                <a:latin typeface="Calibri"/>
                <a:ea typeface="Calibri"/>
                <a:cs typeface="Calibri"/>
                <a:sym typeface="Calibri"/>
              </a:rPr>
              <a:t>To achieve this, a pre-start culture of lactic acid bacteria (starter) is added to the milk to initiate lactic fermentation. This can be of two types:</a:t>
            </a:r>
            <a:endParaRPr/>
          </a:p>
          <a:p>
            <a:pPr indent="0" lvl="0" marL="0" marR="0" rtl="0" algn="just">
              <a:spcBef>
                <a:spcPts val="0"/>
              </a:spcBef>
              <a:spcAft>
                <a:spcPts val="0"/>
              </a:spcAft>
              <a:buNone/>
            </a:pPr>
            <a:r>
              <a:rPr b="0" i="0" lang="en-US" sz="2000" u="none" cap="none" strike="noStrike">
                <a:solidFill>
                  <a:schemeClr val="dk1"/>
                </a:solidFill>
                <a:latin typeface="Calibri"/>
                <a:ea typeface="Calibri"/>
                <a:cs typeface="Calibri"/>
                <a:sym typeface="Calibri"/>
              </a:rPr>
              <a:t>-</a:t>
            </a:r>
            <a:r>
              <a:rPr b="1" i="0" lang="en-US" sz="2000" u="none" cap="none" strike="noStrike">
                <a:solidFill>
                  <a:schemeClr val="dk1"/>
                </a:solidFill>
                <a:latin typeface="Calibri"/>
                <a:ea typeface="Calibri"/>
                <a:cs typeface="Calibri"/>
                <a:sym typeface="Calibri"/>
              </a:rPr>
              <a:t>MILK START: </a:t>
            </a:r>
            <a:r>
              <a:rPr b="0" i="0" lang="en-US" sz="2000" u="none" cap="none" strike="noStrike">
                <a:solidFill>
                  <a:schemeClr val="dk1"/>
                </a:solidFill>
                <a:latin typeface="Calibri"/>
                <a:ea typeface="Calibri"/>
                <a:cs typeface="Calibri"/>
                <a:sym typeface="Calibri"/>
              </a:rPr>
              <a:t>milk of excellent hygienic and chemical quality previously incubated at </a:t>
            </a:r>
            <a:r>
              <a:rPr b="1" i="0" lang="en-US" sz="2000" u="none" cap="none" strike="noStrike">
                <a:solidFill>
                  <a:schemeClr val="dk1"/>
                </a:solidFill>
                <a:latin typeface="Calibri"/>
                <a:ea typeface="Calibri"/>
                <a:cs typeface="Calibri"/>
                <a:sym typeface="Calibri"/>
              </a:rPr>
              <a:t>42-45°C for 7-8 hours </a:t>
            </a:r>
            <a:r>
              <a:rPr b="0" i="0" lang="en-US" sz="2000" u="none" cap="none" strike="noStrike">
                <a:solidFill>
                  <a:schemeClr val="dk1"/>
                </a:solidFill>
                <a:latin typeface="Calibri"/>
                <a:ea typeface="Calibri"/>
                <a:cs typeface="Calibri"/>
                <a:sym typeface="Calibri"/>
              </a:rPr>
              <a:t>until it reaches an acidity of </a:t>
            </a:r>
            <a:r>
              <a:rPr b="1" i="0" lang="en-US" sz="2000" u="none" cap="none" strike="noStrike">
                <a:solidFill>
                  <a:schemeClr val="dk1"/>
                </a:solidFill>
                <a:latin typeface="Calibri"/>
                <a:ea typeface="Calibri"/>
                <a:cs typeface="Calibri"/>
                <a:sym typeface="Calibri"/>
              </a:rPr>
              <a:t>20°SH. </a:t>
            </a:r>
            <a:r>
              <a:rPr b="0" i="0" lang="en-US" sz="2000" u="none" cap="none" strike="noStrike">
                <a:solidFill>
                  <a:schemeClr val="dk1"/>
                </a:solidFill>
                <a:latin typeface="Calibri"/>
                <a:ea typeface="Calibri"/>
                <a:cs typeface="Calibri"/>
                <a:sym typeface="Calibri"/>
              </a:rPr>
              <a:t>This starter is used for soft cheeses.</a:t>
            </a:r>
            <a:endParaRPr/>
          </a:p>
          <a:p>
            <a:pPr indent="0" lvl="0" marL="0" marR="0" rtl="0" algn="just">
              <a:spcBef>
                <a:spcPts val="0"/>
              </a:spcBef>
              <a:spcAft>
                <a:spcPts val="0"/>
              </a:spcAft>
              <a:buNone/>
            </a:pPr>
            <a:r>
              <a:rPr b="0" i="0" lang="en-US" sz="2000" u="none" cap="none" strike="noStrike">
                <a:solidFill>
                  <a:schemeClr val="dk1"/>
                </a:solidFill>
                <a:latin typeface="Calibri"/>
                <a:ea typeface="Calibri"/>
                <a:cs typeface="Calibri"/>
                <a:sym typeface="Calibri"/>
              </a:rPr>
              <a:t>-</a:t>
            </a:r>
            <a:r>
              <a:rPr b="1" i="0" lang="en-US" sz="2000" u="none" cap="none" strike="noStrike">
                <a:solidFill>
                  <a:schemeClr val="dk1"/>
                </a:solidFill>
                <a:latin typeface="Calibri"/>
                <a:ea typeface="Calibri"/>
                <a:cs typeface="Calibri"/>
                <a:sym typeface="Calibri"/>
              </a:rPr>
              <a:t>SERUM START: </a:t>
            </a:r>
            <a:r>
              <a:rPr b="0" i="0" lang="en-US" sz="2000" u="none" cap="none" strike="noStrike">
                <a:solidFill>
                  <a:schemeClr val="dk1"/>
                </a:solidFill>
                <a:latin typeface="Calibri"/>
                <a:ea typeface="Calibri"/>
                <a:cs typeface="Calibri"/>
                <a:sym typeface="Calibri"/>
              </a:rPr>
              <a:t>serum of the previous processing very successful, incubated at </a:t>
            </a:r>
            <a:r>
              <a:rPr b="1" i="0" lang="en-US" sz="2000" u="none" cap="none" strike="noStrike">
                <a:solidFill>
                  <a:schemeClr val="dk1"/>
                </a:solidFill>
                <a:latin typeface="Calibri"/>
                <a:ea typeface="Calibri"/>
                <a:cs typeface="Calibri"/>
                <a:sym typeface="Calibri"/>
              </a:rPr>
              <a:t>42-45°C for 20-24 hours </a:t>
            </a:r>
            <a:r>
              <a:rPr b="0" i="0" lang="en-US" sz="2000" u="none" cap="none" strike="noStrike">
                <a:solidFill>
                  <a:schemeClr val="dk1"/>
                </a:solidFill>
                <a:latin typeface="Calibri"/>
                <a:ea typeface="Calibri"/>
                <a:cs typeface="Calibri"/>
                <a:sym typeface="Calibri"/>
              </a:rPr>
              <a:t>until an acidity of </a:t>
            </a:r>
            <a:r>
              <a:rPr b="1" i="0" lang="en-US" sz="2000" u="none" cap="none" strike="noStrike">
                <a:solidFill>
                  <a:schemeClr val="dk1"/>
                </a:solidFill>
                <a:latin typeface="Calibri"/>
                <a:ea typeface="Calibri"/>
                <a:cs typeface="Calibri"/>
                <a:sym typeface="Calibri"/>
              </a:rPr>
              <a:t>60° SH </a:t>
            </a:r>
            <a:r>
              <a:rPr b="0" i="0" lang="en-US" sz="2000" u="none" cap="none" strike="noStrike">
                <a:solidFill>
                  <a:schemeClr val="dk1"/>
                </a:solidFill>
                <a:latin typeface="Calibri"/>
                <a:ea typeface="Calibri"/>
                <a:cs typeface="Calibri"/>
                <a:sym typeface="Calibri"/>
              </a:rPr>
              <a:t>is reached. </a:t>
            </a:r>
            <a:endParaRPr/>
          </a:p>
          <a:p>
            <a:pPr indent="0" lvl="0" marL="0" marR="0" rtl="0" algn="just">
              <a:spcBef>
                <a:spcPts val="0"/>
              </a:spcBef>
              <a:spcAft>
                <a:spcPts val="0"/>
              </a:spcAft>
              <a:buNone/>
            </a:pPr>
            <a:r>
              <a:rPr b="1" i="0" lang="en-US" sz="2000" u="none" cap="none" strike="noStrike">
                <a:solidFill>
                  <a:schemeClr val="dk1"/>
                </a:solidFill>
                <a:latin typeface="Calibri"/>
                <a:ea typeface="Calibri"/>
                <a:cs typeface="Calibri"/>
                <a:sym typeface="Calibri"/>
              </a:rPr>
              <a:t>The acid curd is very porous, permeable, crumbly but not contractile.</a:t>
            </a:r>
            <a:endParaRPr b="1" i="0" sz="2000" u="none" cap="none" strike="noStrike">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8"/>
          <p:cNvPicPr preferRelativeResize="0"/>
          <p:nvPr/>
        </p:nvPicPr>
        <p:blipFill rotWithShape="1">
          <a:blip r:embed="rId3">
            <a:alphaModFix/>
          </a:blip>
          <a:srcRect b="0" l="0" r="0" t="0"/>
          <a:stretch/>
        </p:blipFill>
        <p:spPr>
          <a:xfrm>
            <a:off x="8229600" y="1158633"/>
            <a:ext cx="3844413" cy="5545394"/>
          </a:xfrm>
          <a:prstGeom prst="rect">
            <a:avLst/>
          </a:prstGeom>
          <a:noFill/>
          <a:ln>
            <a:noFill/>
          </a:ln>
        </p:spPr>
      </p:pic>
      <p:sp>
        <p:nvSpPr>
          <p:cNvPr id="134" name="Google Shape;134;p8"/>
          <p:cNvSpPr txBox="1"/>
          <p:nvPr/>
        </p:nvSpPr>
        <p:spPr>
          <a:xfrm>
            <a:off x="117987" y="1229032"/>
            <a:ext cx="7885500" cy="4801200"/>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i="0" lang="en-US" sz="1800" u="none" cap="none" strike="noStrike">
                <a:solidFill>
                  <a:schemeClr val="dk1"/>
                </a:solidFill>
                <a:latin typeface="Calibri"/>
                <a:ea typeface="Calibri"/>
                <a:cs typeface="Calibri"/>
                <a:sym typeface="Calibri"/>
              </a:rPr>
              <a:t>ENZYMATIC CURD:</a:t>
            </a:r>
            <a:endParaRPr/>
          </a:p>
          <a:p>
            <a:pPr indent="0" lvl="0" marL="0" marR="0" rtl="0" algn="just">
              <a:spcBef>
                <a:spcPts val="0"/>
              </a:spcBef>
              <a:spcAft>
                <a:spcPts val="0"/>
              </a:spcAft>
              <a:buNone/>
            </a:pPr>
            <a:r>
              <a:rPr b="0" i="0" lang="en-US" sz="1800" u="none" cap="none" strike="noStrike">
                <a:solidFill>
                  <a:schemeClr val="dk1"/>
                </a:solidFill>
                <a:latin typeface="Calibri"/>
                <a:ea typeface="Calibri"/>
                <a:cs typeface="Calibri"/>
                <a:sym typeface="Calibri"/>
              </a:rPr>
              <a:t> </a:t>
            </a:r>
            <a:r>
              <a:rPr b="0" i="0" lang="en-US" sz="1800" u="none" cap="none" strike="noStrike">
                <a:solidFill>
                  <a:schemeClr val="dk1"/>
                </a:solidFill>
                <a:latin typeface="Calibri"/>
                <a:ea typeface="Calibri"/>
                <a:cs typeface="Calibri"/>
                <a:sym typeface="Calibri"/>
              </a:rPr>
              <a:t>Casein precipitates by the action of an enzyme complex that cuts it down and causes it to precipitate as calcium para k caseinate.</a:t>
            </a:r>
            <a:endParaRPr/>
          </a:p>
          <a:p>
            <a:pPr indent="0" lvl="0" marL="0" marR="0" rtl="0" algn="just">
              <a:spcBef>
                <a:spcPts val="0"/>
              </a:spcBef>
              <a:spcAft>
                <a:spcPts val="0"/>
              </a:spcAft>
              <a:buNone/>
            </a:pPr>
            <a:r>
              <a:rPr b="0" i="0" lang="en-US" sz="1800" u="none" cap="none" strike="noStrike">
                <a:solidFill>
                  <a:schemeClr val="dk1"/>
                </a:solidFill>
                <a:latin typeface="Calibri"/>
                <a:ea typeface="Calibri"/>
                <a:cs typeface="Calibri"/>
                <a:sym typeface="Calibri"/>
              </a:rPr>
              <a:t>The enzyme complex is added through </a:t>
            </a:r>
            <a:r>
              <a:rPr b="1" i="0" lang="en-US" sz="1800" u="none" cap="none" strike="noStrike">
                <a:solidFill>
                  <a:schemeClr val="dk1"/>
                </a:solidFill>
                <a:latin typeface="Calibri"/>
                <a:ea typeface="Calibri"/>
                <a:cs typeface="Calibri"/>
                <a:sym typeface="Calibri"/>
              </a:rPr>
              <a:t>rennet</a:t>
            </a:r>
            <a:r>
              <a:rPr b="0" i="0" lang="en-US" sz="1800" u="none" cap="none" strike="noStrike">
                <a:solidFill>
                  <a:schemeClr val="dk1"/>
                </a:solidFill>
                <a:latin typeface="Calibri"/>
                <a:ea typeface="Calibri"/>
                <a:cs typeface="Calibri"/>
                <a:sym typeface="Calibri"/>
              </a:rPr>
              <a:t> or presame, an enzyme extract from the glandular stomach of calves, lambs or kids. </a:t>
            </a:r>
            <a:endParaRPr/>
          </a:p>
          <a:p>
            <a:pPr indent="0" lvl="0" marL="0" marR="0" rtl="0" algn="just">
              <a:spcBef>
                <a:spcPts val="0"/>
              </a:spcBef>
              <a:spcAft>
                <a:spcPts val="0"/>
              </a:spcAft>
              <a:buNone/>
            </a:pPr>
            <a:r>
              <a:rPr b="0" i="0" lang="en-US" sz="1800" u="none" cap="none" strike="noStrike">
                <a:solidFill>
                  <a:schemeClr val="dk1"/>
                </a:solidFill>
                <a:latin typeface="Calibri"/>
                <a:ea typeface="Calibri"/>
                <a:cs typeface="Calibri"/>
                <a:sym typeface="Calibri"/>
              </a:rPr>
              <a:t>It is important that they are suckling animals as the casein-specific enzyme </a:t>
            </a:r>
            <a:r>
              <a:rPr b="1" i="0" lang="en-US" sz="1800" u="none" cap="none" strike="noStrike">
                <a:solidFill>
                  <a:schemeClr val="dk1"/>
                </a:solidFill>
                <a:latin typeface="Calibri"/>
                <a:ea typeface="Calibri"/>
                <a:cs typeface="Calibri"/>
                <a:sym typeface="Calibri"/>
              </a:rPr>
              <a:t>CHYMASI</a:t>
            </a:r>
            <a:r>
              <a:rPr b="0" i="0" lang="en-US" sz="1800" u="none" cap="none" strike="noStrike">
                <a:solidFill>
                  <a:schemeClr val="dk1"/>
                </a:solidFill>
                <a:latin typeface="Calibri"/>
                <a:ea typeface="Calibri"/>
                <a:cs typeface="Calibri"/>
                <a:sym typeface="Calibri"/>
              </a:rPr>
              <a:t> prevails, to the detriment of the non-specific enzyme </a:t>
            </a:r>
            <a:r>
              <a:rPr b="1" i="0" lang="en-US" sz="1800" u="none" cap="none" strike="noStrike">
                <a:solidFill>
                  <a:schemeClr val="dk1"/>
                </a:solidFill>
                <a:latin typeface="Calibri"/>
                <a:ea typeface="Calibri"/>
                <a:cs typeface="Calibri"/>
                <a:sym typeface="Calibri"/>
              </a:rPr>
              <a:t>PEPSIN</a:t>
            </a:r>
            <a:r>
              <a:rPr b="0" i="0" lang="en-US" sz="1800" u="none" cap="none" strike="noStrike">
                <a:solidFill>
                  <a:schemeClr val="dk1"/>
                </a:solidFill>
                <a:latin typeface="Calibri"/>
                <a:ea typeface="Calibri"/>
                <a:cs typeface="Calibri"/>
                <a:sym typeface="Calibri"/>
              </a:rPr>
              <a:t> which would reduce cheese yield.</a:t>
            </a:r>
            <a:endParaRPr/>
          </a:p>
          <a:p>
            <a:pPr indent="0" lvl="0" marL="0" marR="0" rtl="0" algn="just">
              <a:spcBef>
                <a:spcPts val="0"/>
              </a:spcBef>
              <a:spcAft>
                <a:spcPts val="0"/>
              </a:spcAft>
              <a:buNone/>
            </a:pPr>
            <a:r>
              <a:rPr b="0" i="0" lang="en-US" sz="1800" u="none" cap="none" strike="noStrike">
                <a:solidFill>
                  <a:schemeClr val="dk1"/>
                </a:solidFill>
                <a:latin typeface="Calibri"/>
                <a:ea typeface="Calibri"/>
                <a:cs typeface="Calibri"/>
                <a:sym typeface="Calibri"/>
              </a:rPr>
              <a:t>Vegetable curds extracted from mushrooms (Endotia Parasitica, Mucor Miei, Mucor fusillus etc.) are commercially available.</a:t>
            </a:r>
            <a:endParaRPr/>
          </a:p>
          <a:p>
            <a:pPr indent="0" lvl="0" marL="0" marR="0" rtl="0" algn="just">
              <a:spcBef>
                <a:spcPts val="0"/>
              </a:spcBef>
              <a:spcAft>
                <a:spcPts val="0"/>
              </a:spcAft>
              <a:buNone/>
            </a:pPr>
            <a:r>
              <a:rPr b="0" i="0" lang="en-US" sz="1800" u="none" cap="none" strike="noStrike">
                <a:solidFill>
                  <a:schemeClr val="dk1"/>
                </a:solidFill>
                <a:latin typeface="Calibri"/>
                <a:ea typeface="Calibri"/>
                <a:cs typeface="Calibri"/>
                <a:sym typeface="Calibri"/>
              </a:rPr>
              <a:t>An important parameter is the </a:t>
            </a:r>
            <a:r>
              <a:rPr b="1" i="0" lang="en-US" sz="1800" u="none" cap="none" strike="noStrike">
                <a:solidFill>
                  <a:schemeClr val="dk1"/>
                </a:solidFill>
                <a:latin typeface="Calibri"/>
                <a:ea typeface="Calibri"/>
                <a:cs typeface="Calibri"/>
                <a:sym typeface="Calibri"/>
              </a:rPr>
              <a:t>RENNET TITLE,  the quantity of milk that can coagulate at 37°C in 45 minutes.</a:t>
            </a:r>
            <a:endParaRPr/>
          </a:p>
          <a:p>
            <a:pPr indent="0" lvl="0" marL="0" marR="0" rtl="0" algn="just">
              <a:spcBef>
                <a:spcPts val="0"/>
              </a:spcBef>
              <a:spcAft>
                <a:spcPts val="0"/>
              </a:spcAft>
              <a:buNone/>
            </a:pPr>
            <a:r>
              <a:rPr b="0" i="0" lang="en-US" sz="1800" u="none" cap="none" strike="noStrike">
                <a:solidFill>
                  <a:schemeClr val="dk1"/>
                </a:solidFill>
                <a:latin typeface="Calibri"/>
                <a:ea typeface="Calibri"/>
                <a:cs typeface="Calibri"/>
                <a:sym typeface="Calibri"/>
              </a:rPr>
              <a:t>On the market there are liquid rennet (count 1:10.000), paste rennet (count 1:100.000) and powder rennet (count 1:200.000).</a:t>
            </a:r>
            <a:endParaRPr/>
          </a:p>
          <a:p>
            <a:pPr indent="0" lvl="0" marL="0" marR="0" rtl="0" algn="just">
              <a:spcBef>
                <a:spcPts val="0"/>
              </a:spcBef>
              <a:spcAft>
                <a:spcPts val="0"/>
              </a:spcAft>
              <a:buNone/>
            </a:pPr>
            <a:r>
              <a:rPr b="0" i="0" lang="en-US" sz="1800" u="none" cap="none" strike="noStrike">
                <a:solidFill>
                  <a:schemeClr val="dk1"/>
                </a:solidFill>
                <a:latin typeface="Calibri"/>
                <a:ea typeface="Calibri"/>
                <a:cs typeface="Calibri"/>
                <a:sym typeface="Calibri"/>
              </a:rPr>
              <a:t>All commercial formulas must be rehydrated and reactivated with hot water before being added to the milk.</a:t>
            </a:r>
            <a:endParaRPr/>
          </a:p>
          <a:p>
            <a:pPr indent="0" lvl="0" marL="0" marR="0" rtl="0" algn="just">
              <a:spcBef>
                <a:spcPts val="0"/>
              </a:spcBef>
              <a:spcAft>
                <a:spcPts val="0"/>
              </a:spcAft>
              <a:buNone/>
            </a:pPr>
            <a:r>
              <a:rPr b="1" i="0" lang="en-US" sz="1800" u="none" cap="none" strike="noStrike">
                <a:solidFill>
                  <a:schemeClr val="dk1"/>
                </a:solidFill>
                <a:latin typeface="Calibri"/>
                <a:ea typeface="Calibri"/>
                <a:cs typeface="Calibri"/>
                <a:sym typeface="Calibri"/>
              </a:rPr>
              <a:t>The enzymatic curd is contractile and elastic but compact and impermeable.</a:t>
            </a:r>
            <a:endParaRPr b="1" i="0" sz="18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pic>
        <p:nvPicPr>
          <p:cNvPr id="139" name="Google Shape;139;p9"/>
          <p:cNvPicPr preferRelativeResize="0"/>
          <p:nvPr/>
        </p:nvPicPr>
        <p:blipFill rotWithShape="1">
          <a:blip r:embed="rId3">
            <a:alphaModFix/>
          </a:blip>
          <a:srcRect b="0" l="0" r="0" t="0"/>
          <a:stretch/>
        </p:blipFill>
        <p:spPr>
          <a:xfrm>
            <a:off x="7048500" y="0"/>
            <a:ext cx="5143500" cy="6858000"/>
          </a:xfrm>
          <a:prstGeom prst="rect">
            <a:avLst/>
          </a:prstGeom>
          <a:noFill/>
          <a:ln>
            <a:noFill/>
          </a:ln>
        </p:spPr>
      </p:pic>
      <p:sp>
        <p:nvSpPr>
          <p:cNvPr id="140" name="Google Shape;140;p9"/>
          <p:cNvSpPr txBox="1"/>
          <p:nvPr/>
        </p:nvSpPr>
        <p:spPr>
          <a:xfrm>
            <a:off x="530941" y="1986117"/>
            <a:ext cx="6154993" cy="3046988"/>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To the milk, which has been brought to the right temperature, </a:t>
            </a:r>
            <a:r>
              <a:rPr b="1" i="0" lang="en-US" sz="2400" u="none" cap="none" strike="noStrike">
                <a:solidFill>
                  <a:schemeClr val="dk1"/>
                </a:solidFill>
                <a:latin typeface="Calibri"/>
                <a:ea typeface="Calibri"/>
                <a:cs typeface="Calibri"/>
                <a:sym typeface="Calibri"/>
              </a:rPr>
              <a:t>1-2 litres are added for each hectolitre of milk:</a:t>
            </a:r>
            <a:endParaRPr/>
          </a:p>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-for soft cheeses, milk starter at </a:t>
            </a:r>
            <a:r>
              <a:rPr b="1" i="0" lang="en-US" sz="2400" u="none" cap="none" strike="noStrike">
                <a:solidFill>
                  <a:schemeClr val="dk1"/>
                </a:solidFill>
                <a:latin typeface="Calibri"/>
                <a:ea typeface="Calibri"/>
                <a:cs typeface="Calibri"/>
                <a:sym typeface="Calibri"/>
              </a:rPr>
              <a:t>34-35°C;</a:t>
            </a:r>
            <a:endParaRPr/>
          </a:p>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-for hard cheeses, serum starter at </a:t>
            </a:r>
            <a:r>
              <a:rPr b="1" i="0" lang="en-US" sz="2400" u="none" cap="none" strike="noStrike">
                <a:solidFill>
                  <a:schemeClr val="dk1"/>
                </a:solidFill>
                <a:latin typeface="Calibri"/>
                <a:ea typeface="Calibri"/>
                <a:cs typeface="Calibri"/>
                <a:sym typeface="Calibri"/>
              </a:rPr>
              <a:t>37-38°C</a:t>
            </a:r>
            <a:r>
              <a:rPr b="0" i="0" lang="en-US" sz="2400" u="none" cap="none" strike="noStrike">
                <a:solidFill>
                  <a:schemeClr val="dk1"/>
                </a:solidFill>
                <a:latin typeface="Calibri"/>
                <a:ea typeface="Calibri"/>
                <a:cs typeface="Calibri"/>
                <a:sym typeface="Calibri"/>
              </a:rPr>
              <a:t>.</a:t>
            </a:r>
            <a:endParaRPr/>
          </a:p>
          <a:p>
            <a:pPr indent="0" lvl="0" marL="0" marR="0" rtl="0" algn="just">
              <a:spcBef>
                <a:spcPts val="0"/>
              </a:spcBef>
              <a:spcAft>
                <a:spcPts val="0"/>
              </a:spcAft>
              <a:buNone/>
            </a:pPr>
            <a:r>
              <a:t/>
            </a:r>
            <a:endParaRPr b="0" i="0" sz="2400" u="none" cap="none" strike="noStrike">
              <a:solidFill>
                <a:schemeClr val="dk1"/>
              </a:solidFill>
              <a:latin typeface="Calibri"/>
              <a:ea typeface="Calibri"/>
              <a:cs typeface="Calibri"/>
              <a:sym typeface="Calibri"/>
            </a:endParaRPr>
          </a:p>
          <a:p>
            <a:pPr indent="0" lvl="0" marL="0" marR="0" rtl="0" algn="just">
              <a:spcBef>
                <a:spcPts val="0"/>
              </a:spcBef>
              <a:spcAft>
                <a:spcPts val="0"/>
              </a:spcAft>
              <a:buNone/>
            </a:pPr>
            <a:r>
              <a:rPr b="0" i="0" lang="en-US" sz="2400" u="none" cap="none" strike="noStrike">
                <a:solidFill>
                  <a:schemeClr val="dk1"/>
                </a:solidFill>
                <a:latin typeface="Calibri"/>
                <a:ea typeface="Calibri"/>
                <a:cs typeface="Calibri"/>
                <a:sym typeface="Calibri"/>
              </a:rPr>
              <a:t>It is stirred well and left to ferment for </a:t>
            </a:r>
            <a:r>
              <a:rPr b="1" i="0" lang="en-US" sz="2400" u="none" cap="none" strike="noStrike">
                <a:solidFill>
                  <a:schemeClr val="dk1"/>
                </a:solidFill>
                <a:latin typeface="Calibri"/>
                <a:ea typeface="Calibri"/>
                <a:cs typeface="Calibri"/>
                <a:sym typeface="Calibri"/>
              </a:rPr>
              <a:t>30 to 45 minutes.</a:t>
            </a:r>
            <a:endParaRPr b="1" i="0" sz="24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2020-02-28T10:44:09Z</dcterms:created>
  <dc:creator>Namu PC</dc:creator>
</cp:coreProperties>
</file>