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20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2022-01-04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Clicca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 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pPr/>
              <a:t>2022-01-04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pPr/>
              <a:t>‹N›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Clicca per modificare lo stile del titolo Master 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Clicca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 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2022-01-04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151" y="1985728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it-IT" dirty="0"/>
              <a:t>Rese quantitative</a:t>
            </a:r>
            <a:r>
              <a:rPr lang="sl-SI" dirty="0"/>
              <a:t> d</a:t>
            </a:r>
            <a:r>
              <a:rPr lang="it-IT" dirty="0"/>
              <a:t>e</a:t>
            </a:r>
            <a:r>
              <a:rPr lang="sl-SI" dirty="0"/>
              <a:t>i prodotti lattiero-caseari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126B6-145C-44DC-9AEC-029315E65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495651"/>
            <a:ext cx="6389716" cy="8037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9D13-D15C-47A9-B2F5-6A04E7F2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1150374"/>
            <a:ext cx="11378442" cy="69809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Rese</a:t>
            </a:r>
            <a:r>
              <a:rPr lang="sl-SI" sz="4000" b="1" dirty="0"/>
              <a:t> quantit</a:t>
            </a:r>
            <a:r>
              <a:rPr lang="it-IT" sz="4000" b="1" dirty="0" err="1"/>
              <a:t>ative</a:t>
            </a:r>
            <a:r>
              <a:rPr lang="sl-SI" sz="4000" b="1" dirty="0"/>
              <a:t> d</a:t>
            </a:r>
            <a:r>
              <a:rPr lang="it-IT" sz="4000" b="1" dirty="0"/>
              <a:t>e</a:t>
            </a:r>
            <a:r>
              <a:rPr lang="sl-SI" sz="4000" b="1" dirty="0"/>
              <a:t>i prodotti lattiero-caseari 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" y="1949065"/>
            <a:ext cx="11967777" cy="4333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I seguenti coefficienti </a:t>
            </a:r>
            <a:r>
              <a:rPr lang="it-IT" dirty="0"/>
              <a:t> possono essere utili</a:t>
            </a:r>
            <a:r>
              <a:rPr lang="sl-SI" dirty="0"/>
              <a:t> per c</a:t>
            </a:r>
            <a:r>
              <a:rPr lang="it-IT" dirty="0" err="1"/>
              <a:t>alcolare</a:t>
            </a:r>
            <a:r>
              <a:rPr lang="it-IT" dirty="0"/>
              <a:t> </a:t>
            </a:r>
            <a:r>
              <a:rPr lang="sl-SI" dirty="0"/>
              <a:t>le quantità di prodotti lattiero-caseari otten</a:t>
            </a:r>
            <a:r>
              <a:rPr lang="it-IT" dirty="0" err="1"/>
              <a:t>ibili</a:t>
            </a:r>
            <a:endParaRPr lang="it-IT" dirty="0"/>
          </a:p>
          <a:p>
            <a:pPr marL="0" indent="0">
              <a:buNone/>
            </a:pPr>
            <a:r>
              <a:rPr lang="sl-SI" dirty="0"/>
              <a:t> dal latte: </a:t>
            </a:r>
            <a:br>
              <a:rPr lang="sl-SI" dirty="0"/>
            </a:br>
            <a:endParaRPr lang="sl-SI" dirty="0"/>
          </a:p>
          <a:p>
            <a:r>
              <a:rPr lang="sl-SI" dirty="0"/>
              <a:t>1 litro </a:t>
            </a:r>
            <a:r>
              <a:rPr lang="sl-SI" dirty="0" err="1"/>
              <a:t>di latte </a:t>
            </a:r>
            <a:r>
              <a:rPr lang="sl-SI" dirty="0"/>
              <a:t>= 1,03 kg </a:t>
            </a:r>
            <a:r>
              <a:rPr lang="sl-SI" dirty="0" err="1"/>
              <a:t>di latte; </a:t>
            </a:r>
          </a:p>
          <a:p>
            <a:r>
              <a:rPr lang="sl-SI" dirty="0"/>
              <a:t>1 kg </a:t>
            </a:r>
            <a:r>
              <a:rPr lang="sl-SI" dirty="0" err="1"/>
              <a:t>di burro </a:t>
            </a:r>
            <a:r>
              <a:rPr lang="sl-SI" dirty="0"/>
              <a:t>= 22,50 </a:t>
            </a:r>
            <a:r>
              <a:rPr lang="sl-SI" dirty="0" err="1"/>
              <a:t>litri di latte; </a:t>
            </a:r>
          </a:p>
          <a:p>
            <a:r>
              <a:rPr lang="sl-SI" dirty="0"/>
              <a:t>1 kg di panna = 8 a 10 litri di latte (usando il calcolo: 26,30 kg di latte x % di grasso di latte nella</a:t>
            </a:r>
            <a:r>
              <a:rPr lang="it-IT" dirty="0"/>
              <a:t> </a:t>
            </a:r>
            <a:r>
              <a:rPr lang="sl-SI" dirty="0"/>
              <a:t>panna)/100; </a:t>
            </a:r>
          </a:p>
          <a:p>
            <a:r>
              <a:rPr lang="sl-SI" dirty="0"/>
              <a:t>1 kg di </a:t>
            </a:r>
            <a:r>
              <a:rPr lang="sl-SI" dirty="0" err="1"/>
              <a:t>formaggio </a:t>
            </a:r>
            <a:r>
              <a:rPr lang="sl-SI" dirty="0"/>
              <a:t>= 10 kg di </a:t>
            </a:r>
            <a:r>
              <a:rPr lang="sl-SI" dirty="0" err="1"/>
              <a:t>latte di mucca; </a:t>
            </a:r>
          </a:p>
          <a:p>
            <a:r>
              <a:rPr lang="sl-SI" dirty="0"/>
              <a:t>1 kg di </a:t>
            </a:r>
            <a:r>
              <a:rPr lang="sl-SI" dirty="0" err="1"/>
              <a:t>formaggio di pecora </a:t>
            </a:r>
            <a:r>
              <a:rPr lang="sl-SI" dirty="0"/>
              <a:t>= 6 kg di </a:t>
            </a:r>
            <a:r>
              <a:rPr lang="sl-SI" dirty="0" err="1"/>
              <a:t>latte di pecora; </a:t>
            </a:r>
          </a:p>
          <a:p>
            <a:r>
              <a:rPr lang="sl-SI" dirty="0"/>
              <a:t>1 kg di </a:t>
            </a:r>
            <a:r>
              <a:rPr lang="sl-SI" dirty="0" err="1"/>
              <a:t>formaggio di capra </a:t>
            </a:r>
            <a:r>
              <a:rPr lang="sl-SI" dirty="0"/>
              <a:t>= 12 kg di </a:t>
            </a:r>
            <a:r>
              <a:rPr lang="sl-SI" dirty="0" err="1"/>
              <a:t>latte di capra; </a:t>
            </a:r>
          </a:p>
          <a:p>
            <a:r>
              <a:rPr lang="sl-SI" dirty="0"/>
              <a:t>1 kg di </a:t>
            </a:r>
            <a:r>
              <a:rPr lang="sl-SI" dirty="0" err="1"/>
              <a:t>cagliata </a:t>
            </a:r>
            <a:r>
              <a:rPr lang="sl-SI" dirty="0"/>
              <a:t>= 8 kg di </a:t>
            </a:r>
            <a:r>
              <a:rPr lang="sl-SI" dirty="0" err="1"/>
              <a:t>latte; </a:t>
            </a:r>
          </a:p>
          <a:p>
            <a:r>
              <a:rPr lang="sl-SI" dirty="0"/>
              <a:t>1 kg di </a:t>
            </a:r>
            <a:r>
              <a:rPr lang="sl-SI" dirty="0" err="1"/>
              <a:t>altri prodotti caseari </a:t>
            </a:r>
            <a:r>
              <a:rPr lang="sl-SI" dirty="0"/>
              <a:t>(</a:t>
            </a:r>
            <a:r>
              <a:rPr lang="sl-SI" dirty="0" err="1"/>
              <a:t>yogurt</a:t>
            </a:r>
            <a:r>
              <a:rPr lang="sl-SI" dirty="0"/>
              <a:t>, </a:t>
            </a:r>
            <a:r>
              <a:rPr lang="sl-SI" dirty="0" err="1"/>
              <a:t>latte acido</a:t>
            </a:r>
            <a:r>
              <a:rPr lang="sl-SI" dirty="0"/>
              <a:t>) = 1 kg di </a:t>
            </a:r>
            <a:r>
              <a:rPr lang="sl-SI" dirty="0" err="1"/>
              <a:t>latte; </a:t>
            </a:r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22A-9ACE-44B6-A8BB-C4B288E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490226"/>
            <a:ext cx="7757160" cy="1325563"/>
          </a:xfrm>
        </p:spPr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 </a:t>
            </a:r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7A23C-F11F-4E75-B5C9-0DA9F0E140B2}"/>
              </a:ext>
            </a:extLst>
          </p:cNvPr>
          <p:cNvSpPr txBox="1"/>
          <p:nvPr/>
        </p:nvSpPr>
        <p:spPr>
          <a:xfrm>
            <a:off x="3047260" y="354839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lt-LT" sz="4000" b="0" i="0" dirty="0">
                <a:solidFill>
                  <a:srgbClr val="000000"/>
                </a:solidFill>
                <a:effectLst/>
                <a:latin typeface="apple color emoji"/>
              </a:rPr>
              <a:t>💛</a:t>
            </a:r>
            <a:endParaRPr lang="lt-LT" sz="4000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022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160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apple color emoji</vt:lpstr>
      <vt:lpstr>Arial</vt:lpstr>
      <vt:lpstr>Calibri</vt:lpstr>
      <vt:lpstr>Calibri Light</vt:lpstr>
      <vt:lpstr>helvetica neue</vt:lpstr>
      <vt:lpstr>Office Theme</vt:lpstr>
      <vt:lpstr>Rese quantitative dei prodotti lattiero-caseari  </vt:lpstr>
      <vt:lpstr>Rese quantitative dei prodotti lattiero-caseari  </vt:lpstr>
      <vt:lpstr>Grazie per l’attenzione!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keywords>, docId:C3434E9D7F992E1CCA522E931BC794BD</cp:keywords>
  <cp:lastModifiedBy>Stefano</cp:lastModifiedBy>
  <cp:revision>111</cp:revision>
  <dcterms:created xsi:type="dcterms:W3CDTF">2020-02-28T10:44:09Z</dcterms:created>
  <dcterms:modified xsi:type="dcterms:W3CDTF">2022-01-04T10:37:37Z</dcterms:modified>
</cp:coreProperties>
</file>