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8" r:id="rId2"/>
    <p:sldId id="256" r:id="rId3"/>
    <p:sldId id="312" r:id="rId4"/>
    <p:sldId id="299" r:id="rId5"/>
    <p:sldId id="300" r:id="rId6"/>
    <p:sldId id="313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3" r:id="rId21"/>
    <p:sldId id="334" r:id="rId22"/>
    <p:sldId id="335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47" r:id="rId33"/>
    <p:sldId id="348" r:id="rId34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30B"/>
    <a:srgbClr val="E5243B"/>
    <a:srgbClr val="DDA83A"/>
    <a:srgbClr val="4C9F38"/>
    <a:srgbClr val="C5192D"/>
    <a:srgbClr val="FF3A21"/>
    <a:srgbClr val="26BDE2"/>
    <a:srgbClr val="A21942"/>
    <a:srgbClr val="FD6925"/>
    <a:srgbClr val="DD1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20" autoAdjust="0"/>
  </p:normalViewPr>
  <p:slideViewPr>
    <p:cSldViewPr snapToGrid="0">
      <p:cViewPr varScale="1">
        <p:scale>
          <a:sx n="78" d="100"/>
          <a:sy n="78" d="100"/>
        </p:scale>
        <p:origin x="8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576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9D08A-0D99-4708-8A69-D64D07147A35}" type="datetimeFigureOut">
              <a:rPr lang="lt-LT" smtClean="0"/>
              <a:pPr/>
              <a:t>2021-11-05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3EFF2-5B94-4109-97F2-92564ACC4561}" type="slidenum">
              <a:rPr lang="lt-LT" smtClean="0"/>
              <a:pPr/>
              <a:t>‹N›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51385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BDEA1-9CCB-4C2D-B70E-5577EA4A0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6673" y="1463039"/>
            <a:ext cx="7938654" cy="2182385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B6A00-D799-431F-9EC9-6B401C110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3255" y="3984423"/>
            <a:ext cx="6389716" cy="80370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lt-L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7DEA0-D74E-4A73-8872-A4AC6F3A4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pPr/>
              <a:t>2021-11-05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35477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5733B-7722-4FF1-B438-4421CC461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E15AC-3643-416C-B92A-D703229BA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2A686-2A4A-4C19-994B-C8CEA117D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pPr/>
              <a:t>2021-11-05</a:t>
            </a:fld>
            <a:endParaRPr lang="lt-L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70868-0640-4A48-B272-21F683D5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CB1E9-FA4B-4D66-97B5-7F9AD14E6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pPr/>
              <a:t>‹N›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3722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26B6A4-FD63-4569-A878-1ABB6B7A5F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08AEA4-A4FA-4FCC-B367-65C3785EE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83F0F-178F-4893-A8AC-06414E21B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pPr/>
              <a:t>2021-11-05</a:t>
            </a:fld>
            <a:endParaRPr lang="lt-L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EF01C-7ECF-4690-B6E6-B9A5536B2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A372F-C332-4B84-9C60-A7222B1B8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pPr/>
              <a:t>‹N›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307808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22D21-6B5D-40C7-BD84-5EB16EEBC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8455"/>
            <a:ext cx="8893233" cy="1325563"/>
          </a:xfrm>
        </p:spPr>
        <p:txBody>
          <a:bodyPr/>
          <a:lstStyle>
            <a:lvl1pPr>
              <a:defRPr>
                <a:solidFill>
                  <a:srgbClr val="062E6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AE966-A239-46AC-A077-9EBF562CA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4019"/>
            <a:ext cx="10515600" cy="3702944"/>
          </a:xfrm>
        </p:spPr>
        <p:txBody>
          <a:bodyPr/>
          <a:lstStyle>
            <a:lvl1pPr>
              <a:defRPr sz="2400">
                <a:solidFill>
                  <a:srgbClr val="062E64"/>
                </a:solidFill>
              </a:defRPr>
            </a:lvl1pPr>
            <a:lvl2pPr>
              <a:defRPr>
                <a:solidFill>
                  <a:srgbClr val="062E64"/>
                </a:solidFill>
              </a:defRPr>
            </a:lvl2pPr>
            <a:lvl3pPr>
              <a:defRPr>
                <a:solidFill>
                  <a:srgbClr val="062E64"/>
                </a:solidFill>
              </a:defRPr>
            </a:lvl3pPr>
            <a:lvl4pPr>
              <a:defRPr>
                <a:solidFill>
                  <a:srgbClr val="062E64"/>
                </a:solidFill>
              </a:defRPr>
            </a:lvl4pPr>
            <a:lvl5pPr>
              <a:defRPr>
                <a:solidFill>
                  <a:srgbClr val="062E6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7B2C5-4D5B-4C75-8D83-9DF4CBB8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pPr/>
              <a:t>2021-11-05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76851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3B448-0660-49C2-A847-6E6A7843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B50AC-CC62-4A69-B57C-59CAA2FB6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F2507-FEC5-4D61-8A4D-7BA455A84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pPr/>
              <a:t>2021-11-05</a:t>
            </a:fld>
            <a:endParaRPr lang="lt-L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66E4A-D9C1-4DD9-8FA2-49BB388A2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86C63-E510-4EAB-B255-87E9CEA2F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pPr/>
              <a:t>‹N›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78445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CEFCB-8A76-446F-9EA5-C6AA628BA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07269"/>
            <a:ext cx="5181600" cy="3669694"/>
          </a:xfrm>
        </p:spPr>
        <p:txBody>
          <a:bodyPr/>
          <a:lstStyle>
            <a:lvl1pPr>
              <a:defRPr sz="2400">
                <a:solidFill>
                  <a:srgbClr val="062E64"/>
                </a:solidFill>
              </a:defRPr>
            </a:lvl1pPr>
            <a:lvl2pPr>
              <a:defRPr>
                <a:solidFill>
                  <a:srgbClr val="062E64"/>
                </a:solidFill>
              </a:defRPr>
            </a:lvl2pPr>
            <a:lvl3pPr>
              <a:defRPr>
                <a:solidFill>
                  <a:srgbClr val="062E64"/>
                </a:solidFill>
              </a:defRPr>
            </a:lvl3pPr>
            <a:lvl4pPr>
              <a:defRPr>
                <a:solidFill>
                  <a:srgbClr val="062E64"/>
                </a:solidFill>
              </a:defRPr>
            </a:lvl4pPr>
            <a:lvl5pPr>
              <a:defRPr>
                <a:solidFill>
                  <a:srgbClr val="062E6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B1A8-292A-47DF-BE1B-160BB5444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07269"/>
            <a:ext cx="5181600" cy="3669694"/>
          </a:xfrm>
        </p:spPr>
        <p:txBody>
          <a:bodyPr/>
          <a:lstStyle>
            <a:lvl1pPr>
              <a:defRPr sz="2400">
                <a:solidFill>
                  <a:srgbClr val="062E64"/>
                </a:solidFill>
              </a:defRPr>
            </a:lvl1pPr>
            <a:lvl2pPr>
              <a:defRPr>
                <a:solidFill>
                  <a:srgbClr val="062E64"/>
                </a:solidFill>
              </a:defRPr>
            </a:lvl2pPr>
            <a:lvl3pPr>
              <a:defRPr>
                <a:solidFill>
                  <a:srgbClr val="062E64"/>
                </a:solidFill>
              </a:defRPr>
            </a:lvl3pPr>
            <a:lvl4pPr>
              <a:defRPr>
                <a:solidFill>
                  <a:srgbClr val="062E64"/>
                </a:solidFill>
              </a:defRPr>
            </a:lvl4pPr>
            <a:lvl5pPr>
              <a:defRPr>
                <a:solidFill>
                  <a:srgbClr val="062E6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D4F3F-69E7-4E3C-BFE0-C382BDAF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pPr/>
              <a:t>2021-11-05</a:t>
            </a:fld>
            <a:endParaRPr lang="lt-L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60E6E-B2AA-4960-A039-7ADC4AFD2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69145B-B5C0-48BC-87D9-1FBE70CAF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pPr/>
              <a:t>‹N›</a:t>
            </a:fld>
            <a:endParaRPr lang="lt-LT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9C922C3-AA51-438E-B187-227607974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1706"/>
            <a:ext cx="8893233" cy="1325563"/>
          </a:xfrm>
        </p:spPr>
        <p:txBody>
          <a:bodyPr/>
          <a:lstStyle>
            <a:lvl1pPr>
              <a:defRPr>
                <a:solidFill>
                  <a:srgbClr val="062E6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746485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6D58B-39EC-4E75-8C0B-10456CC09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9605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62E6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9F3C3E-A129-4DD3-842A-E3AE7EB7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219970"/>
            <a:ext cx="5157787" cy="2873260"/>
          </a:xfrm>
        </p:spPr>
        <p:txBody>
          <a:bodyPr/>
          <a:lstStyle>
            <a:lvl1pPr>
              <a:defRPr sz="2400">
                <a:solidFill>
                  <a:srgbClr val="062E64"/>
                </a:solidFill>
              </a:defRPr>
            </a:lvl1pPr>
            <a:lvl2pPr>
              <a:defRPr>
                <a:solidFill>
                  <a:srgbClr val="062E64"/>
                </a:solidFill>
              </a:defRPr>
            </a:lvl2pPr>
            <a:lvl3pPr>
              <a:defRPr>
                <a:solidFill>
                  <a:srgbClr val="062E64"/>
                </a:solidFill>
              </a:defRPr>
            </a:lvl3pPr>
            <a:lvl4pPr>
              <a:defRPr>
                <a:solidFill>
                  <a:srgbClr val="062E64"/>
                </a:solidFill>
              </a:defRPr>
            </a:lvl4pPr>
            <a:lvl5pPr>
              <a:defRPr>
                <a:solidFill>
                  <a:srgbClr val="062E6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10EE86-9CBD-4A62-8FF8-EBAB7D66F3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96058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62E6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B1C0A3-49A1-4E82-A2B6-3005A98F30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219970"/>
            <a:ext cx="5183188" cy="2873260"/>
          </a:xfrm>
        </p:spPr>
        <p:txBody>
          <a:bodyPr/>
          <a:lstStyle>
            <a:lvl1pPr>
              <a:defRPr sz="2400">
                <a:solidFill>
                  <a:srgbClr val="062E64"/>
                </a:solidFill>
              </a:defRPr>
            </a:lvl1pPr>
            <a:lvl2pPr>
              <a:defRPr>
                <a:solidFill>
                  <a:srgbClr val="062E64"/>
                </a:solidFill>
              </a:defRPr>
            </a:lvl2pPr>
            <a:lvl3pPr>
              <a:defRPr>
                <a:solidFill>
                  <a:srgbClr val="062E64"/>
                </a:solidFill>
              </a:defRPr>
            </a:lvl3pPr>
            <a:lvl4pPr>
              <a:defRPr>
                <a:solidFill>
                  <a:srgbClr val="062E64"/>
                </a:solidFill>
              </a:defRPr>
            </a:lvl4pPr>
            <a:lvl5pPr>
              <a:defRPr>
                <a:solidFill>
                  <a:srgbClr val="062E6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85A600-33BD-4865-9BDB-C1B43FCB6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pPr/>
              <a:t>2021-11-05</a:t>
            </a:fld>
            <a:endParaRPr lang="lt-LT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0CF20B-0A6B-4A94-9D6D-9D2BD670E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DEF99D-36E2-4B8E-AF6C-50025D800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pPr/>
              <a:t>‹N›</a:t>
            </a:fld>
            <a:endParaRPr lang="lt-LT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B975D9-EE1B-4C4C-B183-0470E5E4B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070495"/>
            <a:ext cx="8893233" cy="1325563"/>
          </a:xfrm>
        </p:spPr>
        <p:txBody>
          <a:bodyPr/>
          <a:lstStyle>
            <a:lvl1pPr>
              <a:defRPr>
                <a:solidFill>
                  <a:srgbClr val="062E6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4446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EB5A5-2607-4499-BA6B-2B004E99F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364" y="2103437"/>
            <a:ext cx="7757160" cy="1325563"/>
          </a:xfrm>
        </p:spPr>
        <p:txBody>
          <a:bodyPr/>
          <a:lstStyle>
            <a:lvl1pPr algn="ctr">
              <a:defRPr>
                <a:solidFill>
                  <a:srgbClr val="062E6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1A123B-55CB-4AE8-A040-27362675E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pPr/>
              <a:t>2021-11-05</a:t>
            </a:fld>
            <a:endParaRPr lang="lt-L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55DAE-0C89-4267-B80A-B5DF4AE9C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E2462-73C5-4960-8E60-3EAB7D960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pPr/>
              <a:t>‹N›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1314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EC0588-2B19-47DB-8968-5E5E25B2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pPr/>
              <a:t>2021-11-05</a:t>
            </a:fld>
            <a:endParaRPr lang="lt-L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E20392-0D65-447C-BB5C-E738C1203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8F64F-8B9B-4DC6-AFD6-E42E485E9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pPr/>
              <a:t>‹N›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51232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CD845-7723-4B80-98D4-6A2BB3CC2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E7A9F-BE6C-4FAD-A03C-BA0114275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71BB2-01CF-473D-8393-01BBF98D3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C97D0-B31F-45F4-B346-FF42DBAF2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pPr/>
              <a:t>2021-11-05</a:t>
            </a:fld>
            <a:endParaRPr lang="lt-L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DD88A-2CC5-4D10-BE1C-12B8D1F4F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D7A08-4BA2-4CA9-92DC-A9D618E7D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pPr/>
              <a:t>‹N›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9381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0169F-8FE6-4299-9F2C-2189375D3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93A7F0-B025-45EC-B602-1E874E659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8DFA3D-A031-406F-A449-21546C354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B89C4-6A85-48BE-AD81-6D1490247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0B54A-FC94-49D6-B072-DC2247AE675C}" type="datetimeFigureOut">
              <a:rPr lang="lt-LT" smtClean="0"/>
              <a:pPr/>
              <a:t>2021-11-05</a:t>
            </a:fld>
            <a:endParaRPr lang="lt-L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268E49-631A-4339-A5A9-DCE71E831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379F4-6D68-450D-844B-6E233FC6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7A7D-93D2-4C13-947F-7A7F62EBB8AA}" type="slidenum">
              <a:rPr lang="lt-LT" smtClean="0"/>
              <a:pPr/>
              <a:t>‹N›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11908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DB31FF-9027-43E7-B983-8B4F1AAE3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093B8-F1C7-45F2-8A0E-85D059398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EA8D7-A71E-4652-9B4C-DEC8B41A58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0B54A-FC94-49D6-B072-DC2247AE675C}" type="datetimeFigureOut">
              <a:rPr lang="lt-LT" smtClean="0"/>
              <a:pPr/>
              <a:t>2021-11-05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7055E-45D3-4906-9EA6-E02B1E7C0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C425A-3179-4C88-BCA6-91993AE7F2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F7A7D-93D2-4C13-947F-7A7F62EBB8AA}" type="slidenum">
              <a:rPr lang="lt-LT" smtClean="0"/>
              <a:pPr/>
              <a:t>‹N›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4497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1F9479-E2AC-4898-9C97-93A1C03A19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749C524-CD77-47FA-9391-640CF11CF6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15C0B77-2EF6-44BC-A56A-487381DFB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66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F57E537-25BC-4E1C-B5EB-A706DBC58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76" y="0"/>
            <a:ext cx="5145024" cy="6858000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CFC82D18-E51F-4BEA-99AB-BF616FA3E2B3}"/>
              </a:ext>
            </a:extLst>
          </p:cNvPr>
          <p:cNvSpPr txBox="1">
            <a:spLocks/>
          </p:cNvSpPr>
          <p:nvPr/>
        </p:nvSpPr>
        <p:spPr>
          <a:xfrm>
            <a:off x="103909" y="2410394"/>
            <a:ext cx="6494318" cy="27954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/>
              <a:t>Rennet preparation</a:t>
            </a:r>
            <a:r>
              <a:rPr lang="en-US" dirty="0"/>
              <a:t>: dissolve the rennet powder in 0,5-1 </a:t>
            </a:r>
            <a:r>
              <a:rPr lang="en-US" dirty="0" err="1"/>
              <a:t>litre</a:t>
            </a:r>
            <a:r>
              <a:rPr lang="en-US" dirty="0"/>
              <a:t> of milk.  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b="1" dirty="0"/>
              <a:t>Rennet </a:t>
            </a:r>
            <a:r>
              <a:rPr lang="en-US" b="1" dirty="0" err="1"/>
              <a:t>titre</a:t>
            </a:r>
            <a:r>
              <a:rPr lang="en-US" b="1" dirty="0"/>
              <a:t>:  1:100.000</a:t>
            </a:r>
            <a:r>
              <a:rPr lang="en-US" dirty="0"/>
              <a:t> (volume of milk that can coagulate in 40 minutes at 35°C).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0892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DDB95FE-2360-4903-A84D-27F4005D9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76" y="0"/>
            <a:ext cx="5145024" cy="6858000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2505A81F-6737-42D0-86DB-926A8C3EB720}"/>
              </a:ext>
            </a:extLst>
          </p:cNvPr>
          <p:cNvSpPr txBox="1">
            <a:spLocks/>
          </p:cNvSpPr>
          <p:nvPr/>
        </p:nvSpPr>
        <p:spPr>
          <a:xfrm>
            <a:off x="161641" y="2591474"/>
            <a:ext cx="6062178" cy="19077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/>
              <a:t>Formation of the curd:</a:t>
            </a:r>
          </a:p>
          <a:p>
            <a:pPr marL="0" indent="0" algn="just">
              <a:buNone/>
            </a:pPr>
            <a:r>
              <a:rPr lang="en-US" dirty="0"/>
              <a:t>It is heated to </a:t>
            </a:r>
            <a:r>
              <a:rPr lang="en-US" b="1" dirty="0"/>
              <a:t>33-37°C</a:t>
            </a:r>
            <a:r>
              <a:rPr lang="en-US" dirty="0"/>
              <a:t> and the powdered rennet is added (</a:t>
            </a:r>
            <a:r>
              <a:rPr lang="en-US" b="1" dirty="0"/>
              <a:t>1-2 gr/</a:t>
            </a:r>
            <a:r>
              <a:rPr lang="en-US" b="1" dirty="0" err="1"/>
              <a:t>q.le</a:t>
            </a:r>
            <a:r>
              <a:rPr lang="en-US" dirty="0"/>
              <a:t>) and waits </a:t>
            </a:r>
            <a:r>
              <a:rPr lang="en-US" b="1" dirty="0"/>
              <a:t>10-15 minutes</a:t>
            </a:r>
            <a:r>
              <a:rPr lang="en-US" dirty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11613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EBF0F2BF-13DF-4C9B-A90F-9466376FEB9D}"/>
              </a:ext>
            </a:extLst>
          </p:cNvPr>
          <p:cNvSpPr txBox="1">
            <a:spLocks/>
          </p:cNvSpPr>
          <p:nvPr/>
        </p:nvSpPr>
        <p:spPr>
          <a:xfrm>
            <a:off x="266253" y="3078345"/>
            <a:ext cx="6242702" cy="16706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/>
              <a:t>Lo </a:t>
            </a:r>
            <a:r>
              <a:rPr lang="en-US" b="1" dirty="0" err="1"/>
              <a:t>spino</a:t>
            </a:r>
            <a:r>
              <a:rPr lang="en-US" b="1" dirty="0"/>
              <a:t>: </a:t>
            </a:r>
          </a:p>
          <a:p>
            <a:pPr marL="0" indent="0" algn="just">
              <a:buNone/>
            </a:pPr>
            <a:r>
              <a:rPr lang="en-US" dirty="0"/>
              <a:t>breaking of the curd down to a grain of rice to favor the purging of the whey.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FBD55E0-62A5-4E05-B295-B2BCD4E44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76" y="0"/>
            <a:ext cx="5145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36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ED1D5B38-F479-4772-B127-489D29950748}"/>
              </a:ext>
            </a:extLst>
          </p:cNvPr>
          <p:cNvSpPr txBox="1">
            <a:spLocks/>
          </p:cNvSpPr>
          <p:nvPr/>
        </p:nvSpPr>
        <p:spPr>
          <a:xfrm>
            <a:off x="197428" y="2576648"/>
            <a:ext cx="6675320" cy="30670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>
                <a:solidFill>
                  <a:srgbClr val="FF0000"/>
                </a:solidFill>
              </a:rPr>
              <a:t>Cooking: 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FF0000"/>
                </a:solidFill>
              </a:rPr>
              <a:t>The temperature is raised gradually up to </a:t>
            </a:r>
            <a:r>
              <a:rPr lang="en-US" b="1" dirty="0">
                <a:solidFill>
                  <a:srgbClr val="FF0000"/>
                </a:solidFill>
              </a:rPr>
              <a:t>45°C </a:t>
            </a:r>
            <a:r>
              <a:rPr lang="en-US" dirty="0">
                <a:solidFill>
                  <a:srgbClr val="FF0000"/>
                </a:solidFill>
              </a:rPr>
              <a:t>by stirring the curd to distribute the heat evenly until the right consistency of the granule is reached for </a:t>
            </a:r>
            <a:r>
              <a:rPr lang="en-US" b="1" dirty="0">
                <a:solidFill>
                  <a:srgbClr val="FF0000"/>
                </a:solidFill>
              </a:rPr>
              <a:t>10-15 minutes </a:t>
            </a:r>
            <a:r>
              <a:rPr lang="en-US" dirty="0">
                <a:solidFill>
                  <a:srgbClr val="FF0000"/>
                </a:solidFill>
              </a:rPr>
              <a:t>then "</a:t>
            </a:r>
            <a:r>
              <a:rPr lang="en-US" b="1" dirty="0" err="1">
                <a:solidFill>
                  <a:srgbClr val="FF0000"/>
                </a:solidFill>
              </a:rPr>
              <a:t>firestroke</a:t>
            </a:r>
            <a:r>
              <a:rPr lang="en-US" dirty="0">
                <a:solidFill>
                  <a:srgbClr val="FF0000"/>
                </a:solidFill>
              </a:rPr>
              <a:t>" at </a:t>
            </a:r>
            <a:r>
              <a:rPr lang="en-US" b="1" dirty="0">
                <a:solidFill>
                  <a:srgbClr val="FF0000"/>
                </a:solidFill>
              </a:rPr>
              <a:t>55°C for 1 minute </a:t>
            </a:r>
            <a:r>
              <a:rPr lang="en-US" dirty="0">
                <a:solidFill>
                  <a:srgbClr val="FF0000"/>
                </a:solidFill>
              </a:rPr>
              <a:t>to promote the heaviness of the granule.</a:t>
            </a:r>
          </a:p>
          <a:p>
            <a:pPr algn="just"/>
            <a:endParaRPr lang="it-IT" sz="2100" dirty="0">
              <a:solidFill>
                <a:srgbClr val="FF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F01A128-B45D-45ED-B8BC-ADF1BE832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76" y="0"/>
            <a:ext cx="5145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56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1C66D8C-7636-402E-9BD1-15C535903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76" y="0"/>
            <a:ext cx="5145024" cy="6858000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79D1188B-418E-41BB-8179-127912323651}"/>
              </a:ext>
            </a:extLst>
          </p:cNvPr>
          <p:cNvSpPr txBox="1">
            <a:spLocks/>
          </p:cNvSpPr>
          <p:nvPr/>
        </p:nvSpPr>
        <p:spPr>
          <a:xfrm>
            <a:off x="88490" y="2204356"/>
            <a:ext cx="6958486" cy="33705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>
                <a:solidFill>
                  <a:srgbClr val="FF0000"/>
                </a:solidFill>
              </a:rPr>
              <a:t>Rest: 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FF0000"/>
                </a:solidFill>
              </a:rPr>
              <a:t>at </a:t>
            </a:r>
            <a:r>
              <a:rPr lang="en-US" b="1" dirty="0">
                <a:solidFill>
                  <a:srgbClr val="FF0000"/>
                </a:solidFill>
              </a:rPr>
              <a:t>55-53°C for 45 minutes</a:t>
            </a:r>
            <a:r>
              <a:rPr lang="en-US" dirty="0">
                <a:solidFill>
                  <a:srgbClr val="FF0000"/>
                </a:solidFill>
              </a:rPr>
              <a:t>: the lumps bind and the curd settles on the bottom of the boiler. </a:t>
            </a:r>
          </a:p>
          <a:p>
            <a:pPr marL="0" indent="0" algn="just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FF0000"/>
                </a:solidFill>
              </a:rPr>
              <a:t>The thermophilic lactobacilli acidify up to </a:t>
            </a:r>
            <a:r>
              <a:rPr lang="en-US" b="1" dirty="0">
                <a:solidFill>
                  <a:srgbClr val="FF0000"/>
                </a:solidFill>
              </a:rPr>
              <a:t>Ph 6</a:t>
            </a:r>
            <a:r>
              <a:rPr lang="en-US" dirty="0">
                <a:solidFill>
                  <a:srgbClr val="FF0000"/>
                </a:solidFill>
              </a:rPr>
              <a:t>: the </a:t>
            </a:r>
            <a:r>
              <a:rPr lang="en-US" b="1" dirty="0" err="1">
                <a:solidFill>
                  <a:srgbClr val="FF0000"/>
                </a:solidFill>
              </a:rPr>
              <a:t>demineralisation</a:t>
            </a:r>
            <a:r>
              <a:rPr lang="en-US" dirty="0">
                <a:solidFill>
                  <a:srgbClr val="FF0000"/>
                </a:solidFill>
              </a:rPr>
              <a:t> and increase in porosity </a:t>
            </a:r>
            <a:r>
              <a:rPr lang="en-US" dirty="0" err="1">
                <a:solidFill>
                  <a:srgbClr val="FF0000"/>
                </a:solidFill>
              </a:rPr>
              <a:t>favours</a:t>
            </a:r>
            <a:r>
              <a:rPr lang="en-US" dirty="0">
                <a:solidFill>
                  <a:srgbClr val="FF0000"/>
                </a:solidFill>
              </a:rPr>
              <a:t> the purging of the serum.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955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DFA3798-62A5-44C3-A48D-AFACD8AA7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76" y="0"/>
            <a:ext cx="5145024" cy="6858000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49FBD999-7BC0-424F-9E49-4C3D3A7BFACA}"/>
              </a:ext>
            </a:extLst>
          </p:cNvPr>
          <p:cNvSpPr txBox="1">
            <a:spLocks/>
          </p:cNvSpPr>
          <p:nvPr/>
        </p:nvSpPr>
        <p:spPr>
          <a:xfrm>
            <a:off x="145473" y="2414688"/>
            <a:ext cx="6722918" cy="3445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/>
              <a:t>The upper </a:t>
            </a:r>
            <a:r>
              <a:rPr lang="en-US" dirty="0"/>
              <a:t>part of the curd (mouth) </a:t>
            </a:r>
            <a:r>
              <a:rPr lang="en-US" b="1" dirty="0"/>
              <a:t>remains floury</a:t>
            </a:r>
            <a:r>
              <a:rPr lang="en-US" dirty="0"/>
              <a:t> (The smaller granules remain on the surface) while </a:t>
            </a:r>
            <a:r>
              <a:rPr lang="en-US" b="1" dirty="0"/>
              <a:t>the bottom is compact and elastic </a:t>
            </a:r>
            <a:r>
              <a:rPr lang="en-US" dirty="0"/>
              <a:t>(the heavier granules settle on the bottom). </a:t>
            </a:r>
          </a:p>
          <a:p>
            <a:pPr marL="0" indent="0" algn="just">
              <a:buNone/>
            </a:pPr>
            <a:r>
              <a:rPr lang="en-US" dirty="0"/>
              <a:t>When the whey becomes slightly cloudy it is placed in the mold wrapping the curd in a canvas.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5604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0C4032B-D7B6-4CCE-8C68-F353EDD9F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652" y="0"/>
            <a:ext cx="5145024" cy="6858000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6B7ACA81-9359-43C4-BE41-6444499FC8FA}"/>
              </a:ext>
            </a:extLst>
          </p:cNvPr>
          <p:cNvSpPr txBox="1">
            <a:spLocks/>
          </p:cNvSpPr>
          <p:nvPr/>
        </p:nvSpPr>
        <p:spPr>
          <a:xfrm>
            <a:off x="176645" y="2875461"/>
            <a:ext cx="6795655" cy="17588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/>
              <a:t>The curd is cut vertically into two parts</a:t>
            </a:r>
            <a:r>
              <a:rPr lang="en-US" dirty="0"/>
              <a:t>. </a:t>
            </a:r>
          </a:p>
          <a:p>
            <a:pPr marL="0" indent="0" algn="just">
              <a:buNone/>
            </a:pPr>
            <a:r>
              <a:rPr lang="en-US" dirty="0"/>
              <a:t>Each part (about </a:t>
            </a:r>
            <a:r>
              <a:rPr lang="en-US" b="1" dirty="0"/>
              <a:t>45 kg</a:t>
            </a:r>
            <a:r>
              <a:rPr lang="en-US" dirty="0"/>
              <a:t>) is laid down with the cut facing down.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3637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8512F41-7795-4F90-916D-7F7D7FE35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76" y="0"/>
            <a:ext cx="5145024" cy="6858000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138F0005-89A8-43F3-AEC4-D8DB70911363}"/>
              </a:ext>
            </a:extLst>
          </p:cNvPr>
          <p:cNvSpPr txBox="1">
            <a:spLocks/>
          </p:cNvSpPr>
          <p:nvPr/>
        </p:nvSpPr>
        <p:spPr>
          <a:xfrm>
            <a:off x="197427" y="3068882"/>
            <a:ext cx="6265717" cy="16557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/>
              <a:t>Subsequently the curd is </a:t>
            </a:r>
            <a:r>
              <a:rPr lang="en-US" b="1" dirty="0"/>
              <a:t>turned over several times</a:t>
            </a:r>
            <a:r>
              <a:rPr lang="en-US" dirty="0"/>
              <a:t> in the boiler leaving it immersed in the whey to give the convex shape.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8756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18D967A-60FC-425E-A63B-9A2E5C2ED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76" y="0"/>
            <a:ext cx="5145024" cy="6858000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E2CA64D1-E668-46B7-8219-007E0FC7D058}"/>
              </a:ext>
            </a:extLst>
          </p:cNvPr>
          <p:cNvSpPr txBox="1">
            <a:spLocks/>
          </p:cNvSpPr>
          <p:nvPr/>
        </p:nvSpPr>
        <p:spPr>
          <a:xfrm>
            <a:off x="272572" y="2459082"/>
            <a:ext cx="6199175" cy="19398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/>
              <a:t>Once the right "</a:t>
            </a:r>
            <a:r>
              <a:rPr lang="en-US" b="1" dirty="0"/>
              <a:t>shape</a:t>
            </a:r>
            <a:r>
              <a:rPr lang="en-US" dirty="0"/>
              <a:t>" has been obtained (</a:t>
            </a:r>
            <a:r>
              <a:rPr lang="en-US" b="1" dirty="0"/>
              <a:t>homogeneous convexity and circular shape</a:t>
            </a:r>
            <a:r>
              <a:rPr lang="en-US" dirty="0"/>
              <a:t>) the two parts wrapped in the cloth are </a:t>
            </a:r>
            <a:r>
              <a:rPr lang="en-US" b="1" dirty="0"/>
              <a:t>extracted from the serum</a:t>
            </a:r>
            <a:r>
              <a:rPr lang="en-US" dirty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0986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228B472-06B8-4D98-B593-22E4731B6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76" y="0"/>
            <a:ext cx="5145024" cy="6858000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FF417916-53DB-429E-81E9-D3AE8C6F83F1}"/>
              </a:ext>
            </a:extLst>
          </p:cNvPr>
          <p:cNvSpPr txBox="1">
            <a:spLocks/>
          </p:cNvSpPr>
          <p:nvPr/>
        </p:nvSpPr>
        <p:spPr>
          <a:xfrm>
            <a:off x="270164" y="2614584"/>
            <a:ext cx="6286500" cy="14274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/>
              <a:t>The forms </a:t>
            </a:r>
            <a:r>
              <a:rPr lang="en-US" b="1" dirty="0"/>
              <a:t>remain hung for about 30 minutes</a:t>
            </a:r>
            <a:r>
              <a:rPr lang="en-US" dirty="0"/>
              <a:t> to drain the whey and congeal the curd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7533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56DCD-E2DB-42E3-9C3D-7AED56A64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063" y="2111566"/>
            <a:ext cx="8530936" cy="966910"/>
          </a:xfrm>
        </p:spPr>
        <p:txBody>
          <a:bodyPr>
            <a:noAutofit/>
          </a:bodyPr>
          <a:lstStyle/>
          <a:p>
            <a:r>
              <a:rPr lang="it-IT" sz="4800" dirty="0" err="1"/>
              <a:t>Cooked</a:t>
            </a:r>
            <a:r>
              <a:rPr lang="it-IT" sz="4800" dirty="0"/>
              <a:t> cheese production</a:t>
            </a:r>
            <a:r>
              <a:rPr lang="it-IT" sz="4800" i="1" dirty="0"/>
              <a:t> </a:t>
            </a:r>
            <a:r>
              <a:rPr lang="it-IT" sz="4800" i="1" dirty="0">
                <a:solidFill>
                  <a:srgbClr val="FCC30B"/>
                </a:solidFill>
              </a:rPr>
              <a:t>(Reggiano </a:t>
            </a:r>
            <a:r>
              <a:rPr lang="it-IT" sz="4800" i="1" dirty="0" err="1">
                <a:solidFill>
                  <a:srgbClr val="FCC30B"/>
                </a:solidFill>
              </a:rPr>
              <a:t>Parmesan</a:t>
            </a:r>
            <a:r>
              <a:rPr lang="it-IT" sz="4800" i="1" dirty="0">
                <a:solidFill>
                  <a:srgbClr val="FCC30B"/>
                </a:solidFill>
              </a:rPr>
              <a:t>)</a:t>
            </a:r>
            <a:endParaRPr lang="lt-LT" sz="4800" dirty="0">
              <a:solidFill>
                <a:srgbClr val="FCC30B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126B6-145C-44DC-9AEC-029315E65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1711" y="3186197"/>
            <a:ext cx="3675800" cy="485605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Prof. Stefano </a:t>
            </a:r>
            <a:r>
              <a:rPr lang="en-US" sz="3200" dirty="0" err="1">
                <a:solidFill>
                  <a:srgbClr val="FFFF00"/>
                </a:solidFill>
              </a:rPr>
              <a:t>Virgili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029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FD8588A-AFD1-4DB8-BED9-25BC75AB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76" y="0"/>
            <a:ext cx="5145024" cy="6858000"/>
          </a:xfrm>
          <a:prstGeom prst="rect">
            <a:avLst/>
          </a:prstGeom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72ADD510-378B-4E47-AD95-C171B3AFEBC6}"/>
              </a:ext>
            </a:extLst>
          </p:cNvPr>
          <p:cNvSpPr txBox="1">
            <a:spLocks/>
          </p:cNvSpPr>
          <p:nvPr/>
        </p:nvSpPr>
        <p:spPr>
          <a:xfrm>
            <a:off x="218209" y="2689315"/>
            <a:ext cx="6411191" cy="14793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/>
              <a:t>When the shape has reached a weight of </a:t>
            </a:r>
            <a:r>
              <a:rPr lang="en-US" b="1" dirty="0"/>
              <a:t>28-30 kg</a:t>
            </a:r>
            <a:r>
              <a:rPr lang="en-US" dirty="0"/>
              <a:t>, it is placed in the </a:t>
            </a:r>
            <a:r>
              <a:rPr lang="en-US" b="1" dirty="0"/>
              <a:t>plastic bandage </a:t>
            </a:r>
            <a:r>
              <a:rPr lang="en-US" dirty="0"/>
              <a:t>with variable circumference.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5775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5499E99-DD53-45DA-BE42-DD52678AB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545" y="0"/>
            <a:ext cx="5140455" cy="6858000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1AEC2206-30EF-4DAD-B786-E897663FBBD7}"/>
              </a:ext>
            </a:extLst>
          </p:cNvPr>
          <p:cNvSpPr txBox="1">
            <a:spLocks/>
          </p:cNvSpPr>
          <p:nvPr/>
        </p:nvSpPr>
        <p:spPr>
          <a:xfrm>
            <a:off x="0" y="2718707"/>
            <a:ext cx="6980903" cy="14205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/>
              <a:t>Plastic bandage with variable circumference:</a:t>
            </a:r>
          </a:p>
          <a:p>
            <a:pPr marL="0" indent="0" algn="just">
              <a:buNone/>
            </a:pPr>
            <a:r>
              <a:rPr lang="en-US" dirty="0"/>
              <a:t> tightening the ropes every </a:t>
            </a:r>
            <a:r>
              <a:rPr lang="en-US" b="1" dirty="0"/>
              <a:t>2-3 hours compresses</a:t>
            </a:r>
            <a:r>
              <a:rPr lang="en-US" dirty="0"/>
              <a:t> the shape and facilitates bleeding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247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A7865A1-F8B5-49A6-A1A4-9C1C22B68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76" y="0"/>
            <a:ext cx="5145024" cy="6858000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9FE07CE9-65BC-4524-9E3F-CC4A3C2398B2}"/>
              </a:ext>
            </a:extLst>
          </p:cNvPr>
          <p:cNvSpPr txBox="1">
            <a:spLocks/>
          </p:cNvSpPr>
          <p:nvPr/>
        </p:nvSpPr>
        <p:spPr>
          <a:xfrm>
            <a:off x="114300" y="2254827"/>
            <a:ext cx="6847609" cy="29267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/>
              <a:t>Turning of the forms: </a:t>
            </a:r>
          </a:p>
          <a:p>
            <a:pPr marL="0" indent="0" algn="just">
              <a:buNone/>
            </a:pPr>
            <a:r>
              <a:rPr lang="en-US" dirty="0"/>
              <a:t>the weights above the form are used to </a:t>
            </a:r>
            <a:r>
              <a:rPr lang="en-US" dirty="0" err="1"/>
              <a:t>favour</a:t>
            </a:r>
            <a:r>
              <a:rPr lang="en-US" dirty="0"/>
              <a:t> the draining and the curd is still immersed in the linen cloths which must be changed at every turning (</a:t>
            </a:r>
            <a:r>
              <a:rPr lang="en-US" b="1" dirty="0"/>
              <a:t>at least 4-5 times</a:t>
            </a:r>
            <a:r>
              <a:rPr lang="en-US" dirty="0"/>
              <a:t>) because it is soaked in serum.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7541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8475653-F698-414F-8CD8-8567929F5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76" y="0"/>
            <a:ext cx="5145024" cy="6858000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A243B7DB-9754-4747-B2B3-C737CD6DF009}"/>
              </a:ext>
            </a:extLst>
          </p:cNvPr>
          <p:cNvSpPr txBox="1">
            <a:spLocks/>
          </p:cNvSpPr>
          <p:nvPr/>
        </p:nvSpPr>
        <p:spPr>
          <a:xfrm>
            <a:off x="93518" y="2291019"/>
            <a:ext cx="6764482" cy="27622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/>
              <a:t>After </a:t>
            </a:r>
            <a:r>
              <a:rPr lang="en-US" b="1" dirty="0"/>
              <a:t>20-22 hours</a:t>
            </a:r>
            <a:r>
              <a:rPr lang="en-US" dirty="0"/>
              <a:t>, after removing the canvas, a </a:t>
            </a:r>
            <a:r>
              <a:rPr lang="en-US" b="1" dirty="0"/>
              <a:t>reusable band </a:t>
            </a:r>
            <a:r>
              <a:rPr lang="en-US" dirty="0"/>
              <a:t>with the identification number of the dairy, the month and year of production, the PDO mark and the characteristic dotting with the origin mark: Parmigiano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11082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955A3A3-22DF-4550-BC61-2E9C59A63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76" y="0"/>
            <a:ext cx="5145024" cy="6858000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668AA6DA-D513-4306-8F82-E87879C19FDA}"/>
              </a:ext>
            </a:extLst>
          </p:cNvPr>
          <p:cNvSpPr txBox="1">
            <a:spLocks/>
          </p:cNvSpPr>
          <p:nvPr/>
        </p:nvSpPr>
        <p:spPr>
          <a:xfrm>
            <a:off x="124690" y="2601119"/>
            <a:ext cx="6754091" cy="16557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/>
              <a:t>To acquire the characteristic convexity on the side, the last, on the second day, is placed in a </a:t>
            </a:r>
            <a:r>
              <a:rPr lang="en-US" b="1" dirty="0"/>
              <a:t>new rounded stainless steel mold</a:t>
            </a:r>
            <a:r>
              <a:rPr lang="en-US" dirty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1583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B5F9903-298A-45C3-94FD-4D5859DDC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76" y="0"/>
            <a:ext cx="5145024" cy="6858000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9F320B4C-B398-48E9-8126-374651A9F84B}"/>
              </a:ext>
            </a:extLst>
          </p:cNvPr>
          <p:cNvSpPr txBox="1">
            <a:spLocks/>
          </p:cNvSpPr>
          <p:nvPr/>
        </p:nvSpPr>
        <p:spPr>
          <a:xfrm>
            <a:off x="155865" y="2826030"/>
            <a:ext cx="6577444" cy="26013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/>
              <a:t>Brine: </a:t>
            </a:r>
          </a:p>
          <a:p>
            <a:pPr marL="0" indent="0" algn="just">
              <a:buNone/>
            </a:pPr>
            <a:r>
              <a:rPr lang="en-US" b="1" dirty="0"/>
              <a:t>24% salt solution </a:t>
            </a:r>
            <a:r>
              <a:rPr lang="en-US" dirty="0"/>
              <a:t>(sodium chloride) is used for salting to give </a:t>
            </a:r>
            <a:r>
              <a:rPr lang="en-US" dirty="0" err="1"/>
              <a:t>flavour</a:t>
            </a:r>
            <a:r>
              <a:rPr lang="en-US" dirty="0"/>
              <a:t> and complete the purging of the serum by osmosis and, therefore, to allow the conservation of the cheese.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0155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63CAC5E-C7CC-4DCC-A8F3-87D026805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76" y="0"/>
            <a:ext cx="5145024" cy="6858000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AE12E677-22C8-43CE-B784-E8427F5C635B}"/>
              </a:ext>
            </a:extLst>
          </p:cNvPr>
          <p:cNvSpPr txBox="1">
            <a:spLocks/>
          </p:cNvSpPr>
          <p:nvPr/>
        </p:nvSpPr>
        <p:spPr>
          <a:xfrm>
            <a:off x="155864" y="2807030"/>
            <a:ext cx="6785263" cy="17748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/>
              <a:t>After 2-3 days the cheeses are placed in brine and remain there for </a:t>
            </a:r>
            <a:r>
              <a:rPr lang="en-US" b="1" dirty="0"/>
              <a:t>25-30 days at a temperature of 15°C.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282663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1F82516-14B6-4A12-A04A-D3C0FF9A2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76" y="0"/>
            <a:ext cx="5145024" cy="6858000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F4AE9A40-F72A-44DD-B270-724D4031BDB6}"/>
              </a:ext>
            </a:extLst>
          </p:cNvPr>
          <p:cNvSpPr txBox="1">
            <a:spLocks/>
          </p:cNvSpPr>
          <p:nvPr/>
        </p:nvSpPr>
        <p:spPr>
          <a:xfrm>
            <a:off x="200780" y="1852807"/>
            <a:ext cx="6577444" cy="35804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/>
              <a:t>After drying at 20°C for 1 day in the hot chamber, the cheeses are placed on the "</a:t>
            </a:r>
            <a:r>
              <a:rPr lang="en-US" b="1" dirty="0" err="1"/>
              <a:t>scalere</a:t>
            </a:r>
            <a:r>
              <a:rPr lang="en-US" dirty="0"/>
              <a:t>" where the first phase of maturing takes place at </a:t>
            </a:r>
            <a:r>
              <a:rPr lang="en-US" b="1" dirty="0"/>
              <a:t>16-18°C with 80% relative humidity for 8-10 months</a:t>
            </a:r>
            <a:r>
              <a:rPr lang="en-US" dirty="0"/>
              <a:t>.</a:t>
            </a:r>
          </a:p>
          <a:p>
            <a:pPr marL="0" indent="0" algn="just">
              <a:buNone/>
            </a:pPr>
            <a:r>
              <a:rPr lang="en-US" dirty="0"/>
              <a:t>Here there is a lactic fermentation operated by </a:t>
            </a:r>
            <a:r>
              <a:rPr lang="en-US" b="1" dirty="0" err="1"/>
              <a:t>Pediococcus</a:t>
            </a:r>
            <a:r>
              <a:rPr lang="en-US" dirty="0"/>
              <a:t> and </a:t>
            </a:r>
            <a:r>
              <a:rPr lang="en-US" b="1" dirty="0" err="1"/>
              <a:t>Leuconostoc</a:t>
            </a:r>
            <a:r>
              <a:rPr lang="en-US" dirty="0"/>
              <a:t> with lowering of the pH and formation of micro-holes.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7760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14CF0D8-5780-4F61-A92D-934F77649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76" y="0"/>
            <a:ext cx="5145024" cy="6858000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93595C81-1DD5-47DB-93D2-1C7A2585FF27}"/>
              </a:ext>
            </a:extLst>
          </p:cNvPr>
          <p:cNvSpPr txBox="1">
            <a:spLocks/>
          </p:cNvSpPr>
          <p:nvPr/>
        </p:nvSpPr>
        <p:spPr>
          <a:xfrm>
            <a:off x="207818" y="2582288"/>
            <a:ext cx="6691745" cy="20192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/>
              <a:t>Periodically the cheesemakers together with the technicians of the consortium check the consistency of the pasta with a "</a:t>
            </a:r>
            <a:r>
              <a:rPr lang="en-US" b="1" dirty="0"/>
              <a:t>hammer</a:t>
            </a:r>
            <a:r>
              <a:rPr lang="en-US" dirty="0"/>
              <a:t>" and/or the </a:t>
            </a:r>
            <a:r>
              <a:rPr lang="en-US" b="1" dirty="0"/>
              <a:t>presence of any diseases</a:t>
            </a:r>
            <a:r>
              <a:rPr lang="en-US" dirty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6555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FD0C528-AA32-4021-9980-FBDB5EBF5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76" y="0"/>
            <a:ext cx="5145024" cy="6858000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D8BBD926-5F02-4900-8059-13B506F9FA95}"/>
              </a:ext>
            </a:extLst>
          </p:cNvPr>
          <p:cNvSpPr txBox="1">
            <a:spLocks/>
          </p:cNvSpPr>
          <p:nvPr/>
        </p:nvSpPr>
        <p:spPr>
          <a:xfrm>
            <a:off x="207509" y="3021676"/>
            <a:ext cx="6453064" cy="12638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/>
              <a:t>Moving the forms with too much fermentation or downgrading the product in </a:t>
            </a:r>
            <a:r>
              <a:rPr lang="en-US" b="1" dirty="0"/>
              <a:t>drier rooms</a:t>
            </a:r>
            <a:r>
              <a:rPr lang="en-US" dirty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1350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4B58CBE-FEB4-49B3-BC8C-75AFE90AE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9837" y="57308"/>
            <a:ext cx="996047" cy="97678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70776A6-EB7C-4C54-BDF5-7A3635886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416" y="1122218"/>
            <a:ext cx="4325348" cy="174167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0435CCD-4C31-40FE-BD0F-17AF54649DD2}"/>
              </a:ext>
            </a:extLst>
          </p:cNvPr>
          <p:cNvSpPr txBox="1"/>
          <p:nvPr/>
        </p:nvSpPr>
        <p:spPr>
          <a:xfrm>
            <a:off x="3075708" y="2562967"/>
            <a:ext cx="58293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b="1" dirty="0" err="1"/>
              <a:t>Cooked</a:t>
            </a:r>
            <a:r>
              <a:rPr lang="it-IT" sz="4800" b="1" dirty="0"/>
              <a:t> cheese </a:t>
            </a:r>
          </a:p>
          <a:p>
            <a:pPr algn="ctr"/>
            <a:r>
              <a:rPr lang="it-IT" sz="4800" b="1" dirty="0"/>
              <a:t>production </a:t>
            </a:r>
          </a:p>
          <a:p>
            <a:pPr algn="ctr"/>
            <a:r>
              <a:rPr lang="it-IT" sz="4800" b="1" dirty="0"/>
              <a:t>(Parmigiano reggiano)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42CDCF2-245C-4E6F-9D2C-97E9CFA80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91" y="1849582"/>
            <a:ext cx="3034145" cy="436418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BF1C6EC-44D4-4C9C-B6DE-0F3B59CA7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0645" y="1381990"/>
            <a:ext cx="2835239" cy="515389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A7F1902-A6B5-4448-B1B1-231C4510D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0496" y="4871291"/>
            <a:ext cx="147536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39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83B2104-1417-4D23-B6F6-6BA7C2758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76" y="0"/>
            <a:ext cx="5145024" cy="6858000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DA412767-0444-46F1-AFF8-525DF35CD627}"/>
              </a:ext>
            </a:extLst>
          </p:cNvPr>
          <p:cNvSpPr txBox="1">
            <a:spLocks/>
          </p:cNvSpPr>
          <p:nvPr/>
        </p:nvSpPr>
        <p:spPr>
          <a:xfrm>
            <a:off x="0" y="2467395"/>
            <a:ext cx="6803923" cy="21357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/>
              <a:t>The second phase of maturing takes place at </a:t>
            </a:r>
            <a:r>
              <a:rPr lang="en-US" b="1" dirty="0"/>
              <a:t>12-15°C with 90% humidity for 12-36 months </a:t>
            </a:r>
            <a:r>
              <a:rPr lang="en-US" dirty="0"/>
              <a:t>where </a:t>
            </a:r>
            <a:r>
              <a:rPr lang="en-US" b="1" dirty="0"/>
              <a:t>proteolytic and lipolytic enzymatic activities </a:t>
            </a:r>
            <a:r>
              <a:rPr lang="en-US" dirty="0"/>
              <a:t>take place with the production of aromatic substances.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06747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A295ACC-A718-477C-BB81-8458CA57C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76" y="0"/>
            <a:ext cx="5145024" cy="6858000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AE0BAB4F-B2C7-41C7-93DB-0766F947C71E}"/>
              </a:ext>
            </a:extLst>
          </p:cNvPr>
          <p:cNvSpPr txBox="1">
            <a:spLocks/>
          </p:cNvSpPr>
          <p:nvPr/>
        </p:nvSpPr>
        <p:spPr>
          <a:xfrm>
            <a:off x="211778" y="2487710"/>
            <a:ext cx="6496504" cy="18825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/>
              <a:t>If all went well Parmigiano is ready to be released for consumption with the date of production, the batch number and the DOP mark of the protection consortium.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627264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222A-9ACE-44B6-A8BB-C4B288E7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364" y="2490226"/>
            <a:ext cx="7757160" cy="1325563"/>
          </a:xfrm>
        </p:spPr>
        <p:txBody>
          <a:bodyPr/>
          <a:lstStyle/>
          <a:p>
            <a:r>
              <a:rPr lang="en-US" dirty="0"/>
              <a:t>Thank You!</a:t>
            </a:r>
            <a:endParaRPr lang="lt-L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37A23C-F11F-4E75-B5C9-0DA9F0E140B2}"/>
              </a:ext>
            </a:extLst>
          </p:cNvPr>
          <p:cNvSpPr txBox="1"/>
          <p:nvPr/>
        </p:nvSpPr>
        <p:spPr>
          <a:xfrm>
            <a:off x="3047260" y="3548394"/>
            <a:ext cx="6094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lt-LT" sz="4000" b="0" i="0" dirty="0">
                <a:solidFill>
                  <a:srgbClr val="000000"/>
                </a:solidFill>
                <a:effectLst/>
                <a:latin typeface="apple color emoji"/>
              </a:rPr>
              <a:t>💛</a:t>
            </a:r>
            <a:endParaRPr lang="lt-LT" sz="4000" b="1" i="0" dirty="0">
              <a:solidFill>
                <a:srgbClr val="000000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25585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222A-9ACE-44B6-A8BB-C4B288E7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364" y="2490226"/>
            <a:ext cx="7757160" cy="1325563"/>
          </a:xfrm>
        </p:spPr>
        <p:txBody>
          <a:bodyPr/>
          <a:lstStyle/>
          <a:p>
            <a:r>
              <a:rPr lang="en-US" dirty="0"/>
              <a:t>Thank You!</a:t>
            </a:r>
            <a:endParaRPr lang="lt-L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37A23C-F11F-4E75-B5C9-0DA9F0E140B2}"/>
              </a:ext>
            </a:extLst>
          </p:cNvPr>
          <p:cNvSpPr txBox="1"/>
          <p:nvPr/>
        </p:nvSpPr>
        <p:spPr>
          <a:xfrm>
            <a:off x="3047260" y="3548394"/>
            <a:ext cx="6094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lt-LT" sz="4000" b="0" i="0" dirty="0">
                <a:solidFill>
                  <a:srgbClr val="000000"/>
                </a:solidFill>
                <a:effectLst/>
                <a:latin typeface="apple color emoji"/>
              </a:rPr>
              <a:t>💛</a:t>
            </a:r>
            <a:endParaRPr lang="lt-LT" sz="4000" b="1" i="0" dirty="0">
              <a:solidFill>
                <a:srgbClr val="000000"/>
              </a:solidFill>
              <a:effectLst/>
              <a:latin typeface="helvetica neue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D3E9F29-A8F0-414A-9439-AF540057F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36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1706C27-C879-4764-9A3C-22A264B33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07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F904CFA-4984-49ED-AB26-E142D2975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1799229A-A903-403E-9AC8-DE2C8C255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58" y="3110391"/>
            <a:ext cx="6149360" cy="1386978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FFC000"/>
                </a:solidFill>
              </a:rPr>
              <a:t>The operations for the production of Parmesan</a:t>
            </a:r>
            <a:endParaRPr lang="it-IT" sz="3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90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AB422A9-CD06-40AF-8C23-16B86A5F3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310" y="1"/>
            <a:ext cx="4355690" cy="6857999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1FE60408-7C2D-4668-BB10-3D3273D414FB}"/>
              </a:ext>
            </a:extLst>
          </p:cNvPr>
          <p:cNvSpPr txBox="1">
            <a:spLocks/>
          </p:cNvSpPr>
          <p:nvPr/>
        </p:nvSpPr>
        <p:spPr>
          <a:xfrm>
            <a:off x="0" y="2314667"/>
            <a:ext cx="3824748" cy="31029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/>
              <a:t>Dutch basins:</a:t>
            </a:r>
          </a:p>
          <a:p>
            <a:pPr marL="0" indent="0" algn="just">
              <a:buNone/>
            </a:pPr>
            <a:r>
              <a:rPr lang="en-US" dirty="0"/>
              <a:t> fat outcrop at </a:t>
            </a:r>
            <a:r>
              <a:rPr lang="en-US" b="1" dirty="0"/>
              <a:t>15°C for 12 hours </a:t>
            </a:r>
            <a:r>
              <a:rPr lang="en-US" dirty="0"/>
              <a:t>(one night) with production of sour cream and semi-skimmed milk with </a:t>
            </a:r>
            <a:r>
              <a:rPr lang="en-US" b="1" dirty="0"/>
              <a:t>1.5 % fat.</a:t>
            </a:r>
            <a:endParaRPr lang="it-IT" b="1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21396D1-7033-4E57-AE79-A4EF27904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562" y="1154461"/>
            <a:ext cx="3824748" cy="511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64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AAFCA390-851E-42DD-853B-897494762D15}"/>
              </a:ext>
            </a:extLst>
          </p:cNvPr>
          <p:cNvSpPr txBox="1">
            <a:spLocks/>
          </p:cNvSpPr>
          <p:nvPr/>
        </p:nvSpPr>
        <p:spPr>
          <a:xfrm>
            <a:off x="343592" y="2843844"/>
            <a:ext cx="6015643" cy="24262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/>
              <a:t>Boiler set: </a:t>
            </a:r>
          </a:p>
          <a:p>
            <a:pPr marL="0" indent="0" algn="just">
              <a:buNone/>
            </a:pPr>
            <a:r>
              <a:rPr lang="en-US" dirty="0"/>
              <a:t>The skimmed milk in the evening is mixed with whole milk in the morning to reach </a:t>
            </a:r>
            <a:r>
              <a:rPr lang="en-US" b="1" dirty="0"/>
              <a:t>2,3% fat </a:t>
            </a:r>
            <a:r>
              <a:rPr lang="en-US" dirty="0"/>
              <a:t>and fed into the boilers.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863FC3F-019F-4BB4-9B00-296ABC2C4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76" y="-13656"/>
            <a:ext cx="5145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18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C85FF730-0144-4778-9DE6-43C322FB3C73}"/>
              </a:ext>
            </a:extLst>
          </p:cNvPr>
          <p:cNvSpPr txBox="1">
            <a:spLocks/>
          </p:cNvSpPr>
          <p:nvPr/>
        </p:nvSpPr>
        <p:spPr>
          <a:xfrm>
            <a:off x="284253" y="2823655"/>
            <a:ext cx="6598328" cy="242677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/>
              <a:t>The serum graft:</a:t>
            </a:r>
          </a:p>
          <a:p>
            <a:pPr marL="0" indent="0" algn="just">
              <a:buNone/>
            </a:pPr>
            <a:r>
              <a:rPr lang="en-US" dirty="0"/>
              <a:t> serum from previous processing well incubated at </a:t>
            </a:r>
            <a:r>
              <a:rPr lang="en-US" b="1" dirty="0"/>
              <a:t>37°C for 24 hours up to 30°SH</a:t>
            </a:r>
            <a:r>
              <a:rPr lang="en-US" dirty="0"/>
              <a:t>. (</a:t>
            </a:r>
            <a:r>
              <a:rPr lang="en-US" b="1" dirty="0"/>
              <a:t>Lactobacillus lactis, L. </a:t>
            </a:r>
            <a:r>
              <a:rPr lang="en-US" b="1" dirty="0" err="1"/>
              <a:t>helveticum</a:t>
            </a:r>
            <a:r>
              <a:rPr lang="en-US" b="1" dirty="0"/>
              <a:t> and L. bulgaricus</a:t>
            </a:r>
            <a:r>
              <a:rPr lang="en-US" dirty="0"/>
              <a:t>).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E6EAEBB-EAA0-4B29-97CD-664555722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133" y="0"/>
            <a:ext cx="5145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67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4F28EFD-D38C-4C62-9D2E-147B5087A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76" y="0"/>
            <a:ext cx="5145024" cy="6858000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F176737F-9CD4-4B38-9F49-87165DA5C8A9}"/>
              </a:ext>
            </a:extLst>
          </p:cNvPr>
          <p:cNvSpPr txBox="1">
            <a:spLocks/>
          </p:cNvSpPr>
          <p:nvPr/>
        </p:nvSpPr>
        <p:spPr>
          <a:xfrm>
            <a:off x="186813" y="2121081"/>
            <a:ext cx="6646606" cy="26158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/>
              <a:t>Bell-shaped copper milk boiler with 2 quintals with double bottom:</a:t>
            </a:r>
          </a:p>
          <a:p>
            <a:pPr marL="0" indent="0" algn="just">
              <a:buNone/>
            </a:pPr>
            <a:r>
              <a:rPr lang="en-US" dirty="0"/>
              <a:t> hot water flows in the cavity. </a:t>
            </a:r>
          </a:p>
          <a:p>
            <a:pPr marL="0" indent="0" algn="just">
              <a:buNone/>
            </a:pPr>
            <a:r>
              <a:rPr lang="en-US" dirty="0"/>
              <a:t>The milk is shaken and </a:t>
            </a:r>
            <a:r>
              <a:rPr lang="en-US" b="1" dirty="0"/>
              <a:t>3-4 liters / quintal of whey</a:t>
            </a:r>
            <a:r>
              <a:rPr lang="en-US" dirty="0"/>
              <a:t> are added and wait about </a:t>
            </a:r>
            <a:r>
              <a:rPr lang="en-US" b="1" dirty="0"/>
              <a:t>30 minutes until 8 ° SH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845464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886</Words>
  <Application>Microsoft Office PowerPoint</Application>
  <PresentationFormat>Widescreen</PresentationFormat>
  <Paragraphs>55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9" baseType="lpstr">
      <vt:lpstr>apple color emoji</vt:lpstr>
      <vt:lpstr>Arial</vt:lpstr>
      <vt:lpstr>Calibri</vt:lpstr>
      <vt:lpstr>Calibri Light</vt:lpstr>
      <vt:lpstr>helvetica neue</vt:lpstr>
      <vt:lpstr>Office Theme</vt:lpstr>
      <vt:lpstr>Presentazione standard di PowerPoint</vt:lpstr>
      <vt:lpstr>Cooked cheese production (Reggiano Parmesan)</vt:lpstr>
      <vt:lpstr>Presentazione standard di PowerPoint</vt:lpstr>
      <vt:lpstr>Presentazione standard di PowerPoint</vt:lpstr>
      <vt:lpstr>The operations for the production of Parmesan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Namu PC</dc:creator>
  <cp:lastModifiedBy>Stefano</cp:lastModifiedBy>
  <cp:revision>82</cp:revision>
  <dcterms:created xsi:type="dcterms:W3CDTF">2020-02-28T10:44:09Z</dcterms:created>
  <dcterms:modified xsi:type="dcterms:W3CDTF">2021-11-05T10:30:31Z</dcterms:modified>
</cp:coreProperties>
</file>