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</p:sldIdLst>
  <p:sldSz cy="6858000" cx="12192000"/>
  <p:notesSz cx="6858000" cy="9144000"/>
  <p:embeddedFontLst>
    <p:embeddedFont>
      <p:font typeface="Libre Franklin Medium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48" roundtripDataSignature="AMtx7mi5SF3MlEeS4QXz8mQZXvw1SuPj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EDA908A-5855-483E-A5B4-799EE1645F3A}">
  <a:tblStyle styleId="{2EDA908A-5855-483E-A5B4-799EE1645F3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44" Type="http://schemas.openxmlformats.org/officeDocument/2006/relationships/font" Target="fonts/LibreFranklinMedium-regular.fntdata"/><Relationship Id="rId21" Type="http://schemas.openxmlformats.org/officeDocument/2006/relationships/slide" Target="slides/slide15.xml"/><Relationship Id="rId43" Type="http://schemas.openxmlformats.org/officeDocument/2006/relationships/slide" Target="slides/slide37.xml"/><Relationship Id="rId24" Type="http://schemas.openxmlformats.org/officeDocument/2006/relationships/slide" Target="slides/slide18.xml"/><Relationship Id="rId46" Type="http://schemas.openxmlformats.org/officeDocument/2006/relationships/font" Target="fonts/LibreFranklinMedium-italic.fntdata"/><Relationship Id="rId23" Type="http://schemas.openxmlformats.org/officeDocument/2006/relationships/slide" Target="slides/slide17.xml"/><Relationship Id="rId45" Type="http://schemas.openxmlformats.org/officeDocument/2006/relationships/font" Target="fonts/LibreFranklinMedium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48" Type="http://customschemas.google.com/relationships/presentationmetadata" Target="metadata"/><Relationship Id="rId25" Type="http://schemas.openxmlformats.org/officeDocument/2006/relationships/slide" Target="slides/slide19.xml"/><Relationship Id="rId47" Type="http://schemas.openxmlformats.org/officeDocument/2006/relationships/font" Target="fonts/LibreFranklinMedium-boldItalic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sl-SI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1" name="Google Shape;781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5" name="Google Shape;805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7" name="Google Shape;827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4" name="Google Shape;864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9" name="Google Shape;879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7" name="Google Shape;947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0" name="Google Shape;970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1" name="Google Shape;991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3" name="Google Shape;1013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6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8" name="Google Shape;1038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0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2" name="Google Shape;1082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48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9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9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4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2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2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4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4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4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4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4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4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4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46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7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4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-S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Relationship Id="rId4" Type="http://schemas.openxmlformats.org/officeDocument/2006/relationships/image" Target="../media/image7.jpg"/><Relationship Id="rId5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0.jpg"/><Relationship Id="rId6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jp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0.jpg"/><Relationship Id="rId6" Type="http://schemas.openxmlformats.org/officeDocument/2006/relationships/image" Target="../media/image17.png"/><Relationship Id="rId7" Type="http://schemas.openxmlformats.org/officeDocument/2006/relationships/image" Target="../media/image3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0.jpg"/><Relationship Id="rId6" Type="http://schemas.openxmlformats.org/officeDocument/2006/relationships/image" Target="../media/image21.png"/><Relationship Id="rId7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0.jpg"/><Relationship Id="rId6" Type="http://schemas.openxmlformats.org/officeDocument/2006/relationships/image" Target="../media/image2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0.jpg"/><Relationship Id="rId6" Type="http://schemas.openxmlformats.org/officeDocument/2006/relationships/image" Target="../media/image3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0.jpg"/><Relationship Id="rId6" Type="http://schemas.openxmlformats.org/officeDocument/2006/relationships/image" Target="../media/image2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0.jpg"/><Relationship Id="rId6" Type="http://schemas.openxmlformats.org/officeDocument/2006/relationships/image" Target="../media/image18.png"/><Relationship Id="rId7" Type="http://schemas.openxmlformats.org/officeDocument/2006/relationships/image" Target="../media/image3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0.jpg"/><Relationship Id="rId6" Type="http://schemas.openxmlformats.org/officeDocument/2006/relationships/image" Target="../media/image27.png"/><Relationship Id="rId7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2.jpg"/><Relationship Id="rId5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0.jpg"/><Relationship Id="rId6" Type="http://schemas.openxmlformats.org/officeDocument/2006/relationships/image" Target="../media/image2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0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0.jpg"/><Relationship Id="rId6" Type="http://schemas.openxmlformats.org/officeDocument/2006/relationships/image" Target="../media/image2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0.jpg"/><Relationship Id="rId6" Type="http://schemas.openxmlformats.org/officeDocument/2006/relationships/image" Target="../media/image2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3.jp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10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0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0.jpg"/><Relationship Id="rId6" Type="http://schemas.openxmlformats.org/officeDocument/2006/relationships/image" Target="../media/image3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0.jpg"/><Relationship Id="rId6" Type="http://schemas.openxmlformats.org/officeDocument/2006/relationships/image" Target="../media/image3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0.jpg"/><Relationship Id="rId6" Type="http://schemas.openxmlformats.org/officeDocument/2006/relationships/image" Target="../media/image37.jpg"/><Relationship Id="rId7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0.jpg"/><Relationship Id="rId9" Type="http://schemas.openxmlformats.org/officeDocument/2006/relationships/image" Target="../media/image9.png"/><Relationship Id="rId5" Type="http://schemas.openxmlformats.org/officeDocument/2006/relationships/image" Target="../media/image2.png"/><Relationship Id="rId6" Type="http://schemas.openxmlformats.org/officeDocument/2006/relationships/image" Target="../media/image6.png"/><Relationship Id="rId7" Type="http://schemas.openxmlformats.org/officeDocument/2006/relationships/image" Target="../media/image5.png"/><Relationship Id="rId8" Type="http://schemas.openxmlformats.org/officeDocument/2006/relationships/image" Target="../media/image1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0.jpg"/><Relationship Id="rId6" Type="http://schemas.openxmlformats.org/officeDocument/2006/relationships/image" Target="../media/image3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0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9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10.jpg"/><Relationship Id="rId7" Type="http://schemas.openxmlformats.org/officeDocument/2006/relationships/image" Target="../media/image2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0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0.jpg"/><Relationship Id="rId6" Type="http://schemas.openxmlformats.org/officeDocument/2006/relationships/image" Target="../media/image4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0.jpg"/><Relationship Id="rId6" Type="http://schemas.openxmlformats.org/officeDocument/2006/relationships/image" Target="../media/image43.png"/><Relationship Id="rId7" Type="http://schemas.openxmlformats.org/officeDocument/2006/relationships/image" Target="../media/image38.png"/><Relationship Id="rId8" Type="http://schemas.openxmlformats.org/officeDocument/2006/relationships/image" Target="../media/image4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0.jpg"/><Relationship Id="rId6" Type="http://schemas.openxmlformats.org/officeDocument/2006/relationships/image" Target="../media/image26.png"/><Relationship Id="rId7" Type="http://schemas.openxmlformats.org/officeDocument/2006/relationships/image" Target="../media/image45.gif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1.jpg"/><Relationship Id="rId4" Type="http://schemas.openxmlformats.org/officeDocument/2006/relationships/image" Target="../media/image42.jpg"/><Relationship Id="rId5" Type="http://schemas.openxmlformats.org/officeDocument/2006/relationships/image" Target="../media/image2.png"/><Relationship Id="rId6" Type="http://schemas.openxmlformats.org/officeDocument/2006/relationships/hyperlink" Target="mailto:mblazic@vuka.hr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0.jp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0.jpg"/><Relationship Id="rId5" Type="http://schemas.openxmlformats.org/officeDocument/2006/relationships/image" Target="../media/image2.png"/><Relationship Id="rId6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0.jpg"/><Relationship Id="rId5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0.jpg"/><Relationship Id="rId5" Type="http://schemas.openxmlformats.org/officeDocument/2006/relationships/image" Target="../media/image2.png"/><Relationship Id="rId6" Type="http://schemas.openxmlformats.org/officeDocument/2006/relationships/image" Target="../media/image2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0.jpg"/><Relationship Id="rId5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0.jpg"/><Relationship Id="rId6" Type="http://schemas.openxmlformats.org/officeDocument/2006/relationships/image" Target="../media/image16.png"/><Relationship Id="rId7" Type="http://schemas.openxmlformats.org/officeDocument/2006/relationships/image" Target="../media/image15.png"/><Relationship Id="rId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1524000" y="2783115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4800"/>
              <a:buFont typeface="Libre Franklin Medium"/>
              <a:buNone/>
            </a:pPr>
            <a:r>
              <a:rPr b="1" lang="sl-SI" sz="4800">
                <a:solidFill>
                  <a:srgbClr val="2E75B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HIGIENA PRI PRIDELAVI IN PREDELAVI MLEKA </a:t>
            </a:r>
            <a:endParaRPr sz="4800">
              <a:solidFill>
                <a:srgbClr val="2E75B5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2971800" y="5720052"/>
            <a:ext cx="6500446" cy="9621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sl-SI"/>
              <a:t>Marijana Blažić, PhD.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sl-SI"/>
              <a:t>Sandra Zavadlav, PhD.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060" y="6112875"/>
            <a:ext cx="2043952" cy="745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aining program - milk-ed" id="91" name="Google Shape;9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806960"/>
            <a:ext cx="12192000" cy="20066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1"/>
          <p:cNvCxnSpPr/>
          <p:nvPr/>
        </p:nvCxnSpPr>
        <p:spPr>
          <a:xfrm>
            <a:off x="0" y="3222171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" name="Google Shape;93;p1"/>
          <p:cNvCxnSpPr/>
          <p:nvPr/>
        </p:nvCxnSpPr>
        <p:spPr>
          <a:xfrm>
            <a:off x="0" y="558437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" name="Google Shape;94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261600" y="6336270"/>
            <a:ext cx="1930400" cy="521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0"/>
          <p:cNvSpPr txBox="1"/>
          <p:nvPr/>
        </p:nvSpPr>
        <p:spPr>
          <a:xfrm>
            <a:off x="2001264" y="715890"/>
            <a:ext cx="8097575" cy="1077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800"/>
              <a:buFont typeface="Libre Franklin Medium"/>
              <a:buNone/>
            </a:pPr>
            <a:r>
              <a:rPr b="1" lang="sl-SI" sz="2800" u="sng">
                <a:solidFill>
                  <a:srgbClr val="2E75B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MIKROORGANIZMI SO ODVISNI OD:</a:t>
            </a:r>
            <a:endParaRPr sz="1100" u="sng">
              <a:solidFill>
                <a:srgbClr val="2E75B5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descr="Biotehniški center Naklo: MILK-ed" id="318" name="Google Shape;31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2751" y="69860"/>
            <a:ext cx="1254603" cy="497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29900" y="95083"/>
            <a:ext cx="1574800" cy="425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900" y="-4209"/>
            <a:ext cx="1737553" cy="6334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1" name="Google Shape;321;p10"/>
          <p:cNvCxnSpPr/>
          <p:nvPr/>
        </p:nvCxnSpPr>
        <p:spPr>
          <a:xfrm>
            <a:off x="0" y="618297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2" name="Google Shape;322;p10"/>
          <p:cNvSpPr/>
          <p:nvPr/>
        </p:nvSpPr>
        <p:spPr>
          <a:xfrm>
            <a:off x="1016000" y="2844545"/>
            <a:ext cx="2176905" cy="839449"/>
          </a:xfrm>
          <a:prstGeom prst="chevron">
            <a:avLst>
              <a:gd fmla="val 50000" name="adj"/>
            </a:avLst>
          </a:prstGeom>
          <a:solidFill>
            <a:schemeClr val="accent2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l-S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Aktivnosti vode (a</a:t>
            </a:r>
            <a:r>
              <a:rPr b="1" baseline="-25000" lang="sl-S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b="1" lang="sl-S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0"/>
          <p:cNvSpPr/>
          <p:nvPr/>
        </p:nvSpPr>
        <p:spPr>
          <a:xfrm>
            <a:off x="3057161" y="2855465"/>
            <a:ext cx="2176905" cy="839449"/>
          </a:xfrm>
          <a:prstGeom prst="chevron">
            <a:avLst>
              <a:gd fmla="val 50000" name="adj"/>
            </a:avLst>
          </a:prstGeom>
          <a:solidFill>
            <a:schemeClr val="accent3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l-SI"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Temperature</a:t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0"/>
          <p:cNvSpPr/>
          <p:nvPr/>
        </p:nvSpPr>
        <p:spPr>
          <a:xfrm>
            <a:off x="5075419" y="2844545"/>
            <a:ext cx="2176905" cy="839449"/>
          </a:xfrm>
          <a:prstGeom prst="chevron">
            <a:avLst>
              <a:gd fmla="val 50000" name="adj"/>
            </a:avLst>
          </a:prstGeom>
          <a:solidFill>
            <a:schemeClr val="accent5"/>
          </a:solidFill>
          <a:ln cap="flat" cmpd="sng" w="1270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l-S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Kisika</a:t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0"/>
          <p:cNvSpPr/>
          <p:nvPr/>
        </p:nvSpPr>
        <p:spPr>
          <a:xfrm>
            <a:off x="7105129" y="2855465"/>
            <a:ext cx="2176905" cy="839449"/>
          </a:xfrm>
          <a:prstGeom prst="chevron">
            <a:avLst>
              <a:gd fmla="val 50000" name="adj"/>
            </a:avLst>
          </a:prstGeom>
          <a:solidFill>
            <a:schemeClr val="accent4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l-S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Svetlobe</a:t>
            </a:r>
            <a:endParaRPr sz="1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0"/>
          <p:cNvSpPr/>
          <p:nvPr/>
        </p:nvSpPr>
        <p:spPr>
          <a:xfrm>
            <a:off x="9134838" y="2844544"/>
            <a:ext cx="2176905" cy="839449"/>
          </a:xfrm>
          <a:prstGeom prst="chevron">
            <a:avLst>
              <a:gd fmla="val 50000" name="adj"/>
            </a:avLst>
          </a:prstGeom>
          <a:solidFill>
            <a:schemeClr val="accent6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l-S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Kislosti </a:t>
            </a:r>
            <a:br>
              <a:rPr b="1" lang="sl-S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sl-S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(pH vrednosti)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7" name="Google Shape;327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58954" y="4240525"/>
            <a:ext cx="2296393" cy="2296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iotehniški center Naklo: MILK-ed" id="332" name="Google Shape;33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2751" y="69860"/>
            <a:ext cx="1254603" cy="497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29900" y="95083"/>
            <a:ext cx="1574800" cy="425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900" y="-4209"/>
            <a:ext cx="1737553" cy="6334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5" name="Google Shape;335;p11"/>
          <p:cNvCxnSpPr/>
          <p:nvPr/>
        </p:nvCxnSpPr>
        <p:spPr>
          <a:xfrm>
            <a:off x="0" y="618297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36" name="Google Shape;336;p11"/>
          <p:cNvSpPr txBox="1"/>
          <p:nvPr/>
        </p:nvSpPr>
        <p:spPr>
          <a:xfrm>
            <a:off x="447517" y="725194"/>
            <a:ext cx="8097575" cy="1077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800"/>
              <a:buFont typeface="Libre Franklin Medium"/>
              <a:buNone/>
            </a:pPr>
            <a:r>
              <a:rPr b="1" lang="sl-SI" sz="2800">
                <a:solidFill>
                  <a:srgbClr val="2E75B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BIOKEMIČNO DELOVANJE</a:t>
            </a:r>
            <a:endParaRPr sz="1100" u="sng">
              <a:solidFill>
                <a:srgbClr val="2E75B5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337" name="Google Shape;337;p11"/>
          <p:cNvGrpSpPr/>
          <p:nvPr/>
        </p:nvGrpSpPr>
        <p:grpSpPr>
          <a:xfrm>
            <a:off x="507477" y="1609932"/>
            <a:ext cx="11085148" cy="779350"/>
            <a:chOff x="0" y="0"/>
            <a:chExt cx="11085148" cy="779350"/>
          </a:xfrm>
        </p:grpSpPr>
        <p:cxnSp>
          <p:nvCxnSpPr>
            <p:cNvPr id="338" name="Google Shape;338;p11"/>
            <p:cNvCxnSpPr/>
            <p:nvPr/>
          </p:nvCxnSpPr>
          <p:spPr>
            <a:xfrm>
              <a:off x="0" y="0"/>
              <a:ext cx="11085148" cy="0"/>
            </a:xfrm>
            <a:prstGeom prst="straightConnector1">
              <a:avLst/>
            </a:prstGeom>
            <a:solidFill>
              <a:srgbClr val="599BD5"/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39" name="Google Shape;339;p11"/>
            <p:cNvSpPr/>
            <p:nvPr/>
          </p:nvSpPr>
          <p:spPr>
            <a:xfrm>
              <a:off x="0" y="0"/>
              <a:ext cx="11085148" cy="779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1"/>
            <p:cNvSpPr txBox="1"/>
            <p:nvPr/>
          </p:nvSpPr>
          <p:spPr>
            <a:xfrm>
              <a:off x="0" y="0"/>
              <a:ext cx="11085148" cy="7793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Najpomembnejši biokemični in encimski sistemi bakterij v mleku in mlečnih izdelkih so odgovorni za: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1" name="Google Shape;341;p11"/>
          <p:cNvGrpSpPr/>
          <p:nvPr/>
        </p:nvGrpSpPr>
        <p:grpSpPr>
          <a:xfrm>
            <a:off x="813009" y="3167332"/>
            <a:ext cx="10474084" cy="2521538"/>
            <a:chOff x="3582" y="680457"/>
            <a:chExt cx="10474084" cy="2521538"/>
          </a:xfrm>
        </p:grpSpPr>
        <p:sp>
          <p:nvSpPr>
            <p:cNvPr id="342" name="Google Shape;342;p11"/>
            <p:cNvSpPr/>
            <p:nvPr/>
          </p:nvSpPr>
          <p:spPr>
            <a:xfrm>
              <a:off x="3582" y="680457"/>
              <a:ext cx="1939645" cy="1163787"/>
            </a:xfrm>
            <a:prstGeom prst="rect">
              <a:avLst/>
            </a:prstGeom>
            <a:solidFill>
              <a:srgbClr val="E6AD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1"/>
            <p:cNvSpPr txBox="1"/>
            <p:nvPr/>
          </p:nvSpPr>
          <p:spPr>
            <a:xfrm>
              <a:off x="3582" y="680457"/>
              <a:ext cx="1939645" cy="11637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sl-SI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razgradnjo</a:t>
              </a:r>
              <a:r>
                <a:rPr b="1" lang="sl-SI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ogljikovih hidratov</a:t>
              </a:r>
              <a:endParaRPr b="1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11"/>
            <p:cNvSpPr/>
            <p:nvPr/>
          </p:nvSpPr>
          <p:spPr>
            <a:xfrm>
              <a:off x="2137192" y="680457"/>
              <a:ext cx="1939645" cy="1163787"/>
            </a:xfrm>
            <a:prstGeom prst="rect">
              <a:avLst/>
            </a:prstGeom>
            <a:solidFill>
              <a:srgbClr val="FBB6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1"/>
            <p:cNvSpPr txBox="1"/>
            <p:nvPr/>
          </p:nvSpPr>
          <p:spPr>
            <a:xfrm>
              <a:off x="2137192" y="680457"/>
              <a:ext cx="1939645" cy="11637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sl-SI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razgradnjo</a:t>
              </a:r>
              <a:r>
                <a:rPr b="1" lang="sl-SI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beljakovin</a:t>
              </a:r>
              <a:endParaRPr b="1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11"/>
            <p:cNvSpPr/>
            <p:nvPr/>
          </p:nvSpPr>
          <p:spPr>
            <a:xfrm>
              <a:off x="4270801" y="680457"/>
              <a:ext cx="1939645" cy="1163787"/>
            </a:xfrm>
            <a:prstGeom prst="rect">
              <a:avLst/>
            </a:prstGeom>
            <a:solidFill>
              <a:srgbClr val="FFBB1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1"/>
            <p:cNvSpPr txBox="1"/>
            <p:nvPr/>
          </p:nvSpPr>
          <p:spPr>
            <a:xfrm>
              <a:off x="4270801" y="680457"/>
              <a:ext cx="1939645" cy="11637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sl-SI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razgradnjo</a:t>
              </a:r>
              <a:r>
                <a:rPr b="1" lang="sl-SI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maščob </a:t>
              </a:r>
              <a:endParaRPr b="1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11"/>
            <p:cNvSpPr/>
            <p:nvPr/>
          </p:nvSpPr>
          <p:spPr>
            <a:xfrm>
              <a:off x="6404411" y="680457"/>
              <a:ext cx="1939645" cy="1163787"/>
            </a:xfrm>
            <a:prstGeom prst="rect">
              <a:avLst/>
            </a:prstGeom>
            <a:solidFill>
              <a:srgbClr val="FEBD27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1"/>
            <p:cNvSpPr txBox="1"/>
            <p:nvPr/>
          </p:nvSpPr>
          <p:spPr>
            <a:xfrm>
              <a:off x="6404411" y="680457"/>
              <a:ext cx="1939645" cy="11637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sl-SI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razgradnjo</a:t>
              </a:r>
              <a:r>
                <a:rPr b="1" lang="sl-SI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lecitina</a:t>
              </a:r>
              <a:endParaRPr b="1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1"/>
            <p:cNvSpPr/>
            <p:nvPr/>
          </p:nvSpPr>
          <p:spPr>
            <a:xfrm>
              <a:off x="8538021" y="680457"/>
              <a:ext cx="1939645" cy="1163787"/>
            </a:xfrm>
            <a:prstGeom prst="rect">
              <a:avLst/>
            </a:prstGeom>
            <a:solidFill>
              <a:srgbClr val="FFC03D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11"/>
            <p:cNvSpPr txBox="1"/>
            <p:nvPr/>
          </p:nvSpPr>
          <p:spPr>
            <a:xfrm>
              <a:off x="8538021" y="680457"/>
              <a:ext cx="1939645" cy="11637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sl-SI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proizvodnjo barvil</a:t>
              </a:r>
              <a:endParaRPr b="1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1"/>
            <p:cNvSpPr/>
            <p:nvPr/>
          </p:nvSpPr>
          <p:spPr>
            <a:xfrm>
              <a:off x="1070387" y="2038208"/>
              <a:ext cx="1939645" cy="1163787"/>
            </a:xfrm>
            <a:prstGeom prst="rect">
              <a:avLst/>
            </a:prstGeom>
            <a:solidFill>
              <a:srgbClr val="FFC45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1"/>
            <p:cNvSpPr txBox="1"/>
            <p:nvPr/>
          </p:nvSpPr>
          <p:spPr>
            <a:xfrm>
              <a:off x="1070387" y="2038208"/>
              <a:ext cx="1939645" cy="11637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sl-SI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nastanek sluzi (vlaken)</a:t>
              </a:r>
              <a:endParaRPr b="1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1"/>
            <p:cNvSpPr/>
            <p:nvPr/>
          </p:nvSpPr>
          <p:spPr>
            <a:xfrm>
              <a:off x="3203997" y="2038208"/>
              <a:ext cx="1939645" cy="1163787"/>
            </a:xfrm>
            <a:prstGeom prst="rect">
              <a:avLst/>
            </a:prstGeom>
            <a:solidFill>
              <a:srgbClr val="FFC868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11"/>
            <p:cNvSpPr txBox="1"/>
            <p:nvPr/>
          </p:nvSpPr>
          <p:spPr>
            <a:xfrm>
              <a:off x="3203997" y="2038208"/>
              <a:ext cx="1939645" cy="11637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sl-SI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nastanek vonja</a:t>
              </a:r>
              <a:endParaRPr b="1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1"/>
            <p:cNvSpPr/>
            <p:nvPr/>
          </p:nvSpPr>
          <p:spPr>
            <a:xfrm>
              <a:off x="5337606" y="2038208"/>
              <a:ext cx="1939645" cy="1163787"/>
            </a:xfrm>
            <a:prstGeom prst="rect">
              <a:avLst/>
            </a:prstGeom>
            <a:solidFill>
              <a:srgbClr val="FFCE7E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11"/>
            <p:cNvSpPr txBox="1"/>
            <p:nvPr/>
          </p:nvSpPr>
          <p:spPr>
            <a:xfrm>
              <a:off x="5337606" y="2038208"/>
              <a:ext cx="1939645" cy="11637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sl-SI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zmanjšanje kisika</a:t>
              </a:r>
              <a:endParaRPr b="1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1"/>
            <p:cNvSpPr/>
            <p:nvPr/>
          </p:nvSpPr>
          <p:spPr>
            <a:xfrm>
              <a:off x="7471216" y="2038208"/>
              <a:ext cx="1939645" cy="1163787"/>
            </a:xfrm>
            <a:prstGeom prst="rect">
              <a:avLst/>
            </a:prstGeom>
            <a:solidFill>
              <a:srgbClr val="FFD59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1"/>
            <p:cNvSpPr txBox="1"/>
            <p:nvPr/>
          </p:nvSpPr>
          <p:spPr>
            <a:xfrm>
              <a:off x="7471216" y="2038208"/>
              <a:ext cx="1939645" cy="11637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sl-SI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različne bolezni</a:t>
              </a:r>
              <a:endParaRPr b="1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od poisoning | Cayman Health" id="364" name="Google Shape;364;p12"/>
          <p:cNvPicPr preferRelativeResize="0"/>
          <p:nvPr/>
        </p:nvPicPr>
        <p:blipFill rotWithShape="1">
          <a:blip r:embed="rId3">
            <a:alphaModFix/>
          </a:blip>
          <a:srcRect b="21047" l="0" r="0" t="15475"/>
          <a:stretch/>
        </p:blipFill>
        <p:spPr>
          <a:xfrm>
            <a:off x="2706399" y="4371704"/>
            <a:ext cx="2370425" cy="230953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otehniški center Naklo: MILK-ed" id="365" name="Google Shape;365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22751" y="69860"/>
            <a:ext cx="1254603" cy="497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29900" y="95083"/>
            <a:ext cx="1574800" cy="425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900" y="-4209"/>
            <a:ext cx="1737553" cy="6334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8" name="Google Shape;368;p12"/>
          <p:cNvCxnSpPr/>
          <p:nvPr/>
        </p:nvCxnSpPr>
        <p:spPr>
          <a:xfrm>
            <a:off x="0" y="618297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9" name="Google Shape;369;p12"/>
          <p:cNvSpPr txBox="1"/>
          <p:nvPr/>
        </p:nvSpPr>
        <p:spPr>
          <a:xfrm>
            <a:off x="447517" y="725194"/>
            <a:ext cx="8097575" cy="1077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800"/>
              <a:buFont typeface="Libre Franklin Medium"/>
              <a:buNone/>
            </a:pPr>
            <a:r>
              <a:rPr b="1" lang="sl-SI" sz="2800">
                <a:solidFill>
                  <a:srgbClr val="2E75B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PATOGENI MIKROORGANIZMI V SUROVEM MLEKU</a:t>
            </a:r>
            <a:endParaRPr sz="1100" u="sng">
              <a:solidFill>
                <a:srgbClr val="2E75B5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370" name="Google Shape;370;p12"/>
          <p:cNvGrpSpPr/>
          <p:nvPr/>
        </p:nvGrpSpPr>
        <p:grpSpPr>
          <a:xfrm>
            <a:off x="3010555" y="2221130"/>
            <a:ext cx="6078993" cy="3426016"/>
            <a:chOff x="1024503" y="81"/>
            <a:chExt cx="6078993" cy="3426016"/>
          </a:xfrm>
        </p:grpSpPr>
        <p:sp>
          <p:nvSpPr>
            <p:cNvPr id="371" name="Google Shape;371;p12"/>
            <p:cNvSpPr/>
            <p:nvPr/>
          </p:nvSpPr>
          <p:spPr>
            <a:xfrm>
              <a:off x="1024503" y="81"/>
              <a:ext cx="2840651" cy="549857"/>
            </a:xfrm>
            <a:prstGeom prst="roundRect">
              <a:avLst>
                <a:gd fmla="val 10000" name="adj"/>
              </a:avLst>
            </a:prstGeom>
            <a:solidFill>
              <a:srgbClr val="528CBE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12"/>
            <p:cNvSpPr txBox="1"/>
            <p:nvPr/>
          </p:nvSpPr>
          <p:spPr>
            <a:xfrm>
              <a:off x="1040608" y="16186"/>
              <a:ext cx="2808441" cy="5176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ZASTRUPITEV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2"/>
            <p:cNvSpPr/>
            <p:nvPr/>
          </p:nvSpPr>
          <p:spPr>
            <a:xfrm rot="5400000">
              <a:off x="2382689" y="612078"/>
              <a:ext cx="124278" cy="124278"/>
            </a:xfrm>
            <a:prstGeom prst="rightArrow">
              <a:avLst>
                <a:gd fmla="val 66700" name="adj1"/>
                <a:gd fmla="val 50000" name="adj2"/>
              </a:avLst>
            </a:prstGeom>
            <a:solidFill>
              <a:srgbClr val="5593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2"/>
            <p:cNvSpPr/>
            <p:nvPr/>
          </p:nvSpPr>
          <p:spPr>
            <a:xfrm>
              <a:off x="1024503" y="798496"/>
              <a:ext cx="2840651" cy="710162"/>
            </a:xfrm>
            <a:prstGeom prst="roundRect">
              <a:avLst>
                <a:gd fmla="val 10000" name="adj"/>
              </a:avLst>
            </a:prstGeom>
            <a:solidFill>
              <a:srgbClr val="CFDEEF">
                <a:alpha val="89803"/>
              </a:srgbClr>
            </a:solidFill>
            <a:ln cap="flat" cmpd="sng" w="12700">
              <a:solidFill>
                <a:srgbClr val="CFDEEF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12"/>
            <p:cNvSpPr txBox="1"/>
            <p:nvPr/>
          </p:nvSpPr>
          <p:spPr>
            <a:xfrm>
              <a:off x="1045303" y="819296"/>
              <a:ext cx="2799051" cy="6685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Patogeni mikroorganizmi proizvajajo strupe (toksine) v hrani pred zaužitjem živil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12"/>
            <p:cNvSpPr/>
            <p:nvPr/>
          </p:nvSpPr>
          <p:spPr>
            <a:xfrm>
              <a:off x="4262845" y="81"/>
              <a:ext cx="2840651" cy="549857"/>
            </a:xfrm>
            <a:prstGeom prst="roundRect">
              <a:avLst>
                <a:gd fmla="val 10000" name="adj"/>
              </a:avLst>
            </a:prstGeom>
            <a:solidFill>
              <a:srgbClr val="A3BFE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2"/>
            <p:cNvSpPr txBox="1"/>
            <p:nvPr/>
          </p:nvSpPr>
          <p:spPr>
            <a:xfrm>
              <a:off x="4278950" y="16186"/>
              <a:ext cx="2808441" cy="5176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OKUŽBA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12"/>
            <p:cNvSpPr/>
            <p:nvPr/>
          </p:nvSpPr>
          <p:spPr>
            <a:xfrm rot="5400000">
              <a:off x="5621031" y="612078"/>
              <a:ext cx="124278" cy="124278"/>
            </a:xfrm>
            <a:prstGeom prst="rightArrow">
              <a:avLst>
                <a:gd fmla="val 66700" name="adj1"/>
                <a:gd fmla="val 50000" name="adj2"/>
              </a:avLst>
            </a:prstGeom>
            <a:solidFill>
              <a:srgbClr val="6EA0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2"/>
            <p:cNvSpPr/>
            <p:nvPr/>
          </p:nvSpPr>
          <p:spPr>
            <a:xfrm>
              <a:off x="4262845" y="798496"/>
              <a:ext cx="2840651" cy="710162"/>
            </a:xfrm>
            <a:prstGeom prst="roundRect">
              <a:avLst>
                <a:gd fmla="val 10000" name="adj"/>
              </a:avLst>
            </a:prstGeom>
            <a:solidFill>
              <a:srgbClr val="CFDEEF">
                <a:alpha val="89803"/>
              </a:srgbClr>
            </a:solidFill>
            <a:ln cap="flat" cmpd="sng" w="12700">
              <a:solidFill>
                <a:srgbClr val="CFDEEF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2"/>
            <p:cNvSpPr txBox="1"/>
            <p:nvPr/>
          </p:nvSpPr>
          <p:spPr>
            <a:xfrm>
              <a:off x="4283645" y="819296"/>
              <a:ext cx="2799051" cy="6685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Vstop, poselitev, aktivna rast in razmnoževanje patogenih mikroorganizmov v človeškem telesu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12"/>
            <p:cNvSpPr/>
            <p:nvPr/>
          </p:nvSpPr>
          <p:spPr>
            <a:xfrm rot="5400000">
              <a:off x="5621031" y="1570798"/>
              <a:ext cx="124278" cy="124278"/>
            </a:xfrm>
            <a:prstGeom prst="rightArrow">
              <a:avLst>
                <a:gd fmla="val 66700" name="adj1"/>
                <a:gd fmla="val 50000" name="adj2"/>
              </a:avLst>
            </a:prstGeom>
            <a:solidFill>
              <a:srgbClr val="88AF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2"/>
            <p:cNvSpPr/>
            <p:nvPr/>
          </p:nvSpPr>
          <p:spPr>
            <a:xfrm>
              <a:off x="4262845" y="1757215"/>
              <a:ext cx="2840651" cy="710162"/>
            </a:xfrm>
            <a:prstGeom prst="roundRect">
              <a:avLst>
                <a:gd fmla="val 10000" name="adj"/>
              </a:avLst>
            </a:prstGeom>
            <a:solidFill>
              <a:srgbClr val="CFDEEF">
                <a:alpha val="89803"/>
              </a:srgbClr>
            </a:solidFill>
            <a:ln cap="flat" cmpd="sng" w="12700">
              <a:solidFill>
                <a:srgbClr val="CFDEEF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12"/>
            <p:cNvSpPr txBox="1"/>
            <p:nvPr/>
          </p:nvSpPr>
          <p:spPr>
            <a:xfrm>
              <a:off x="4283645" y="1778015"/>
              <a:ext cx="2799051" cy="6685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Pogosto je za okužbo potrebno veliko število patogenov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12"/>
            <p:cNvSpPr/>
            <p:nvPr/>
          </p:nvSpPr>
          <p:spPr>
            <a:xfrm rot="5400000">
              <a:off x="5621031" y="2529518"/>
              <a:ext cx="124278" cy="124278"/>
            </a:xfrm>
            <a:prstGeom prst="rightArrow">
              <a:avLst>
                <a:gd fmla="val 66700" name="adj1"/>
                <a:gd fmla="val 50000" name="adj2"/>
              </a:avLst>
            </a:prstGeom>
            <a:solidFill>
              <a:srgbClr val="A2BFE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12"/>
            <p:cNvSpPr/>
            <p:nvPr/>
          </p:nvSpPr>
          <p:spPr>
            <a:xfrm>
              <a:off x="4262845" y="2715935"/>
              <a:ext cx="2840651" cy="710162"/>
            </a:xfrm>
            <a:prstGeom prst="roundRect">
              <a:avLst>
                <a:gd fmla="val 10000" name="adj"/>
              </a:avLst>
            </a:prstGeom>
            <a:solidFill>
              <a:srgbClr val="CFDEEF">
                <a:alpha val="89803"/>
              </a:srgbClr>
            </a:solidFill>
            <a:ln cap="flat" cmpd="sng" w="12700">
              <a:solidFill>
                <a:srgbClr val="CFDEEF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12"/>
            <p:cNvSpPr txBox="1"/>
            <p:nvPr/>
          </p:nvSpPr>
          <p:spPr>
            <a:xfrm>
              <a:off x="4283645" y="2736735"/>
              <a:ext cx="2799051" cy="6685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Včasih je za okužbo dovolj že samo ena bakterija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7" name="Google Shape;387;p12"/>
          <p:cNvGrpSpPr/>
          <p:nvPr/>
        </p:nvGrpSpPr>
        <p:grpSpPr>
          <a:xfrm>
            <a:off x="9324216" y="2618411"/>
            <a:ext cx="1928015" cy="1752565"/>
            <a:chOff x="1026201" y="726"/>
            <a:chExt cx="1928015" cy="1752565"/>
          </a:xfrm>
        </p:grpSpPr>
        <p:sp>
          <p:nvSpPr>
            <p:cNvPr id="388" name="Google Shape;388;p12"/>
            <p:cNvSpPr/>
            <p:nvPr/>
          </p:nvSpPr>
          <p:spPr>
            <a:xfrm>
              <a:off x="1026201" y="726"/>
              <a:ext cx="1752565" cy="1752565"/>
            </a:xfrm>
            <a:prstGeom prst="ellipse">
              <a:avLst/>
            </a:prstGeom>
            <a:solidFill>
              <a:schemeClr val="accent4">
                <a:alpha val="49803"/>
              </a:scheme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12"/>
            <p:cNvSpPr/>
            <p:nvPr/>
          </p:nvSpPr>
          <p:spPr>
            <a:xfrm>
              <a:off x="1109106" y="74333"/>
              <a:ext cx="315461" cy="315461"/>
            </a:xfrm>
            <a:prstGeom prst="ellipse">
              <a:avLst/>
            </a:prstGeom>
            <a:solidFill>
              <a:srgbClr val="CEF608">
                <a:alpha val="49803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12"/>
            <p:cNvSpPr/>
            <p:nvPr/>
          </p:nvSpPr>
          <p:spPr>
            <a:xfrm>
              <a:off x="1266837" y="74333"/>
              <a:ext cx="1687379" cy="3154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12"/>
            <p:cNvSpPr txBox="1"/>
            <p:nvPr/>
          </p:nvSpPr>
          <p:spPr>
            <a:xfrm>
              <a:off x="1266837" y="74333"/>
              <a:ext cx="1687379" cy="3154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0" spcFirstLastPara="1" rIns="0" wrap="square" tIns="1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12"/>
            <p:cNvSpPr/>
            <p:nvPr/>
          </p:nvSpPr>
          <p:spPr>
            <a:xfrm>
              <a:off x="1266837" y="389795"/>
              <a:ext cx="1687379" cy="1292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12"/>
            <p:cNvSpPr txBox="1"/>
            <p:nvPr/>
          </p:nvSpPr>
          <p:spPr>
            <a:xfrm>
              <a:off x="1266837" y="389795"/>
              <a:ext cx="1687379" cy="1292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0" spcFirstLastPara="1" rIns="0" wrap="square" tIns="88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sl-SI" sz="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Mycobacterium bovis</a:t>
              </a:r>
              <a:endParaRPr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12"/>
            <p:cNvSpPr/>
            <p:nvPr/>
          </p:nvSpPr>
          <p:spPr>
            <a:xfrm>
              <a:off x="1266837" y="519007"/>
              <a:ext cx="39060" cy="39060"/>
            </a:xfrm>
            <a:prstGeom prst="ellipse">
              <a:avLst/>
            </a:prstGeom>
            <a:solidFill>
              <a:srgbClr val="6EEE12">
                <a:alpha val="49803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12"/>
            <p:cNvSpPr/>
            <p:nvPr/>
          </p:nvSpPr>
          <p:spPr>
            <a:xfrm>
              <a:off x="1266837" y="558067"/>
              <a:ext cx="1687379" cy="1292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12"/>
            <p:cNvSpPr txBox="1"/>
            <p:nvPr/>
          </p:nvSpPr>
          <p:spPr>
            <a:xfrm>
              <a:off x="1266837" y="558067"/>
              <a:ext cx="1687379" cy="1292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0" spcFirstLastPara="1" rIns="0" wrap="square" tIns="88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sl-SI" sz="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Mycobacterium tuberculosis</a:t>
              </a:r>
              <a:endParaRPr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12"/>
            <p:cNvSpPr/>
            <p:nvPr/>
          </p:nvSpPr>
          <p:spPr>
            <a:xfrm>
              <a:off x="1266837" y="687279"/>
              <a:ext cx="39060" cy="39060"/>
            </a:xfrm>
            <a:prstGeom prst="ellipse">
              <a:avLst/>
            </a:prstGeom>
            <a:solidFill>
              <a:srgbClr val="1DE51C">
                <a:alpha val="49803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12"/>
            <p:cNvSpPr/>
            <p:nvPr/>
          </p:nvSpPr>
          <p:spPr>
            <a:xfrm>
              <a:off x="1266837" y="726339"/>
              <a:ext cx="1687379" cy="1292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12"/>
            <p:cNvSpPr txBox="1"/>
            <p:nvPr/>
          </p:nvSpPr>
          <p:spPr>
            <a:xfrm>
              <a:off x="1266837" y="726339"/>
              <a:ext cx="1687379" cy="1292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0" spcFirstLastPara="1" rIns="0" wrap="square" tIns="88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sl-SI" sz="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Escherichia coli </a:t>
              </a:r>
              <a:r>
                <a:rPr lang="sl-SI" sz="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(določeni sevi)</a:t>
              </a:r>
              <a:endParaRPr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12"/>
            <p:cNvSpPr/>
            <p:nvPr/>
          </p:nvSpPr>
          <p:spPr>
            <a:xfrm>
              <a:off x="1266837" y="855551"/>
              <a:ext cx="39060" cy="39060"/>
            </a:xfrm>
            <a:prstGeom prst="ellipse">
              <a:avLst/>
            </a:prstGeom>
            <a:solidFill>
              <a:srgbClr val="25DD6E">
                <a:alpha val="49803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12"/>
            <p:cNvSpPr/>
            <p:nvPr/>
          </p:nvSpPr>
          <p:spPr>
            <a:xfrm>
              <a:off x="1266837" y="894611"/>
              <a:ext cx="1687379" cy="1292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2"/>
            <p:cNvSpPr txBox="1"/>
            <p:nvPr/>
          </p:nvSpPr>
          <p:spPr>
            <a:xfrm>
              <a:off x="1266837" y="894611"/>
              <a:ext cx="1687379" cy="1292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0" spcFirstLastPara="1" rIns="0" wrap="square" tIns="88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sl-SI" sz="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Listerria monocitogenes</a:t>
              </a:r>
              <a:endParaRPr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12"/>
            <p:cNvSpPr/>
            <p:nvPr/>
          </p:nvSpPr>
          <p:spPr>
            <a:xfrm>
              <a:off x="1266837" y="1023823"/>
              <a:ext cx="39060" cy="39060"/>
            </a:xfrm>
            <a:prstGeom prst="ellipse">
              <a:avLst/>
            </a:prstGeom>
            <a:solidFill>
              <a:srgbClr val="2FD4B5">
                <a:alpha val="49803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12"/>
            <p:cNvSpPr/>
            <p:nvPr/>
          </p:nvSpPr>
          <p:spPr>
            <a:xfrm>
              <a:off x="1266837" y="1062883"/>
              <a:ext cx="1687379" cy="1292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12"/>
            <p:cNvSpPr txBox="1"/>
            <p:nvPr/>
          </p:nvSpPr>
          <p:spPr>
            <a:xfrm>
              <a:off x="1266837" y="1062883"/>
              <a:ext cx="1687379" cy="1292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0" spcFirstLastPara="1" rIns="0" wrap="square" tIns="88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sl-SI" sz="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Salmonella</a:t>
              </a:r>
              <a:endParaRPr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2"/>
            <p:cNvSpPr/>
            <p:nvPr/>
          </p:nvSpPr>
          <p:spPr>
            <a:xfrm>
              <a:off x="1266837" y="1192095"/>
              <a:ext cx="39060" cy="39060"/>
            </a:xfrm>
            <a:prstGeom prst="ellipse">
              <a:avLst/>
            </a:prstGeom>
            <a:solidFill>
              <a:srgbClr val="39A9CC">
                <a:alpha val="49803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12"/>
            <p:cNvSpPr/>
            <p:nvPr/>
          </p:nvSpPr>
          <p:spPr>
            <a:xfrm>
              <a:off x="1266837" y="1231155"/>
              <a:ext cx="1687379" cy="1292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12"/>
            <p:cNvSpPr txBox="1"/>
            <p:nvPr/>
          </p:nvSpPr>
          <p:spPr>
            <a:xfrm>
              <a:off x="1266837" y="1231155"/>
              <a:ext cx="1687379" cy="1292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0" spcFirstLastPara="1" rIns="0" wrap="square" tIns="88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sl-SI" sz="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Campylobacter</a:t>
              </a:r>
              <a:endParaRPr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12"/>
            <p:cNvSpPr/>
            <p:nvPr/>
          </p:nvSpPr>
          <p:spPr>
            <a:xfrm>
              <a:off x="1266837" y="1360367"/>
              <a:ext cx="39060" cy="39060"/>
            </a:xfrm>
            <a:prstGeom prst="ellipse">
              <a:avLst/>
            </a:prstGeom>
            <a:solidFill>
              <a:srgbClr val="4371C3">
                <a:alpha val="49803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2"/>
            <p:cNvSpPr/>
            <p:nvPr/>
          </p:nvSpPr>
          <p:spPr>
            <a:xfrm>
              <a:off x="1266837" y="1399427"/>
              <a:ext cx="1687379" cy="1292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12"/>
            <p:cNvSpPr txBox="1"/>
            <p:nvPr/>
          </p:nvSpPr>
          <p:spPr>
            <a:xfrm>
              <a:off x="1266837" y="1399427"/>
              <a:ext cx="1687379" cy="1292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0" spcFirstLastPara="1" rIns="0" wrap="square" tIns="88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sl-SI" sz="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Corynebacterium diphteriae</a:t>
              </a:r>
              <a:endParaRPr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2" name="Google Shape;412;p12"/>
          <p:cNvGrpSpPr/>
          <p:nvPr/>
        </p:nvGrpSpPr>
        <p:grpSpPr>
          <a:xfrm>
            <a:off x="980767" y="2617685"/>
            <a:ext cx="1929086" cy="1837138"/>
            <a:chOff x="1866850" y="0"/>
            <a:chExt cx="1929086" cy="1837138"/>
          </a:xfrm>
        </p:grpSpPr>
        <p:sp>
          <p:nvSpPr>
            <p:cNvPr id="413" name="Google Shape;413;p12"/>
            <p:cNvSpPr/>
            <p:nvPr/>
          </p:nvSpPr>
          <p:spPr>
            <a:xfrm>
              <a:off x="1866850" y="0"/>
              <a:ext cx="1837138" cy="1837138"/>
            </a:xfrm>
            <a:prstGeom prst="ellipse">
              <a:avLst/>
            </a:prstGeom>
            <a:solidFill>
              <a:schemeClr val="accent4">
                <a:alpha val="49803"/>
              </a:scheme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12"/>
            <p:cNvSpPr/>
            <p:nvPr/>
          </p:nvSpPr>
          <p:spPr>
            <a:xfrm>
              <a:off x="3185490" y="95794"/>
              <a:ext cx="330684" cy="330684"/>
            </a:xfrm>
            <a:prstGeom prst="ellipse">
              <a:avLst/>
            </a:prstGeom>
            <a:solidFill>
              <a:srgbClr val="C55A11">
                <a:alpha val="49803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12"/>
            <p:cNvSpPr/>
            <p:nvPr/>
          </p:nvSpPr>
          <p:spPr>
            <a:xfrm>
              <a:off x="2027130" y="77484"/>
              <a:ext cx="1768806" cy="330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12"/>
            <p:cNvSpPr txBox="1"/>
            <p:nvPr/>
          </p:nvSpPr>
          <p:spPr>
            <a:xfrm>
              <a:off x="2027130" y="77484"/>
              <a:ext cx="1768806" cy="3306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0" spcFirstLastPara="1" rIns="0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2"/>
            <p:cNvSpPr/>
            <p:nvPr/>
          </p:nvSpPr>
          <p:spPr>
            <a:xfrm>
              <a:off x="2027130" y="408169"/>
              <a:ext cx="1768806" cy="2597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12"/>
            <p:cNvSpPr txBox="1"/>
            <p:nvPr/>
          </p:nvSpPr>
          <p:spPr>
            <a:xfrm>
              <a:off x="2027130" y="408169"/>
              <a:ext cx="1768806" cy="2597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0" spcFirstLastPara="1" rIns="0" wrap="square" tIns="88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sl-SI" sz="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Bacillus cereus </a:t>
              </a:r>
              <a:endParaRPr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2"/>
            <p:cNvSpPr/>
            <p:nvPr/>
          </p:nvSpPr>
          <p:spPr>
            <a:xfrm>
              <a:off x="2027130" y="667944"/>
              <a:ext cx="93252" cy="93252"/>
            </a:xfrm>
            <a:prstGeom prst="ellipse">
              <a:avLst/>
            </a:prstGeom>
            <a:solidFill>
              <a:srgbClr val="2CD79F">
                <a:alpha val="49803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12"/>
            <p:cNvSpPr/>
            <p:nvPr/>
          </p:nvSpPr>
          <p:spPr>
            <a:xfrm>
              <a:off x="2027130" y="761196"/>
              <a:ext cx="1768806" cy="2597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12"/>
            <p:cNvSpPr txBox="1"/>
            <p:nvPr/>
          </p:nvSpPr>
          <p:spPr>
            <a:xfrm>
              <a:off x="2027130" y="761196"/>
              <a:ext cx="1768806" cy="2597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0" spcFirstLastPara="1" rIns="0" wrap="square" tIns="88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sl-SI" sz="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Clostridium perfringens</a:t>
              </a:r>
              <a:endParaRPr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12"/>
            <p:cNvSpPr/>
            <p:nvPr/>
          </p:nvSpPr>
          <p:spPr>
            <a:xfrm>
              <a:off x="2027130" y="1020970"/>
              <a:ext cx="93252" cy="93252"/>
            </a:xfrm>
            <a:prstGeom prst="ellipse">
              <a:avLst/>
            </a:prstGeom>
            <a:solidFill>
              <a:srgbClr val="4371C3">
                <a:alpha val="49803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12"/>
            <p:cNvSpPr/>
            <p:nvPr/>
          </p:nvSpPr>
          <p:spPr>
            <a:xfrm>
              <a:off x="2027130" y="1114223"/>
              <a:ext cx="1768806" cy="2597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12"/>
            <p:cNvSpPr txBox="1"/>
            <p:nvPr/>
          </p:nvSpPr>
          <p:spPr>
            <a:xfrm>
              <a:off x="2027130" y="1114223"/>
              <a:ext cx="1768806" cy="2597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0" spcFirstLastPara="1" rIns="0" wrap="square" tIns="88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sl-SI" sz="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Staphyloccus aureus </a:t>
              </a:r>
              <a:r>
                <a:rPr lang="sl-SI" sz="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(določeni sevi)</a:t>
              </a:r>
              <a:endParaRPr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iotehniški center Naklo: MILK-ed" id="429" name="Google Shape;42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2751" y="69860"/>
            <a:ext cx="1254603" cy="497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29900" y="95083"/>
            <a:ext cx="1574800" cy="425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900" y="-4209"/>
            <a:ext cx="1737553" cy="6334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2" name="Google Shape;432;p13"/>
          <p:cNvCxnSpPr/>
          <p:nvPr/>
        </p:nvCxnSpPr>
        <p:spPr>
          <a:xfrm>
            <a:off x="0" y="618297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33" name="Google Shape;433;p13"/>
          <p:cNvSpPr txBox="1"/>
          <p:nvPr/>
        </p:nvSpPr>
        <p:spPr>
          <a:xfrm>
            <a:off x="447517" y="725194"/>
            <a:ext cx="8097575" cy="1077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800"/>
              <a:buFont typeface="Libre Franklin Medium"/>
              <a:buNone/>
            </a:pPr>
            <a:r>
              <a:rPr b="1" lang="sl-SI" sz="2800">
                <a:solidFill>
                  <a:srgbClr val="2E75B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BAKTERIJE V MLEKU – kravje mleko</a:t>
            </a:r>
            <a:endParaRPr sz="1100" u="sng">
              <a:solidFill>
                <a:srgbClr val="2E75B5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434" name="Google Shape;434;p13"/>
          <p:cNvPicPr preferRelativeResize="0"/>
          <p:nvPr/>
        </p:nvPicPr>
        <p:blipFill rotWithShape="1">
          <a:blip r:embed="rId6">
            <a:alphaModFix/>
          </a:blip>
          <a:srcRect b="18085" l="6253" r="6208" t="0"/>
          <a:stretch/>
        </p:blipFill>
        <p:spPr>
          <a:xfrm>
            <a:off x="240061" y="1802856"/>
            <a:ext cx="2623060" cy="1864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13"/>
          <p:cNvPicPr preferRelativeResize="0"/>
          <p:nvPr/>
        </p:nvPicPr>
        <p:blipFill rotWithShape="1">
          <a:blip r:embed="rId7">
            <a:alphaModFix/>
          </a:blip>
          <a:srcRect b="19785" l="9547" r="5526" t="0"/>
          <a:stretch/>
        </p:blipFill>
        <p:spPr>
          <a:xfrm>
            <a:off x="447517" y="4326302"/>
            <a:ext cx="2251646" cy="1669764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13"/>
          <p:cNvSpPr/>
          <p:nvPr/>
        </p:nvSpPr>
        <p:spPr>
          <a:xfrm>
            <a:off x="3354221" y="1604360"/>
            <a:ext cx="7861530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Char char="⮚"/>
            </a:pPr>
            <a:r>
              <a:rPr lang="sl-SI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Mleko je </a:t>
            </a:r>
            <a:r>
              <a:rPr lang="sl-SI" sz="17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sterilno </a:t>
            </a:r>
            <a:r>
              <a:rPr lang="sl-SI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ko se izloči iz vimena 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Char char="⮚"/>
            </a:pPr>
            <a:r>
              <a:rPr lang="sl-SI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Preden</a:t>
            </a:r>
            <a:r>
              <a:rPr lang="sl-SI" sz="17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l-SI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izloči iz vimena,</a:t>
            </a:r>
            <a:r>
              <a:rPr lang="sl-SI" sz="17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je mleko kontaminirano z bakterijami, ki od zunaj prodrejo v seski kanal </a:t>
            </a:r>
            <a:r>
              <a:rPr lang="sl-SI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🡪 v normalnih okoliščinah jih je malo (nekaj sto na ml) in so neškodljive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7" name="Google Shape;437;p13"/>
          <p:cNvGrpSpPr/>
          <p:nvPr/>
        </p:nvGrpSpPr>
        <p:grpSpPr>
          <a:xfrm>
            <a:off x="3529726" y="3926252"/>
            <a:ext cx="8061941" cy="2709332"/>
            <a:chOff x="0" y="0"/>
            <a:chExt cx="8061941" cy="2709332"/>
          </a:xfrm>
        </p:grpSpPr>
        <p:cxnSp>
          <p:nvCxnSpPr>
            <p:cNvPr id="438" name="Google Shape;438;p13"/>
            <p:cNvCxnSpPr/>
            <p:nvPr/>
          </p:nvCxnSpPr>
          <p:spPr>
            <a:xfrm>
              <a:off x="0" y="903020"/>
              <a:ext cx="8061941" cy="0"/>
            </a:xfrm>
            <a:prstGeom prst="straightConnector1">
              <a:avLst/>
            </a:prstGeom>
            <a:noFill/>
            <a:ln cap="flat" cmpd="sng" w="12700">
              <a:solidFill>
                <a:srgbClr val="487AA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39" name="Google Shape;439;p13"/>
            <p:cNvSpPr/>
            <p:nvPr/>
          </p:nvSpPr>
          <p:spPr>
            <a:xfrm>
              <a:off x="2204832" y="0"/>
              <a:ext cx="5748381" cy="9030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13"/>
            <p:cNvSpPr txBox="1"/>
            <p:nvPr/>
          </p:nvSpPr>
          <p:spPr>
            <a:xfrm>
              <a:off x="2204832" y="0"/>
              <a:ext cx="5748381" cy="9030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650" lIns="26650" spcFirstLastPara="1" rIns="26650" wrap="square" tIns="266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Mleko je lahko kontaminirano z velikim številom bakterij, vključno s patogeni, in tako postane neprimerno za uporabo.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13"/>
            <p:cNvSpPr/>
            <p:nvPr/>
          </p:nvSpPr>
          <p:spPr>
            <a:xfrm>
              <a:off x="0" y="180066"/>
              <a:ext cx="2096104" cy="542887"/>
            </a:xfrm>
            <a:prstGeom prst="round2SameRect">
              <a:avLst>
                <a:gd fmla="val 16670" name="adj1"/>
                <a:gd fmla="val 0" name="adj2"/>
              </a:avLst>
            </a:prstGeom>
            <a:solidFill>
              <a:srgbClr val="599BD5"/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13"/>
            <p:cNvSpPr txBox="1"/>
            <p:nvPr/>
          </p:nvSpPr>
          <p:spPr>
            <a:xfrm>
              <a:off x="26506" y="206572"/>
              <a:ext cx="2043092" cy="5163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MASTITIS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3" name="Google Shape;443;p13"/>
            <p:cNvSpPr/>
            <p:nvPr/>
          </p:nvSpPr>
          <p:spPr>
            <a:xfrm>
              <a:off x="0" y="903020"/>
              <a:ext cx="8061941" cy="18063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13"/>
            <p:cNvSpPr txBox="1"/>
            <p:nvPr/>
          </p:nvSpPr>
          <p:spPr>
            <a:xfrm>
              <a:off x="0" y="903020"/>
              <a:ext cx="8061941" cy="18063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6650" lIns="26650" spcFirstLastPara="1" rIns="26650" wrap="square" tIns="26650">
              <a:noAutofit/>
            </a:bodyPr>
            <a:lstStyle/>
            <a:p>
              <a:pPr indent="-114300" lvl="1" marL="11430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•"/>
              </a:pPr>
              <a:r>
                <a:rPr b="0" i="0" lang="sl-SI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 tega pride, ko je koncentracija bakterij v kanalu zelo visoka. Veliko število bakterij izstopi na začetku molže </a:t>
              </a:r>
              <a:r>
                <a:rPr b="1" i="0" lang="sl-SI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 prvimi curki</a:t>
              </a:r>
              <a:r>
                <a:rPr b="0" i="0" lang="sl-SI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zato se prvi curki iz vsakega seska zberejo v ločeno posodo s </a:t>
              </a:r>
              <a:r>
                <a:rPr b="0" i="0" lang="sl-SI" sz="1400" u="none" cap="none" strike="noStrike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črno podlago</a:t>
              </a:r>
              <a:r>
                <a:rPr b="0" i="0" lang="sl-SI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5" name="Google Shape;445;p13"/>
          <p:cNvSpPr/>
          <p:nvPr/>
        </p:nvSpPr>
        <p:spPr>
          <a:xfrm>
            <a:off x="4466347" y="1604360"/>
            <a:ext cx="776610" cy="700789"/>
          </a:xfrm>
          <a:prstGeom prst="ellipse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iotehniški center Naklo: MILK-ed" id="450" name="Google Shape;45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2751" y="69860"/>
            <a:ext cx="1254603" cy="497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29900" y="95083"/>
            <a:ext cx="1574800" cy="425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900" y="-4209"/>
            <a:ext cx="1737553" cy="6334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3" name="Google Shape;453;p14"/>
          <p:cNvCxnSpPr/>
          <p:nvPr/>
        </p:nvCxnSpPr>
        <p:spPr>
          <a:xfrm>
            <a:off x="0" y="618297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54" name="Google Shape;454;p14"/>
          <p:cNvSpPr txBox="1"/>
          <p:nvPr/>
        </p:nvSpPr>
        <p:spPr>
          <a:xfrm>
            <a:off x="340653" y="686780"/>
            <a:ext cx="8097575" cy="1077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800"/>
              <a:buFont typeface="Libre Franklin Medium"/>
              <a:buNone/>
            </a:pPr>
            <a:r>
              <a:rPr b="1" lang="sl-SI" sz="2800">
                <a:solidFill>
                  <a:srgbClr val="2E75B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BAKTERIJE V MLEKU – kravje mleko</a:t>
            </a:r>
            <a:endParaRPr sz="1100" u="sng">
              <a:solidFill>
                <a:srgbClr val="2E75B5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455" name="Google Shape;455;p14"/>
          <p:cNvPicPr preferRelativeResize="0"/>
          <p:nvPr/>
        </p:nvPicPr>
        <p:blipFill rotWithShape="1">
          <a:blip r:embed="rId6">
            <a:alphaModFix/>
          </a:blip>
          <a:srcRect b="30167" l="0" r="0" t="0"/>
          <a:stretch/>
        </p:blipFill>
        <p:spPr>
          <a:xfrm>
            <a:off x="188025" y="1727613"/>
            <a:ext cx="2715813" cy="1749897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14"/>
          <p:cNvSpPr/>
          <p:nvPr/>
        </p:nvSpPr>
        <p:spPr>
          <a:xfrm>
            <a:off x="2903838" y="2657193"/>
            <a:ext cx="882479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Noto Sans Symbols"/>
              <a:buChar char="⮚"/>
            </a:pPr>
            <a:r>
              <a:rPr lang="sl-SI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Danes poznamo nove metode, teste in pripomočke za zaznavanje mastitisa. Merimo </a:t>
            </a:r>
            <a:r>
              <a:rPr b="1" lang="sl-SI" sz="16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električno prevodnost </a:t>
            </a:r>
            <a:r>
              <a:rPr lang="sl-SI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oz. mlečno odpornost 🡪 določamo število </a:t>
            </a:r>
            <a:r>
              <a:rPr b="1" lang="sl-SI" sz="16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somatskih celic</a:t>
            </a:r>
            <a:r>
              <a:rPr b="1" lang="sl-SI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l-SI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mleku, s katerimi lahko ugotovimo zdravstveno stanje vimena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7" name="Google Shape;457;p14"/>
          <p:cNvGrpSpPr/>
          <p:nvPr/>
        </p:nvGrpSpPr>
        <p:grpSpPr>
          <a:xfrm>
            <a:off x="4088824" y="1813457"/>
            <a:ext cx="7639808" cy="568155"/>
            <a:chOff x="0" y="85844"/>
            <a:chExt cx="7639808" cy="568155"/>
          </a:xfrm>
        </p:grpSpPr>
        <p:sp>
          <p:nvSpPr>
            <p:cNvPr id="458" name="Google Shape;458;p14"/>
            <p:cNvSpPr/>
            <p:nvPr/>
          </p:nvSpPr>
          <p:spPr>
            <a:xfrm>
              <a:off x="0" y="85844"/>
              <a:ext cx="7639808" cy="568155"/>
            </a:xfrm>
            <a:prstGeom prst="roundRect">
              <a:avLst>
                <a:gd fmla="val 16667" name="adj"/>
              </a:avLst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14"/>
            <p:cNvSpPr txBox="1"/>
            <p:nvPr/>
          </p:nvSpPr>
          <p:spPr>
            <a:xfrm>
              <a:off x="27735" y="113579"/>
              <a:ext cx="7584338" cy="5126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Če krava zboli za mastitisom se v mleku na črni podlagi takoj opazijo bele snežinke in grudice, kar je znak vnetja vimena.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60" name="Google Shape;460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 rot="-1064790">
            <a:off x="2876386" y="1955451"/>
            <a:ext cx="1066892" cy="5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1" name="Google Shape;461;p14"/>
          <p:cNvGrpSpPr/>
          <p:nvPr/>
        </p:nvGrpSpPr>
        <p:grpSpPr>
          <a:xfrm>
            <a:off x="340653" y="4025044"/>
            <a:ext cx="11151131" cy="3110924"/>
            <a:chOff x="0" y="107"/>
            <a:chExt cx="11151131" cy="3110924"/>
          </a:xfrm>
        </p:grpSpPr>
        <p:cxnSp>
          <p:nvCxnSpPr>
            <p:cNvPr id="462" name="Google Shape;462;p14"/>
            <p:cNvCxnSpPr/>
            <p:nvPr/>
          </p:nvCxnSpPr>
          <p:spPr>
            <a:xfrm>
              <a:off x="0" y="946892"/>
              <a:ext cx="11151131" cy="0"/>
            </a:xfrm>
            <a:prstGeom prst="straightConnector1">
              <a:avLst/>
            </a:prstGeom>
            <a:noFill/>
            <a:ln cap="flat" cmpd="sng" w="12700">
              <a:solidFill>
                <a:srgbClr val="487AA8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63" name="Google Shape;463;p14"/>
            <p:cNvSpPr/>
            <p:nvPr/>
          </p:nvSpPr>
          <p:spPr>
            <a:xfrm>
              <a:off x="3049683" y="107"/>
              <a:ext cx="7951057" cy="9467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14"/>
            <p:cNvSpPr txBox="1"/>
            <p:nvPr/>
          </p:nvSpPr>
          <p:spPr>
            <a:xfrm>
              <a:off x="3049683" y="107"/>
              <a:ext cx="7951057" cy="9467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Epitelne celice vimena in krvne celice 🡪 granulociti, limfociti in levkociti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4"/>
            <p:cNvSpPr/>
            <p:nvPr/>
          </p:nvSpPr>
          <p:spPr>
            <a:xfrm>
              <a:off x="0" y="188901"/>
              <a:ext cx="2899294" cy="569197"/>
            </a:xfrm>
            <a:prstGeom prst="round2SameRect">
              <a:avLst>
                <a:gd fmla="val 16670" name="adj1"/>
                <a:gd fmla="val 0" name="adj2"/>
              </a:avLst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14"/>
            <p:cNvSpPr txBox="1"/>
            <p:nvPr/>
          </p:nvSpPr>
          <p:spPr>
            <a:xfrm>
              <a:off x="27791" y="216692"/>
              <a:ext cx="2843712" cy="5414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SOMATSKE CELICE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14"/>
            <p:cNvSpPr/>
            <p:nvPr/>
          </p:nvSpPr>
          <p:spPr>
            <a:xfrm>
              <a:off x="0" y="947000"/>
              <a:ext cx="11151131" cy="21640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14"/>
            <p:cNvSpPr txBox="1"/>
            <p:nvPr/>
          </p:nvSpPr>
          <p:spPr>
            <a:xfrm>
              <a:off x="0" y="947000"/>
              <a:ext cx="11151131" cy="21640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6650" lIns="26650" spcFirstLastPara="1" rIns="26650" wrap="square" tIns="26650">
              <a:noAutofit/>
            </a:bodyPr>
            <a:lstStyle/>
            <a:p>
              <a:pPr indent="-114300" lvl="1" marL="11430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•"/>
              </a:pPr>
              <a:r>
                <a:rPr b="0" i="0" lang="sl-SI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Povečano število somatskih celic kaže na vnetje vimena (mastitis).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15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accent4"/>
                </a:buClr>
                <a:buSzPts val="1400"/>
                <a:buFont typeface="Calibri"/>
                <a:buChar char="•"/>
              </a:pPr>
              <a:r>
                <a:rPr b="1" i="0" lang="sl-SI" sz="1400" u="none" cap="none" strike="noStrik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Zdravo kravje mleko ponavadi vsebuje manj kot 200 000 </a:t>
              </a:r>
              <a:r>
                <a:rPr b="1" lang="sl-SI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ali manj</a:t>
              </a:r>
              <a:r>
                <a:rPr b="1" i="0" lang="sl-SI" sz="1400" u="none" cap="none" strike="noStrike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1" i="0" lang="sl-SI" sz="1400" u="none" cap="none" strike="noStrike">
                  <a:solidFill>
                    <a:srgbClr val="FFC000"/>
                  </a:solidFill>
                  <a:latin typeface="Calibri"/>
                  <a:ea typeface="Calibri"/>
                  <a:cs typeface="Calibri"/>
                  <a:sym typeface="Calibri"/>
                </a:rPr>
                <a:t>kot</a:t>
              </a:r>
              <a:r>
                <a:rPr b="1" i="0" lang="sl-SI" sz="1400" u="none" cap="none" strike="noStrike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1" i="0" lang="sl-SI" sz="1400" u="none" cap="none" strike="noStrik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100 000 somatskih celic/ml.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15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•"/>
              </a:pPr>
              <a:r>
                <a:rPr b="0" i="0" lang="sl-SI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Surovo mleko za termično obdelavo ima lahko </a:t>
              </a:r>
              <a:r>
                <a:rPr b="1" i="0" lang="sl-SI" sz="1400" u="none" cap="none" strike="noStrike">
                  <a:solidFill>
                    <a:srgbClr val="FFC000"/>
                  </a:solidFill>
                  <a:latin typeface="Calibri"/>
                  <a:ea typeface="Calibri"/>
                  <a:cs typeface="Calibri"/>
                  <a:sym typeface="Calibri"/>
                </a:rPr>
                <a:t>največ 400 000 somatskih celic/ml.</a:t>
              </a:r>
              <a:endParaRPr b="1" i="0" sz="14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15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Char char="•"/>
              </a:pPr>
              <a:r>
                <a:rPr b="0" i="0" lang="sl-SI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Somatske celice lahko odstranimo s filtriranjem mleka. Filtriranje je zelo pomembno, saj tako odstranimo tudi bakterije, ki se kopičijo na epitelnih celicah. 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iotehniški center Naklo: MILK-ed" id="473" name="Google Shape;47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2751" y="69860"/>
            <a:ext cx="1254603" cy="497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29900" y="95083"/>
            <a:ext cx="1574800" cy="425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900" y="-4209"/>
            <a:ext cx="1737553" cy="6334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6" name="Google Shape;476;p15"/>
          <p:cNvCxnSpPr/>
          <p:nvPr/>
        </p:nvCxnSpPr>
        <p:spPr>
          <a:xfrm>
            <a:off x="0" y="618297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77" name="Google Shape;477;p15"/>
          <p:cNvSpPr txBox="1"/>
          <p:nvPr/>
        </p:nvSpPr>
        <p:spPr>
          <a:xfrm>
            <a:off x="340653" y="489658"/>
            <a:ext cx="8097575" cy="1077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800"/>
              <a:buFont typeface="Libre Franklin Medium"/>
              <a:buNone/>
            </a:pPr>
            <a:r>
              <a:rPr b="1" lang="sl-SI" sz="2800">
                <a:solidFill>
                  <a:srgbClr val="2E75B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BAKTERIJE V MLEKU – </a:t>
            </a:r>
            <a:r>
              <a:rPr b="1" lang="sl-SI" sz="2800" u="sng">
                <a:solidFill>
                  <a:srgbClr val="2E75B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Kontaminacija na kmetiji</a:t>
            </a:r>
            <a:endParaRPr sz="1100" u="sng">
              <a:solidFill>
                <a:srgbClr val="2E75B5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478" name="Google Shape;478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26078" y="5447318"/>
            <a:ext cx="2996704" cy="1092257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15"/>
          <p:cNvSpPr/>
          <p:nvPr/>
        </p:nvSpPr>
        <p:spPr>
          <a:xfrm>
            <a:off x="199127" y="4874937"/>
            <a:ext cx="1170184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Noto Sans Symbols"/>
              <a:buChar char="⮚"/>
            </a:pPr>
            <a:r>
              <a:rPr lang="sl-SI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Vse je odvisno od izobrazbe in znanja molzca o higienskih načelih in načinu ravnanja s kravo.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Noto Sans Symbols"/>
              <a:buChar char="⮚"/>
            </a:pPr>
            <a:r>
              <a:rPr lang="sl-SI" sz="16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Oprema za molžo mora biti čista, razkužena in ustrezno vzdrževana!</a:t>
            </a:r>
            <a:endParaRPr sz="16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0" name="Google Shape;480;p15"/>
          <p:cNvGrpSpPr/>
          <p:nvPr/>
        </p:nvGrpSpPr>
        <p:grpSpPr>
          <a:xfrm>
            <a:off x="421391" y="2121291"/>
            <a:ext cx="11347554" cy="782475"/>
            <a:chOff x="0" y="502965"/>
            <a:chExt cx="11347554" cy="782475"/>
          </a:xfrm>
        </p:grpSpPr>
        <p:sp>
          <p:nvSpPr>
            <p:cNvPr id="481" name="Google Shape;481;p15"/>
            <p:cNvSpPr/>
            <p:nvPr/>
          </p:nvSpPr>
          <p:spPr>
            <a:xfrm>
              <a:off x="0" y="502965"/>
              <a:ext cx="1956188" cy="782475"/>
            </a:xfrm>
            <a:prstGeom prst="homePlate">
              <a:avLst>
                <a:gd fmla="val 50000" name="adj"/>
              </a:avLst>
            </a:prstGeom>
            <a:solidFill>
              <a:srgbClr val="41709B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15"/>
            <p:cNvSpPr txBox="1"/>
            <p:nvPr/>
          </p:nvSpPr>
          <p:spPr>
            <a:xfrm>
              <a:off x="0" y="502965"/>
              <a:ext cx="1760569" cy="782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000" lIns="64000" spcFirstLastPara="1" rIns="16000" wrap="square" tIns="32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Najpogosteje gre za molzni stroj ali njegove sestavne dele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15"/>
            <p:cNvSpPr/>
            <p:nvPr/>
          </p:nvSpPr>
          <p:spPr>
            <a:xfrm>
              <a:off x="1566613" y="502965"/>
              <a:ext cx="1956188" cy="782475"/>
            </a:xfrm>
            <a:prstGeom prst="chevron">
              <a:avLst>
                <a:gd fmla="val 50000" name="adj"/>
              </a:avLst>
            </a:prstGeom>
            <a:solidFill>
              <a:srgbClr val="578ABC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15"/>
            <p:cNvSpPr txBox="1"/>
            <p:nvPr/>
          </p:nvSpPr>
          <p:spPr>
            <a:xfrm>
              <a:off x="1957851" y="502965"/>
              <a:ext cx="1173713" cy="782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7325" lIns="56000" spcFirstLastPara="1" rIns="18650" wrap="square" tIns="37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sestava vakuumske črpalke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15"/>
            <p:cNvSpPr/>
            <p:nvPr/>
          </p:nvSpPr>
          <p:spPr>
            <a:xfrm>
              <a:off x="3131563" y="502965"/>
              <a:ext cx="1956188" cy="782475"/>
            </a:xfrm>
            <a:prstGeom prst="chevron">
              <a:avLst>
                <a:gd fmla="val 50000" name="adj"/>
              </a:avLst>
            </a:prstGeom>
            <a:solidFill>
              <a:srgbClr val="7EA4CF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15"/>
            <p:cNvSpPr txBox="1"/>
            <p:nvPr/>
          </p:nvSpPr>
          <p:spPr>
            <a:xfrm>
              <a:off x="3522801" y="502965"/>
              <a:ext cx="1173713" cy="782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7325" lIns="56000" spcFirstLastPara="1" rIns="18650" wrap="square" tIns="37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vedro 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15"/>
            <p:cNvSpPr/>
            <p:nvPr/>
          </p:nvSpPr>
          <p:spPr>
            <a:xfrm>
              <a:off x="4696514" y="502965"/>
              <a:ext cx="1956188" cy="782475"/>
            </a:xfrm>
            <a:prstGeom prst="chevron">
              <a:avLst>
                <a:gd fmla="val 50000" name="adj"/>
              </a:avLst>
            </a:prstGeom>
            <a:solidFill>
              <a:srgbClr val="A6C0E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15"/>
            <p:cNvSpPr txBox="1"/>
            <p:nvPr/>
          </p:nvSpPr>
          <p:spPr>
            <a:xfrm>
              <a:off x="5087752" y="502965"/>
              <a:ext cx="1173713" cy="782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7325" lIns="56000" spcFirstLastPara="1" rIns="18650" wrap="square" tIns="37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mlečni filter /cedilo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15"/>
            <p:cNvSpPr/>
            <p:nvPr/>
          </p:nvSpPr>
          <p:spPr>
            <a:xfrm>
              <a:off x="6261464" y="502965"/>
              <a:ext cx="1956188" cy="782475"/>
            </a:xfrm>
            <a:prstGeom prst="chevron">
              <a:avLst>
                <a:gd fmla="val 50000" name="adj"/>
              </a:avLst>
            </a:prstGeom>
            <a:solidFill>
              <a:srgbClr val="A6C0E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15"/>
            <p:cNvSpPr txBox="1"/>
            <p:nvPr/>
          </p:nvSpPr>
          <p:spPr>
            <a:xfrm>
              <a:off x="6652702" y="502965"/>
              <a:ext cx="1173713" cy="782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7325" lIns="56000" spcFirstLastPara="1" rIns="18650" wrap="square" tIns="37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transportna vedra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15"/>
            <p:cNvSpPr/>
            <p:nvPr/>
          </p:nvSpPr>
          <p:spPr>
            <a:xfrm>
              <a:off x="7826415" y="502965"/>
              <a:ext cx="1956188" cy="782475"/>
            </a:xfrm>
            <a:prstGeom prst="chevron">
              <a:avLst>
                <a:gd fmla="val 50000" name="adj"/>
              </a:avLst>
            </a:prstGeom>
            <a:solidFill>
              <a:srgbClr val="7EA4CF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15"/>
            <p:cNvSpPr txBox="1"/>
            <p:nvPr/>
          </p:nvSpPr>
          <p:spPr>
            <a:xfrm>
              <a:off x="8217653" y="502965"/>
              <a:ext cx="1173713" cy="782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7325" lIns="56000" spcFirstLastPara="1" rIns="18650" wrap="square" tIns="37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hladilnik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15"/>
            <p:cNvSpPr/>
            <p:nvPr/>
          </p:nvSpPr>
          <p:spPr>
            <a:xfrm>
              <a:off x="9391366" y="502965"/>
              <a:ext cx="1956188" cy="782475"/>
            </a:xfrm>
            <a:prstGeom prst="chevron">
              <a:avLst>
                <a:gd fmla="val 50000" name="adj"/>
              </a:avLst>
            </a:prstGeom>
            <a:solidFill>
              <a:srgbClr val="578ABC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15"/>
            <p:cNvSpPr txBox="1"/>
            <p:nvPr/>
          </p:nvSpPr>
          <p:spPr>
            <a:xfrm>
              <a:off x="9782604" y="502965"/>
              <a:ext cx="1173713" cy="7824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7325" lIns="56000" spcFirstLastPara="1" rIns="18650" wrap="square" tIns="37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mešalnik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5" name="Google Shape;495;p15"/>
          <p:cNvGrpSpPr/>
          <p:nvPr/>
        </p:nvGrpSpPr>
        <p:grpSpPr>
          <a:xfrm>
            <a:off x="1566149" y="3747417"/>
            <a:ext cx="9206193" cy="594168"/>
            <a:chOff x="2248" y="0"/>
            <a:chExt cx="9206193" cy="594168"/>
          </a:xfrm>
        </p:grpSpPr>
        <p:sp>
          <p:nvSpPr>
            <p:cNvPr id="496" name="Google Shape;496;p15"/>
            <p:cNvSpPr/>
            <p:nvPr/>
          </p:nvSpPr>
          <p:spPr>
            <a:xfrm>
              <a:off x="2248" y="0"/>
              <a:ext cx="2001346" cy="594168"/>
            </a:xfrm>
            <a:prstGeom prst="chevron">
              <a:avLst>
                <a:gd fmla="val 50000" name="adj"/>
              </a:avLst>
            </a:prstGeom>
            <a:solidFill>
              <a:srgbClr val="E6AD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15"/>
            <p:cNvSpPr txBox="1"/>
            <p:nvPr/>
          </p:nvSpPr>
          <p:spPr>
            <a:xfrm>
              <a:off x="299332" y="0"/>
              <a:ext cx="1407178" cy="5941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64000" spcFirstLastPara="1" rIns="21325" wrap="square" tIns="21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Ročna molža;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15"/>
            <p:cNvSpPr/>
            <p:nvPr/>
          </p:nvSpPr>
          <p:spPr>
            <a:xfrm>
              <a:off x="1801385" y="0"/>
              <a:ext cx="2001346" cy="594168"/>
            </a:xfrm>
            <a:prstGeom prst="chevron">
              <a:avLst>
                <a:gd fmla="val 50000" name="adj"/>
              </a:avLst>
            </a:prstGeom>
            <a:solidFill>
              <a:srgbClr val="FFBB1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15"/>
            <p:cNvSpPr txBox="1"/>
            <p:nvPr/>
          </p:nvSpPr>
          <p:spPr>
            <a:xfrm>
              <a:off x="2098469" y="0"/>
              <a:ext cx="1407178" cy="5941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64000" spcFirstLastPara="1" rIns="21325" wrap="square" tIns="21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molznik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15"/>
            <p:cNvSpPr/>
            <p:nvPr/>
          </p:nvSpPr>
          <p:spPr>
            <a:xfrm>
              <a:off x="3604672" y="0"/>
              <a:ext cx="2001346" cy="594168"/>
            </a:xfrm>
            <a:prstGeom prst="chevron">
              <a:avLst>
                <a:gd fmla="val 50000" name="adj"/>
              </a:avLst>
            </a:prstGeom>
            <a:solidFill>
              <a:srgbClr val="FFC03D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15"/>
            <p:cNvSpPr txBox="1"/>
            <p:nvPr/>
          </p:nvSpPr>
          <p:spPr>
            <a:xfrm>
              <a:off x="3901756" y="0"/>
              <a:ext cx="1407178" cy="5941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64000" spcFirstLastPara="1" rIns="21325" wrap="square" tIns="21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krava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15"/>
            <p:cNvSpPr/>
            <p:nvPr/>
          </p:nvSpPr>
          <p:spPr>
            <a:xfrm>
              <a:off x="5405884" y="0"/>
              <a:ext cx="2001346" cy="594168"/>
            </a:xfrm>
            <a:prstGeom prst="chevron">
              <a:avLst>
                <a:gd fmla="val 50000" name="adj"/>
              </a:avLst>
            </a:prstGeom>
            <a:solidFill>
              <a:srgbClr val="FFC868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15"/>
            <p:cNvSpPr txBox="1"/>
            <p:nvPr/>
          </p:nvSpPr>
          <p:spPr>
            <a:xfrm>
              <a:off x="5702968" y="0"/>
              <a:ext cx="1407178" cy="5941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64000" spcFirstLastPara="1" rIns="21325" wrap="square" tIns="21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stelja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15"/>
            <p:cNvSpPr/>
            <p:nvPr/>
          </p:nvSpPr>
          <p:spPr>
            <a:xfrm>
              <a:off x="7207095" y="0"/>
              <a:ext cx="2001346" cy="594168"/>
            </a:xfrm>
            <a:prstGeom prst="chevron">
              <a:avLst>
                <a:gd fmla="val 50000" name="adj"/>
              </a:avLst>
            </a:prstGeom>
            <a:solidFill>
              <a:srgbClr val="FFD59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15"/>
            <p:cNvSpPr txBox="1"/>
            <p:nvPr/>
          </p:nvSpPr>
          <p:spPr>
            <a:xfrm>
              <a:off x="7504179" y="0"/>
              <a:ext cx="1407178" cy="5941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325" lIns="64000" spcFirstLastPara="1" rIns="21325" wrap="square" tIns="21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Zrak v hlevu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iotehniški center Naklo: MILK-ed" id="510" name="Google Shape;51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2751" y="69860"/>
            <a:ext cx="1254603" cy="497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29900" y="95083"/>
            <a:ext cx="1574800" cy="425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900" y="-4209"/>
            <a:ext cx="1737553" cy="6334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3" name="Google Shape;513;p16"/>
          <p:cNvCxnSpPr/>
          <p:nvPr/>
        </p:nvCxnSpPr>
        <p:spPr>
          <a:xfrm>
            <a:off x="0" y="618297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14" name="Google Shape;514;p16"/>
          <p:cNvSpPr txBox="1"/>
          <p:nvPr/>
        </p:nvSpPr>
        <p:spPr>
          <a:xfrm>
            <a:off x="340653" y="489658"/>
            <a:ext cx="8097575" cy="1077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800"/>
              <a:buFont typeface="Libre Franklin Medium"/>
              <a:buNone/>
            </a:pPr>
            <a:r>
              <a:rPr b="1" lang="sl-SI" sz="2800">
                <a:solidFill>
                  <a:srgbClr val="2E75B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BAKTERIJE V MLEKU– </a:t>
            </a:r>
            <a:r>
              <a:rPr b="1" lang="sl-SI" sz="2800" u="sng">
                <a:solidFill>
                  <a:srgbClr val="2E75B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bakterije v surovem mleku</a:t>
            </a:r>
            <a:endParaRPr sz="1100" u="sng">
              <a:solidFill>
                <a:srgbClr val="2E75B5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515" name="Google Shape;515;p16"/>
          <p:cNvGrpSpPr/>
          <p:nvPr/>
        </p:nvGrpSpPr>
        <p:grpSpPr>
          <a:xfrm>
            <a:off x="647349" y="1912744"/>
            <a:ext cx="6974696" cy="1558785"/>
            <a:chOff x="1094262" y="76"/>
            <a:chExt cx="6974696" cy="1558785"/>
          </a:xfrm>
        </p:grpSpPr>
        <p:sp>
          <p:nvSpPr>
            <p:cNvPr id="516" name="Google Shape;516;p16"/>
            <p:cNvSpPr/>
            <p:nvPr/>
          </p:nvSpPr>
          <p:spPr>
            <a:xfrm>
              <a:off x="1094262" y="76"/>
              <a:ext cx="2696954" cy="728404"/>
            </a:xfrm>
            <a:prstGeom prst="chevron">
              <a:avLst>
                <a:gd fmla="val 50000" name="adj"/>
              </a:avLst>
            </a:prstGeom>
            <a:solidFill>
              <a:schemeClr val="accent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16"/>
            <p:cNvSpPr txBox="1"/>
            <p:nvPr/>
          </p:nvSpPr>
          <p:spPr>
            <a:xfrm>
              <a:off x="1458464" y="76"/>
              <a:ext cx="1968550" cy="7284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150" lIns="20300" spcFirstLastPara="1" rIns="0" wrap="square" tIns="10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Dobra higienska praksa na kmetiji 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16"/>
            <p:cNvSpPr/>
            <p:nvPr/>
          </p:nvSpPr>
          <p:spPr>
            <a:xfrm>
              <a:off x="3554485" y="61991"/>
              <a:ext cx="4514473" cy="604575"/>
            </a:xfrm>
            <a:prstGeom prst="chevron">
              <a:avLst>
                <a:gd fmla="val 50000" name="adj"/>
              </a:avLst>
            </a:prstGeom>
            <a:solidFill>
              <a:srgbClr val="FFE8CA">
                <a:alpha val="89803"/>
              </a:srgbClr>
            </a:solidFill>
            <a:ln cap="flat" cmpd="sng" w="12700">
              <a:solidFill>
                <a:srgbClr val="FFE8CA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16"/>
            <p:cNvSpPr txBox="1"/>
            <p:nvPr/>
          </p:nvSpPr>
          <p:spPr>
            <a:xfrm>
              <a:off x="3856773" y="61991"/>
              <a:ext cx="3909898" cy="6045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150" lIns="20300" spcFirstLastPara="1" rIns="0" wrap="square" tIns="10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Mleko vsebuje nekaj tisoč bakterij na ml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16"/>
            <p:cNvSpPr/>
            <p:nvPr/>
          </p:nvSpPr>
          <p:spPr>
            <a:xfrm>
              <a:off x="1094262" y="830457"/>
              <a:ext cx="2696954" cy="728404"/>
            </a:xfrm>
            <a:prstGeom prst="chevron">
              <a:avLst>
                <a:gd fmla="val 50000" name="adj"/>
              </a:avLst>
            </a:prstGeom>
            <a:solidFill>
              <a:srgbClr val="4371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16"/>
            <p:cNvSpPr txBox="1"/>
            <p:nvPr/>
          </p:nvSpPr>
          <p:spPr>
            <a:xfrm>
              <a:off x="1458464" y="830457"/>
              <a:ext cx="1968550" cy="7284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150" lIns="20300" spcFirstLastPara="1" rIns="0" wrap="square" tIns="10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Slaba higienska praksa na kmetiji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16"/>
            <p:cNvSpPr/>
            <p:nvPr/>
          </p:nvSpPr>
          <p:spPr>
            <a:xfrm>
              <a:off x="3554485" y="892372"/>
              <a:ext cx="4514473" cy="604575"/>
            </a:xfrm>
            <a:prstGeom prst="chevron">
              <a:avLst>
                <a:gd fmla="val 50000" name="adj"/>
              </a:avLst>
            </a:prstGeom>
            <a:solidFill>
              <a:srgbClr val="CDD3E8">
                <a:alpha val="89803"/>
              </a:srgbClr>
            </a:solidFill>
            <a:ln cap="flat" cmpd="sng" w="12700">
              <a:solidFill>
                <a:srgbClr val="CDD3E8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16"/>
            <p:cNvSpPr txBox="1"/>
            <p:nvPr/>
          </p:nvSpPr>
          <p:spPr>
            <a:xfrm>
              <a:off x="3856773" y="892372"/>
              <a:ext cx="3909898" cy="6045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150" lIns="20300" spcFirstLastPara="1" rIns="0" wrap="square" tIns="10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Število bakterij se meri v milijonih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4" name="Google Shape;524;p16"/>
          <p:cNvSpPr/>
          <p:nvPr/>
        </p:nvSpPr>
        <p:spPr>
          <a:xfrm>
            <a:off x="451863" y="4060762"/>
            <a:ext cx="10965437" cy="1877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Noto Sans Symbols"/>
              <a:buChar char="⮚"/>
            </a:pPr>
            <a:r>
              <a:rPr lang="sl-SI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Največje dovoljeno število živih bakterijskih celic v surovem mleku je </a:t>
            </a:r>
            <a:r>
              <a:rPr b="1" lang="sl-SI" sz="1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100.000 CFU/ml.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Noto Sans Symbols"/>
              <a:buChar char="⮚"/>
            </a:pPr>
            <a:r>
              <a:rPr lang="sl-SI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optimalnih pogojih je mogoče doseči </a:t>
            </a:r>
            <a:r>
              <a:rPr b="1" lang="sl-SI" sz="1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20 000 CFU/ml.</a:t>
            </a:r>
            <a:endParaRPr/>
          </a:p>
          <a:p>
            <a:pPr indent="-285750" lvl="0" marL="285750" marR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Noto Sans Symbols"/>
              <a:buChar char="⮚"/>
            </a:pPr>
            <a:r>
              <a:rPr lang="sl-SI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Temperatura mleka ob izstopu iz vimena je približno 37 °C 🡪 </a:t>
            </a:r>
            <a:r>
              <a:rPr b="1" lang="sl-SI" sz="1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hitro hlajenje mleka na 4 in 2°C močno pripomore h kakovosti mleka na kmetiji </a:t>
            </a:r>
            <a:r>
              <a:rPr lang="sl-SI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🡪 obdelava mleka znatno upočasni rast bakterij in ohrani kakovost mleka.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5" name="Google Shape;525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689981" y="1567320"/>
            <a:ext cx="3204094" cy="2249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iotehniški center Naklo: MILK-ed" id="530" name="Google Shape;53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2751" y="69860"/>
            <a:ext cx="1254603" cy="497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29900" y="95083"/>
            <a:ext cx="1574800" cy="425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900" y="-4209"/>
            <a:ext cx="1737553" cy="6334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3" name="Google Shape;533;p17"/>
          <p:cNvCxnSpPr/>
          <p:nvPr/>
        </p:nvCxnSpPr>
        <p:spPr>
          <a:xfrm>
            <a:off x="0" y="618297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34" name="Google Shape;534;p17"/>
          <p:cNvSpPr/>
          <p:nvPr/>
        </p:nvSpPr>
        <p:spPr>
          <a:xfrm>
            <a:off x="3283531" y="989742"/>
            <a:ext cx="6411050" cy="40011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l-SI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Najpomembnejši dejavniki kakovosti proizvedenega mleka</a:t>
            </a:r>
            <a:endParaRPr b="1" sz="2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35" name="Google Shape;535;p17"/>
          <p:cNvGrpSpPr/>
          <p:nvPr/>
        </p:nvGrpSpPr>
        <p:grpSpPr>
          <a:xfrm>
            <a:off x="1030716" y="1761296"/>
            <a:ext cx="10251303" cy="1416618"/>
            <a:chOff x="0" y="0"/>
            <a:chExt cx="10251303" cy="1416618"/>
          </a:xfrm>
        </p:grpSpPr>
        <p:cxnSp>
          <p:nvCxnSpPr>
            <p:cNvPr id="536" name="Google Shape;536;p17"/>
            <p:cNvCxnSpPr/>
            <p:nvPr/>
          </p:nvCxnSpPr>
          <p:spPr>
            <a:xfrm>
              <a:off x="0" y="0"/>
              <a:ext cx="10251303" cy="0"/>
            </a:xfrm>
            <a:prstGeom prst="straightConnector1">
              <a:avLst/>
            </a:prstGeom>
            <a:solidFill>
              <a:srgbClr val="599BD5"/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537" name="Google Shape;537;p17"/>
            <p:cNvSpPr/>
            <p:nvPr/>
          </p:nvSpPr>
          <p:spPr>
            <a:xfrm>
              <a:off x="0" y="0"/>
              <a:ext cx="10251303" cy="7083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17"/>
            <p:cNvSpPr txBox="1"/>
            <p:nvPr/>
          </p:nvSpPr>
          <p:spPr>
            <a:xfrm>
              <a:off x="0" y="0"/>
              <a:ext cx="10251303" cy="7083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2375" lIns="72375" spcFirstLastPara="1" rIns="72375" wrap="square" tIns="723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Proizvodnja mleka se začne s hranjenjem krav molznic in konča s čiščenjem in razkuževanjem opreme za molžo in hlajenje.</a:t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39" name="Google Shape;539;p17"/>
            <p:cNvCxnSpPr/>
            <p:nvPr/>
          </p:nvCxnSpPr>
          <p:spPr>
            <a:xfrm>
              <a:off x="0" y="708309"/>
              <a:ext cx="10251303" cy="0"/>
            </a:xfrm>
            <a:prstGeom prst="straightConnector1">
              <a:avLst/>
            </a:prstGeom>
            <a:solidFill>
              <a:srgbClr val="599BD5"/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540" name="Google Shape;540;p17"/>
            <p:cNvSpPr/>
            <p:nvPr/>
          </p:nvSpPr>
          <p:spPr>
            <a:xfrm>
              <a:off x="0" y="708309"/>
              <a:ext cx="10251303" cy="7083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17"/>
            <p:cNvSpPr txBox="1"/>
            <p:nvPr/>
          </p:nvSpPr>
          <p:spPr>
            <a:xfrm>
              <a:off x="0" y="708309"/>
              <a:ext cx="10251303" cy="7083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2375" lIns="72375" spcFirstLastPara="1" rIns="72375" wrap="square" tIns="723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Zaradi tega mora proizvajalec mleka obvladati:</a:t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42" name="Google Shape;542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97519" y="3549359"/>
            <a:ext cx="1785524" cy="2461697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17"/>
          <p:cNvSpPr/>
          <p:nvPr/>
        </p:nvSpPr>
        <p:spPr>
          <a:xfrm>
            <a:off x="4097312" y="3148734"/>
            <a:ext cx="7581900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⮚"/>
            </a:pPr>
            <a:r>
              <a:rPr lang="sl-SI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proizvodnjo krme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⮚"/>
            </a:pPr>
            <a:r>
              <a:rPr lang="sl-SI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krmljenje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⮚"/>
            </a:pPr>
            <a:r>
              <a:rPr lang="sl-SI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molžo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⮚"/>
            </a:pPr>
            <a:r>
              <a:rPr lang="sl-SI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stiskanje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⮚"/>
            </a:pPr>
            <a:r>
              <a:rPr lang="sl-SI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hlajenje mleka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Noto Sans Symbols"/>
              <a:buChar char="⮚"/>
            </a:pPr>
            <a:r>
              <a:rPr lang="sl-SI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čiščenje in dezinfekcija opreme za molžo in hlajenje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iotehniški center Naklo: MILK-ed" id="548" name="Google Shape;54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2751" y="69860"/>
            <a:ext cx="1254603" cy="497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29900" y="95083"/>
            <a:ext cx="1574800" cy="425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900" y="-4209"/>
            <a:ext cx="1737553" cy="6334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1" name="Google Shape;551;p18"/>
          <p:cNvCxnSpPr/>
          <p:nvPr/>
        </p:nvCxnSpPr>
        <p:spPr>
          <a:xfrm>
            <a:off x="0" y="618297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52" name="Google Shape;552;p18"/>
          <p:cNvSpPr/>
          <p:nvPr/>
        </p:nvSpPr>
        <p:spPr>
          <a:xfrm>
            <a:off x="3283531" y="989742"/>
            <a:ext cx="6411050" cy="40011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l-SI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Najpomembnejši dejavniki kakovosti proizvedenega mleka</a:t>
            </a:r>
            <a:endParaRPr b="1" sz="2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3" name="Google Shape;553;p18"/>
          <p:cNvPicPr preferRelativeResize="0"/>
          <p:nvPr/>
        </p:nvPicPr>
        <p:blipFill rotWithShape="1">
          <a:blip r:embed="rId6">
            <a:alphaModFix/>
          </a:blip>
          <a:srcRect b="19355" l="0" r="0" t="0"/>
          <a:stretch/>
        </p:blipFill>
        <p:spPr>
          <a:xfrm>
            <a:off x="88900" y="1761296"/>
            <a:ext cx="7361982" cy="2173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412272" y="4087526"/>
            <a:ext cx="6779728" cy="2770474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18"/>
          <p:cNvSpPr/>
          <p:nvPr/>
        </p:nvSpPr>
        <p:spPr>
          <a:xfrm>
            <a:off x="7944398" y="2263297"/>
            <a:ext cx="3772705" cy="58477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Priprava krave na molžo vključuje čiščenje in masažo vimena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18"/>
          <p:cNvSpPr/>
          <p:nvPr/>
        </p:nvSpPr>
        <p:spPr>
          <a:xfrm>
            <a:off x="957676" y="5472763"/>
            <a:ext cx="3774111" cy="58477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Pretok mleka v sistemu hitrega hlajenja od krave do hladilne posode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iotehniški center Naklo: MILK-ed" id="561" name="Google Shape;56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2751" y="69860"/>
            <a:ext cx="1254603" cy="497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29900" y="95083"/>
            <a:ext cx="1574800" cy="425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900" y="-4209"/>
            <a:ext cx="1737553" cy="6334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4" name="Google Shape;564;p19"/>
          <p:cNvCxnSpPr/>
          <p:nvPr/>
        </p:nvCxnSpPr>
        <p:spPr>
          <a:xfrm>
            <a:off x="0" y="618297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65" name="Google Shape;565;p19"/>
          <p:cNvSpPr/>
          <p:nvPr/>
        </p:nvSpPr>
        <p:spPr>
          <a:xfrm>
            <a:off x="3283531" y="989742"/>
            <a:ext cx="6411050" cy="40011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l-SI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Najpomembnejši dejavniki kakovosti proizvedenega mleka</a:t>
            </a:r>
            <a:endParaRPr b="1" sz="2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19"/>
          <p:cNvSpPr/>
          <p:nvPr/>
        </p:nvSpPr>
        <p:spPr>
          <a:xfrm>
            <a:off x="279376" y="1874675"/>
            <a:ext cx="80197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Poznati je treba možne vzroke za onesnaženje mleka in poskusiti zmanjšati njihove učinke, kar lahko dosežemo z: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67" name="Google Shape;567;p19"/>
          <p:cNvGrpSpPr/>
          <p:nvPr/>
        </p:nvGrpSpPr>
        <p:grpSpPr>
          <a:xfrm>
            <a:off x="90646" y="2218045"/>
            <a:ext cx="11750489" cy="4300270"/>
            <a:chOff x="1747" y="118961"/>
            <a:chExt cx="11750489" cy="4300270"/>
          </a:xfrm>
        </p:grpSpPr>
        <p:sp>
          <p:nvSpPr>
            <p:cNvPr id="568" name="Google Shape;568;p19"/>
            <p:cNvSpPr/>
            <p:nvPr/>
          </p:nvSpPr>
          <p:spPr>
            <a:xfrm rot="5400000">
              <a:off x="434066" y="2057047"/>
              <a:ext cx="1302210" cy="2166849"/>
            </a:xfrm>
            <a:prstGeom prst="corner">
              <a:avLst>
                <a:gd fmla="val 16120" name="adj1"/>
                <a:gd fmla="val 16110" name="adj2"/>
              </a:avLst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19"/>
            <p:cNvSpPr/>
            <p:nvPr/>
          </p:nvSpPr>
          <p:spPr>
            <a:xfrm>
              <a:off x="216695" y="2704468"/>
              <a:ext cx="1956243" cy="17147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19"/>
            <p:cNvSpPr txBox="1"/>
            <p:nvPr/>
          </p:nvSpPr>
          <p:spPr>
            <a:xfrm>
              <a:off x="216695" y="2704468"/>
              <a:ext cx="1956243" cy="17147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nadzorom zdravstvenega stanja krav molznic, zlasti vimen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19"/>
            <p:cNvSpPr/>
            <p:nvPr/>
          </p:nvSpPr>
          <p:spPr>
            <a:xfrm>
              <a:off x="1793327" y="1918541"/>
              <a:ext cx="369102" cy="369102"/>
            </a:xfrm>
            <a:prstGeom prst="triangle">
              <a:avLst>
                <a:gd fmla="val 100000" name="adj"/>
              </a:avLst>
            </a:prstGeom>
            <a:solidFill>
              <a:schemeClr val="accent3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19"/>
            <p:cNvSpPr/>
            <p:nvPr/>
          </p:nvSpPr>
          <p:spPr>
            <a:xfrm rot="5400000">
              <a:off x="2828890" y="1464445"/>
              <a:ext cx="1302210" cy="2166849"/>
            </a:xfrm>
            <a:prstGeom prst="corner">
              <a:avLst>
                <a:gd fmla="val 16120" name="adj1"/>
                <a:gd fmla="val 16110" name="adj2"/>
              </a:avLst>
            </a:prstGeom>
            <a:solidFill>
              <a:schemeClr val="accent4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19"/>
            <p:cNvSpPr/>
            <p:nvPr/>
          </p:nvSpPr>
          <p:spPr>
            <a:xfrm>
              <a:off x="2611519" y="2111866"/>
              <a:ext cx="1956243" cy="17147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19"/>
            <p:cNvSpPr txBox="1"/>
            <p:nvPr/>
          </p:nvSpPr>
          <p:spPr>
            <a:xfrm>
              <a:off x="2611519" y="2111866"/>
              <a:ext cx="1956243" cy="17147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odstranjevanjem prvih curkov mleka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19"/>
            <p:cNvSpPr/>
            <p:nvPr/>
          </p:nvSpPr>
          <p:spPr>
            <a:xfrm>
              <a:off x="4198660" y="1304919"/>
              <a:ext cx="369102" cy="369102"/>
            </a:xfrm>
            <a:prstGeom prst="triangle">
              <a:avLst>
                <a:gd fmla="val 100000" name="adj"/>
              </a:avLst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19"/>
            <p:cNvSpPr/>
            <p:nvPr/>
          </p:nvSpPr>
          <p:spPr>
            <a:xfrm rot="5400000">
              <a:off x="5223715" y="871843"/>
              <a:ext cx="1302210" cy="2166849"/>
            </a:xfrm>
            <a:prstGeom prst="corner">
              <a:avLst>
                <a:gd fmla="val 16120" name="adj1"/>
                <a:gd fmla="val 16110" name="adj2"/>
              </a:avLst>
            </a:prstGeom>
            <a:solidFill>
              <a:schemeClr val="accent6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19"/>
            <p:cNvSpPr/>
            <p:nvPr/>
          </p:nvSpPr>
          <p:spPr>
            <a:xfrm>
              <a:off x="5006343" y="1519264"/>
              <a:ext cx="1956243" cy="17147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19"/>
            <p:cNvSpPr txBox="1"/>
            <p:nvPr/>
          </p:nvSpPr>
          <p:spPr>
            <a:xfrm>
              <a:off x="5006343" y="1519264"/>
              <a:ext cx="1956243" cy="17147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čiščenjem in razkuževanjem seskov pred molžo ter njihovim razkuževanjem takoj po molži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19"/>
            <p:cNvSpPr/>
            <p:nvPr/>
          </p:nvSpPr>
          <p:spPr>
            <a:xfrm>
              <a:off x="6593484" y="712317"/>
              <a:ext cx="369102" cy="369102"/>
            </a:xfrm>
            <a:prstGeom prst="triangle">
              <a:avLst>
                <a:gd fmla="val 100000" name="adj"/>
              </a:avLst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19"/>
            <p:cNvSpPr/>
            <p:nvPr/>
          </p:nvSpPr>
          <p:spPr>
            <a:xfrm rot="5400000">
              <a:off x="7618539" y="279242"/>
              <a:ext cx="1302210" cy="2166849"/>
            </a:xfrm>
            <a:prstGeom prst="corner">
              <a:avLst>
                <a:gd fmla="val 16120" name="adj1"/>
                <a:gd fmla="val 16110" name="adj2"/>
              </a:avLst>
            </a:prstGeom>
            <a:solidFill>
              <a:schemeClr val="accent3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19"/>
            <p:cNvSpPr/>
            <p:nvPr/>
          </p:nvSpPr>
          <p:spPr>
            <a:xfrm>
              <a:off x="7401167" y="926663"/>
              <a:ext cx="1956243" cy="17147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19"/>
            <p:cNvSpPr txBox="1"/>
            <p:nvPr/>
          </p:nvSpPr>
          <p:spPr>
            <a:xfrm>
              <a:off x="7401167" y="926663"/>
              <a:ext cx="1956243" cy="17147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pravilno molžo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19"/>
            <p:cNvSpPr/>
            <p:nvPr/>
          </p:nvSpPr>
          <p:spPr>
            <a:xfrm>
              <a:off x="8988308" y="119716"/>
              <a:ext cx="369102" cy="369102"/>
            </a:xfrm>
            <a:prstGeom prst="triangle">
              <a:avLst>
                <a:gd fmla="val 100000" name="adj"/>
              </a:avLst>
            </a:prstGeom>
            <a:solidFill>
              <a:schemeClr val="accent4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19"/>
            <p:cNvSpPr/>
            <p:nvPr/>
          </p:nvSpPr>
          <p:spPr>
            <a:xfrm rot="5400000">
              <a:off x="10013363" y="-313359"/>
              <a:ext cx="1302210" cy="2166849"/>
            </a:xfrm>
            <a:prstGeom prst="corner">
              <a:avLst>
                <a:gd fmla="val 16120" name="adj1"/>
                <a:gd fmla="val 16110" name="adj2"/>
              </a:avLst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19"/>
            <p:cNvSpPr/>
            <p:nvPr/>
          </p:nvSpPr>
          <p:spPr>
            <a:xfrm>
              <a:off x="9795992" y="334061"/>
              <a:ext cx="1956243" cy="17147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19"/>
            <p:cNvSpPr txBox="1"/>
            <p:nvPr/>
          </p:nvSpPr>
          <p:spPr>
            <a:xfrm>
              <a:off x="9795992" y="334061"/>
              <a:ext cx="1956243" cy="17147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precejanjem mleka in hitrim hlajenjem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87" name="Google Shape;587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68537" y="4207375"/>
            <a:ext cx="2948763" cy="1788691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19"/>
          <p:cNvSpPr/>
          <p:nvPr/>
        </p:nvSpPr>
        <p:spPr>
          <a:xfrm>
            <a:off x="8311317" y="6143212"/>
            <a:ext cx="3263201" cy="276999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Hladilni rezervoar z mešalnikom in hladilno enoto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9" name="Google Shape;589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-4416322">
            <a:off x="10407822" y="3355799"/>
            <a:ext cx="839371" cy="435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/>
          <p:nvPr/>
        </p:nvSpPr>
        <p:spPr>
          <a:xfrm>
            <a:off x="2865528" y="1004297"/>
            <a:ext cx="6546850" cy="5492749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 txBox="1"/>
          <p:nvPr>
            <p:ph type="title"/>
          </p:nvPr>
        </p:nvSpPr>
        <p:spPr>
          <a:xfrm>
            <a:off x="301515" y="808515"/>
            <a:ext cx="3091165" cy="883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800"/>
              <a:buFont typeface="Libre Franklin Medium"/>
              <a:buNone/>
            </a:pPr>
            <a:r>
              <a:rPr lang="sl-SI" sz="2800">
                <a:solidFill>
                  <a:srgbClr val="2E75B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UVOD</a:t>
            </a:r>
            <a:endParaRPr sz="2800">
              <a:solidFill>
                <a:srgbClr val="2E75B5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101" name="Google Shape;101;p2"/>
          <p:cNvGrpSpPr/>
          <p:nvPr/>
        </p:nvGrpSpPr>
        <p:grpSpPr>
          <a:xfrm>
            <a:off x="3711425" y="1164045"/>
            <a:ext cx="4934249" cy="5173253"/>
            <a:chOff x="2860525" y="0"/>
            <a:chExt cx="4934249" cy="5173253"/>
          </a:xfrm>
        </p:grpSpPr>
        <p:sp>
          <p:nvSpPr>
            <p:cNvPr id="102" name="Google Shape;102;p2"/>
            <p:cNvSpPr/>
            <p:nvPr/>
          </p:nvSpPr>
          <p:spPr>
            <a:xfrm>
              <a:off x="4266786" y="1668891"/>
              <a:ext cx="2121233" cy="1834953"/>
            </a:xfrm>
            <a:prstGeom prst="hexagon">
              <a:avLst>
                <a:gd fmla="val 28570" name="adj"/>
                <a:gd fmla="val 115470" name="vf"/>
              </a:avLst>
            </a:prstGeom>
            <a:solidFill>
              <a:srgbClr val="FFC0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2"/>
            <p:cNvSpPr txBox="1"/>
            <p:nvPr/>
          </p:nvSpPr>
          <p:spPr>
            <a:xfrm>
              <a:off x="4618304" y="1972968"/>
              <a:ext cx="1418197" cy="12267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sl-SI" sz="1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HYGIENE</a:t>
              </a:r>
              <a:endParaRPr b="1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5595086" y="790990"/>
              <a:ext cx="800335" cy="689594"/>
            </a:xfrm>
            <a:prstGeom prst="hexagon">
              <a:avLst>
                <a:gd fmla="val 28900" name="adj"/>
                <a:gd fmla="val 115470" name="vf"/>
              </a:avLst>
            </a:prstGeom>
            <a:solidFill>
              <a:srgbClr val="BBCF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4462182" y="0"/>
              <a:ext cx="1738336" cy="1503864"/>
            </a:xfrm>
            <a:prstGeom prst="hexagon">
              <a:avLst>
                <a:gd fmla="val 28570" name="adj"/>
                <a:gd fmla="val 115470" name="vf"/>
              </a:avLst>
            </a:prstGeom>
            <a:solidFill>
              <a:srgbClr val="41709B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2"/>
            <p:cNvSpPr txBox="1"/>
            <p:nvPr/>
          </p:nvSpPr>
          <p:spPr>
            <a:xfrm>
              <a:off x="4750261" y="249222"/>
              <a:ext cx="1162178" cy="1005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sl-SI" sz="1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Čistoča</a:t>
              </a:r>
              <a:endPara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529139" y="2080165"/>
              <a:ext cx="800335" cy="689594"/>
            </a:xfrm>
            <a:prstGeom prst="hexagon">
              <a:avLst>
                <a:gd fmla="val 28900" name="adj"/>
                <a:gd fmla="val 115470" name="vf"/>
              </a:avLst>
            </a:prstGeom>
            <a:solidFill>
              <a:srgbClr val="BBCF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056438" y="924977"/>
              <a:ext cx="1738336" cy="1503864"/>
            </a:xfrm>
            <a:prstGeom prst="hexagon">
              <a:avLst>
                <a:gd fmla="val 28570" name="adj"/>
                <a:gd fmla="val 115470" name="vf"/>
              </a:avLst>
            </a:prstGeom>
            <a:solidFill>
              <a:srgbClr val="5D8FC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2"/>
            <p:cNvSpPr txBox="1"/>
            <p:nvPr/>
          </p:nvSpPr>
          <p:spPr>
            <a:xfrm>
              <a:off x="6344517" y="1174199"/>
              <a:ext cx="1162178" cy="1005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sl-SI" sz="1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Red</a:t>
              </a:r>
              <a:endPara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5880285" y="3535401"/>
              <a:ext cx="800335" cy="689594"/>
            </a:xfrm>
            <a:prstGeom prst="hexagon">
              <a:avLst>
                <a:gd fmla="val 28900" name="adj"/>
                <a:gd fmla="val 115470" name="vf"/>
              </a:avLst>
            </a:prstGeom>
            <a:solidFill>
              <a:srgbClr val="BBCF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056438" y="2743376"/>
              <a:ext cx="1738336" cy="1503864"/>
            </a:xfrm>
            <a:prstGeom prst="hexagon">
              <a:avLst>
                <a:gd fmla="val 28570" name="adj"/>
                <a:gd fmla="val 115470" name="vf"/>
              </a:avLst>
            </a:prstGeom>
            <a:solidFill>
              <a:srgbClr val="8BAE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"/>
            <p:cNvSpPr txBox="1"/>
            <p:nvPr/>
          </p:nvSpPr>
          <p:spPr>
            <a:xfrm>
              <a:off x="6344517" y="2992598"/>
              <a:ext cx="1162178" cy="1005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sl-SI" sz="1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Urejenost</a:t>
              </a:r>
              <a:endPara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270733" y="3686460"/>
              <a:ext cx="800335" cy="689594"/>
            </a:xfrm>
            <a:prstGeom prst="hexagon">
              <a:avLst>
                <a:gd fmla="val 28900" name="adj"/>
                <a:gd fmla="val 115470" name="vf"/>
              </a:avLst>
            </a:prstGeom>
            <a:solidFill>
              <a:srgbClr val="BBCF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4462182" y="3669389"/>
              <a:ext cx="1738336" cy="1503864"/>
            </a:xfrm>
            <a:prstGeom prst="hexagon">
              <a:avLst>
                <a:gd fmla="val 28570" name="adj"/>
                <a:gd fmla="val 115470" name="vf"/>
              </a:avLst>
            </a:prstGeom>
            <a:solidFill>
              <a:srgbClr val="BBCFE8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2"/>
            <p:cNvSpPr txBox="1"/>
            <p:nvPr/>
          </p:nvSpPr>
          <p:spPr>
            <a:xfrm>
              <a:off x="4750261" y="3918611"/>
              <a:ext cx="1162178" cy="1005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sl-SI" sz="1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Preventivna medicina</a:t>
              </a:r>
              <a:endPara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21384" y="2397803"/>
              <a:ext cx="800335" cy="689594"/>
            </a:xfrm>
            <a:prstGeom prst="hexagon">
              <a:avLst>
                <a:gd fmla="val 28900" name="adj"/>
                <a:gd fmla="val 115470" name="vf"/>
              </a:avLst>
            </a:prstGeom>
            <a:solidFill>
              <a:srgbClr val="BBCFE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860525" y="2744411"/>
              <a:ext cx="1738336" cy="1503864"/>
            </a:xfrm>
            <a:prstGeom prst="hexagon">
              <a:avLst>
                <a:gd fmla="val 28570" name="adj"/>
                <a:gd fmla="val 115470" name="vf"/>
              </a:avLst>
            </a:prstGeom>
            <a:solidFill>
              <a:srgbClr val="8BAE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"/>
            <p:cNvSpPr txBox="1"/>
            <p:nvPr/>
          </p:nvSpPr>
          <p:spPr>
            <a:xfrm>
              <a:off x="3148604" y="2993633"/>
              <a:ext cx="1162178" cy="1005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sl-SI" sz="1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Zdravje</a:t>
              </a:r>
              <a:endPara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2860525" y="922908"/>
              <a:ext cx="1738336" cy="1503864"/>
            </a:xfrm>
            <a:prstGeom prst="hexagon">
              <a:avLst>
                <a:gd fmla="val 28570" name="adj"/>
                <a:gd fmla="val 115470" name="vf"/>
              </a:avLst>
            </a:prstGeom>
            <a:solidFill>
              <a:srgbClr val="5D8FC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"/>
            <p:cNvSpPr txBox="1"/>
            <p:nvPr/>
          </p:nvSpPr>
          <p:spPr>
            <a:xfrm>
              <a:off x="3148604" y="1172130"/>
              <a:ext cx="1162178" cy="10054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sl-SI" sz="15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Telesno, duhovno, družbeno dobro počutje</a:t>
              </a:r>
              <a:endPara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Biotehniški center Naklo: MILK-ed" id="121" name="Google Shape;12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2751" y="69860"/>
            <a:ext cx="1254603" cy="497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" y="-5554"/>
            <a:ext cx="1737553" cy="633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29900" y="95083"/>
            <a:ext cx="1574800" cy="425622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"/>
          <p:cNvSpPr/>
          <p:nvPr/>
        </p:nvSpPr>
        <p:spPr>
          <a:xfrm rot="-3755187">
            <a:off x="2442431" y="2095258"/>
            <a:ext cx="1614545" cy="369332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sl-SI" sz="1800" u="none" cap="none" strike="noStrik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Osebna higiena</a:t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"/>
          <p:cNvSpPr/>
          <p:nvPr/>
        </p:nvSpPr>
        <p:spPr>
          <a:xfrm rot="3796460">
            <a:off x="8070149" y="2073647"/>
            <a:ext cx="1858201" cy="369332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Higiena prostorov</a:t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"/>
          <p:cNvSpPr/>
          <p:nvPr/>
        </p:nvSpPr>
        <p:spPr>
          <a:xfrm rot="3796659">
            <a:off x="2474490" y="5039274"/>
            <a:ext cx="1550424" cy="369332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Higiena okolja</a:t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"/>
          <p:cNvSpPr/>
          <p:nvPr/>
        </p:nvSpPr>
        <p:spPr>
          <a:xfrm rot="-3805088">
            <a:off x="8080631" y="5039273"/>
            <a:ext cx="1947969" cy="369332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Prehranska higiena</a:t>
            </a:r>
            <a:endParaRPr sz="18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"/>
          <p:cNvSpPr/>
          <p:nvPr/>
        </p:nvSpPr>
        <p:spPr>
          <a:xfrm>
            <a:off x="2721221" y="3538264"/>
            <a:ext cx="6914658" cy="492443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Higiena vzrejenih domačih živali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"/>
          <p:cNvSpPr/>
          <p:nvPr/>
        </p:nvSpPr>
        <p:spPr>
          <a:xfrm>
            <a:off x="9972914" y="3378340"/>
            <a:ext cx="1981200" cy="81229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" name="Google Shape;130;p2"/>
          <p:cNvCxnSpPr/>
          <p:nvPr/>
        </p:nvCxnSpPr>
        <p:spPr>
          <a:xfrm>
            <a:off x="-12700" y="61695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iotehniški center Naklo: MILK-ed" id="594" name="Google Shape;59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2751" y="69860"/>
            <a:ext cx="1254603" cy="497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29900" y="95083"/>
            <a:ext cx="1574800" cy="425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900" y="-4209"/>
            <a:ext cx="1737553" cy="6334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7" name="Google Shape;597;p20"/>
          <p:cNvCxnSpPr/>
          <p:nvPr/>
        </p:nvCxnSpPr>
        <p:spPr>
          <a:xfrm>
            <a:off x="0" y="618297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98" name="Google Shape;598;p20"/>
          <p:cNvSpPr/>
          <p:nvPr/>
        </p:nvSpPr>
        <p:spPr>
          <a:xfrm>
            <a:off x="3283531" y="989742"/>
            <a:ext cx="6411050" cy="40011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l-SI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Najpomembnejši dejavniki kakovosti proizvedenega mleka</a:t>
            </a:r>
            <a:endParaRPr b="1" sz="20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9" name="Google Shape;599;p20"/>
          <p:cNvGrpSpPr/>
          <p:nvPr/>
        </p:nvGrpSpPr>
        <p:grpSpPr>
          <a:xfrm>
            <a:off x="1143083" y="1861738"/>
            <a:ext cx="3387297" cy="4078623"/>
            <a:chOff x="1324058" y="0"/>
            <a:chExt cx="3387297" cy="4078623"/>
          </a:xfrm>
        </p:grpSpPr>
        <p:sp>
          <p:nvSpPr>
            <p:cNvPr id="600" name="Google Shape;600;p20"/>
            <p:cNvSpPr/>
            <p:nvPr/>
          </p:nvSpPr>
          <p:spPr>
            <a:xfrm>
              <a:off x="1324058" y="714167"/>
              <a:ext cx="2036781" cy="1761557"/>
            </a:xfrm>
            <a:prstGeom prst="hexagon">
              <a:avLst>
                <a:gd fmla="val 28570" name="adj"/>
                <a:gd fmla="val 115470" name="vf"/>
              </a:avLst>
            </a:prstGeom>
            <a:solidFill>
              <a:schemeClr val="accent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20"/>
            <p:cNvSpPr txBox="1"/>
            <p:nvPr/>
          </p:nvSpPr>
          <p:spPr>
            <a:xfrm>
              <a:off x="1661549" y="1006054"/>
              <a:ext cx="1361799" cy="1177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Poleg tega moramo poskrbeti za: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20"/>
            <p:cNvSpPr/>
            <p:nvPr/>
          </p:nvSpPr>
          <p:spPr>
            <a:xfrm>
              <a:off x="3496332" y="1108977"/>
              <a:ext cx="768577" cy="661960"/>
            </a:xfrm>
            <a:prstGeom prst="hexagon">
              <a:avLst>
                <a:gd fmla="val 28900" name="adj"/>
                <a:gd fmla="val 115470" name="vf"/>
              </a:avLst>
            </a:prstGeom>
            <a:solidFill>
              <a:srgbClr val="CCD3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20"/>
            <p:cNvSpPr/>
            <p:nvPr/>
          </p:nvSpPr>
          <p:spPr>
            <a:xfrm>
              <a:off x="3042434" y="0"/>
              <a:ext cx="1668921" cy="1443832"/>
            </a:xfrm>
            <a:prstGeom prst="hexagon">
              <a:avLst>
                <a:gd fmla="val 28570" name="adj"/>
                <a:gd fmla="val 115470" name="vf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20"/>
            <p:cNvSpPr txBox="1"/>
            <p:nvPr/>
          </p:nvSpPr>
          <p:spPr>
            <a:xfrm>
              <a:off x="3319012" y="239275"/>
              <a:ext cx="1115765" cy="9652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osebno higieno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20"/>
            <p:cNvSpPr/>
            <p:nvPr/>
          </p:nvSpPr>
          <p:spPr>
            <a:xfrm>
              <a:off x="2873069" y="2506314"/>
              <a:ext cx="768577" cy="661960"/>
            </a:xfrm>
            <a:prstGeom prst="hexagon">
              <a:avLst>
                <a:gd fmla="val 28900" name="adj"/>
                <a:gd fmla="val 115470" name="vf"/>
              </a:avLst>
            </a:prstGeom>
            <a:solidFill>
              <a:srgbClr val="CCD3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20"/>
            <p:cNvSpPr/>
            <p:nvPr/>
          </p:nvSpPr>
          <p:spPr>
            <a:xfrm>
              <a:off x="3042434" y="1745651"/>
              <a:ext cx="1668921" cy="1443832"/>
            </a:xfrm>
            <a:prstGeom prst="hexagon">
              <a:avLst>
                <a:gd fmla="val 28570" name="adj"/>
                <a:gd fmla="val 115470" name="vf"/>
              </a:avLst>
            </a:prstGeom>
            <a:solidFill>
              <a:srgbClr val="44B78C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20"/>
            <p:cNvSpPr txBox="1"/>
            <p:nvPr/>
          </p:nvSpPr>
          <p:spPr>
            <a:xfrm>
              <a:off x="3319012" y="1984926"/>
              <a:ext cx="1115765" cy="9652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higieno v hlevu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20"/>
            <p:cNvSpPr/>
            <p:nvPr/>
          </p:nvSpPr>
          <p:spPr>
            <a:xfrm>
              <a:off x="1511714" y="2634791"/>
              <a:ext cx="1668921" cy="1443832"/>
            </a:xfrm>
            <a:prstGeom prst="hexagon">
              <a:avLst>
                <a:gd fmla="val 28570" name="adj"/>
                <a:gd fmla="val 115470" name="vf"/>
              </a:avLst>
            </a:prstGeom>
            <a:solidFill>
              <a:srgbClr val="6FAA47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20"/>
            <p:cNvSpPr txBox="1"/>
            <p:nvPr/>
          </p:nvSpPr>
          <p:spPr>
            <a:xfrm>
              <a:off x="1788292" y="2874066"/>
              <a:ext cx="1115765" cy="9652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čistočo opreme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0" name="Google Shape;610;p20"/>
          <p:cNvSpPr/>
          <p:nvPr/>
        </p:nvSpPr>
        <p:spPr>
          <a:xfrm>
            <a:off x="5422751" y="2049280"/>
            <a:ext cx="6096000" cy="2308324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⮚"/>
            </a:pPr>
            <a:r>
              <a:rPr lang="sl-S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Umazana oprema za molžo je potencialno najmočnejši in najnevarnejši vir onesnaženja mleka z mikroorganizmi.</a:t>
            </a:r>
            <a:endParaRPr/>
          </a:p>
          <a:p>
            <a:pPr indent="-2857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⮚"/>
            </a:pPr>
            <a:r>
              <a:rPr lang="sl-S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Čista oprema je torej najpomembnejši pogoj za preprečevanje mikrobne kontaminacije.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20"/>
          <p:cNvSpPr/>
          <p:nvPr/>
        </p:nvSpPr>
        <p:spPr>
          <a:xfrm>
            <a:off x="5422751" y="5571030"/>
            <a:ext cx="5499904" cy="369332"/>
          </a:xfrm>
          <a:prstGeom prst="rect">
            <a:avLst/>
          </a:prstGeom>
          <a:solidFill>
            <a:schemeClr val="accent5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l-S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Kako in v kolikšni meri pridejo mikroorganizmi v mleko?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2" name="Google Shape;612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10997614" y="6163935"/>
            <a:ext cx="839371" cy="435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iotehniški center Naklo: MILK-ed" id="617" name="Google Shape;61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2751" y="69860"/>
            <a:ext cx="1254603" cy="497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29900" y="95083"/>
            <a:ext cx="1574800" cy="425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900" y="-4209"/>
            <a:ext cx="1737553" cy="6334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0" name="Google Shape;620;p21"/>
          <p:cNvCxnSpPr/>
          <p:nvPr/>
        </p:nvCxnSpPr>
        <p:spPr>
          <a:xfrm>
            <a:off x="0" y="618297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graphicFrame>
        <p:nvGraphicFramePr>
          <p:cNvPr id="621" name="Google Shape;621;p21"/>
          <p:cNvGraphicFramePr/>
          <p:nvPr/>
        </p:nvGraphicFramePr>
        <p:xfrm>
          <a:off x="2098623" y="1514009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{2EDA908A-5855-483E-A5B4-799EE1645F3A}</a:tableStyleId>
              </a:tblPr>
              <a:tblGrid>
                <a:gridCol w="4114800"/>
                <a:gridCol w="4114800"/>
              </a:tblGrid>
              <a:tr h="567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8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Izvor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800" u="none" cap="none" strike="noStrike">
                          <a:solidFill>
                            <a:schemeClr val="lt1"/>
                          </a:solidFill>
                        </a:rPr>
                        <a:t>Št mo v zbranem mleku v ml?</a:t>
                      </a:r>
                      <a:endParaRPr sz="16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5675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600" u="none" cap="none" strike="noStrike"/>
                        <a:t>zrak v hlevu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600" u="none" cap="none" strike="noStrike"/>
                        <a:t>Do 15000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5675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600" u="none" cap="none" strike="noStrike"/>
                        <a:t>roke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600" u="none" cap="none" strike="noStrike"/>
                        <a:t>Do nekaj tisoč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5675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600" u="none" cap="none" strike="noStrike"/>
                        <a:t>površina seskov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600" u="none" cap="none" strike="noStrike"/>
                        <a:t>do 20000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5675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600" u="none" cap="none" strike="noStrike"/>
                        <a:t>kanal seska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600" u="none" cap="none" strike="noStrike"/>
                        <a:t>do 1000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5675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600" u="none" cap="none" strike="noStrike"/>
                        <a:t>bolezen (vključno s patogeni)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600" u="none" cap="none" strike="noStrike"/>
                        <a:t>Do 20000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567500"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600" u="none" cap="none" strike="noStrike"/>
                        <a:t>oprema za molžo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l-SI" sz="1600" u="none" cap="none" strike="noStrike"/>
                        <a:t>Od nekaj tisoč do nekaj milijonov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  <p:sp>
        <p:nvSpPr>
          <p:cNvPr id="622" name="Google Shape;622;p21"/>
          <p:cNvSpPr/>
          <p:nvPr/>
        </p:nvSpPr>
        <p:spPr>
          <a:xfrm>
            <a:off x="4526967" y="820465"/>
            <a:ext cx="3103670" cy="36933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Izvor mikroorganizmov v mleku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3" name="Google Shape;623;p21"/>
          <p:cNvSpPr/>
          <p:nvPr/>
        </p:nvSpPr>
        <p:spPr>
          <a:xfrm>
            <a:off x="438461" y="6019842"/>
            <a:ext cx="1131507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sl-SI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 predstavljenih podatkov v tabeli je mogoče sklepati, da so vsi ostali napori zaman,</a:t>
            </a:r>
            <a:r>
              <a:rPr lang="sl-SI" sz="1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l-SI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če ne čistimo in ne razkužujemo molzne opreme.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iotehniški center Naklo: MILK-ed" id="628" name="Google Shape;62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2751" y="69860"/>
            <a:ext cx="1254603" cy="497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29900" y="95083"/>
            <a:ext cx="1574800" cy="425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900" y="-4209"/>
            <a:ext cx="1737553" cy="6334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1" name="Google Shape;631;p22"/>
          <p:cNvCxnSpPr/>
          <p:nvPr/>
        </p:nvCxnSpPr>
        <p:spPr>
          <a:xfrm>
            <a:off x="0" y="618297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32" name="Google Shape;632;p22"/>
          <p:cNvSpPr/>
          <p:nvPr/>
        </p:nvSpPr>
        <p:spPr>
          <a:xfrm>
            <a:off x="1230059" y="1180197"/>
            <a:ext cx="9731879" cy="369332"/>
          </a:xfrm>
          <a:prstGeom prst="rect">
            <a:avLst/>
          </a:prstGeom>
          <a:solidFill>
            <a:schemeClr val="accent5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Mikrobi se vežejo na plasti nečistoč in se pod ugodnimi pogoji hitro razmnožujejo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33" name="Google Shape;633;p22"/>
          <p:cNvGrpSpPr/>
          <p:nvPr/>
        </p:nvGrpSpPr>
        <p:grpSpPr>
          <a:xfrm>
            <a:off x="473765" y="1990016"/>
            <a:ext cx="11152572" cy="3627320"/>
            <a:chOff x="54" y="2413"/>
            <a:chExt cx="11152572" cy="3627320"/>
          </a:xfrm>
        </p:grpSpPr>
        <p:sp>
          <p:nvSpPr>
            <p:cNvPr id="634" name="Google Shape;634;p22"/>
            <p:cNvSpPr/>
            <p:nvPr/>
          </p:nvSpPr>
          <p:spPr>
            <a:xfrm>
              <a:off x="54" y="2413"/>
              <a:ext cx="11152572" cy="75488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12700">
              <a:solidFill>
                <a:srgbClr val="528CB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22"/>
            <p:cNvSpPr txBox="1"/>
            <p:nvPr/>
          </p:nvSpPr>
          <p:spPr>
            <a:xfrm>
              <a:off x="22164" y="24523"/>
              <a:ext cx="11108352" cy="710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rPr lang="sl-SI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Za uspešno čiščenje mlekarne je treba upoštevati več pomembnih dejavnikov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22"/>
            <p:cNvSpPr/>
            <p:nvPr/>
          </p:nvSpPr>
          <p:spPr>
            <a:xfrm>
              <a:off x="54" y="1178743"/>
              <a:ext cx="1737160" cy="245099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12700">
              <a:solidFill>
                <a:srgbClr val="528CB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22"/>
            <p:cNvSpPr txBox="1"/>
            <p:nvPr/>
          </p:nvSpPr>
          <p:spPr>
            <a:xfrm>
              <a:off x="50934" y="1229623"/>
              <a:ext cx="1635400" cy="2349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sl-SI" sz="1600">
                  <a:solidFill>
                    <a:schemeClr val="accent5"/>
                  </a:solidFill>
                  <a:latin typeface="Calibri"/>
                  <a:ea typeface="Calibri"/>
                  <a:cs typeface="Calibri"/>
                  <a:sym typeface="Calibri"/>
                </a:rPr>
                <a:t>Dobra zasnova </a:t>
              </a:r>
              <a:r>
                <a:rPr b="0" lang="sl-SI" sz="1600">
                  <a:solidFill>
                    <a:srgbClr val="0C0C0C"/>
                  </a:solidFill>
                  <a:latin typeface="Calibri"/>
                  <a:ea typeface="Calibri"/>
                  <a:cs typeface="Calibri"/>
                  <a:sym typeface="Calibri"/>
                </a:rPr>
                <a:t>in uporaba materialov, ki se dobro in enostavno očistijo</a:t>
              </a:r>
              <a:endParaRPr b="0" sz="1600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22"/>
            <p:cNvSpPr/>
            <p:nvPr/>
          </p:nvSpPr>
          <p:spPr>
            <a:xfrm>
              <a:off x="1883136" y="1178743"/>
              <a:ext cx="1737160" cy="245099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12700">
              <a:solidFill>
                <a:srgbClr val="528CB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22"/>
            <p:cNvSpPr txBox="1"/>
            <p:nvPr/>
          </p:nvSpPr>
          <p:spPr>
            <a:xfrm>
              <a:off x="1934016" y="1229623"/>
              <a:ext cx="1635400" cy="2349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None/>
              </a:pPr>
              <a:r>
                <a:rPr lang="sl-SI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Voda mora biti v procesu čiščenja mehka, ker mineralne soli z mlečnimi sestavinami tvorijo </a:t>
              </a:r>
              <a:r>
                <a:rPr b="1" lang="sl-SI" sz="160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mlečne usedline</a:t>
              </a:r>
              <a:endParaRPr b="1" sz="1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22"/>
            <p:cNvSpPr/>
            <p:nvPr/>
          </p:nvSpPr>
          <p:spPr>
            <a:xfrm>
              <a:off x="3766218" y="1178743"/>
              <a:ext cx="1737160" cy="245099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12700">
              <a:solidFill>
                <a:srgbClr val="528CB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22"/>
            <p:cNvSpPr txBox="1"/>
            <p:nvPr/>
          </p:nvSpPr>
          <p:spPr>
            <a:xfrm>
              <a:off x="3817098" y="1229623"/>
              <a:ext cx="1635400" cy="2349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Voda mora biti</a:t>
              </a:r>
              <a:r>
                <a:rPr b="1" lang="sl-SI" sz="1600">
                  <a:solidFill>
                    <a:schemeClr val="accent5"/>
                  </a:solidFill>
                  <a:latin typeface="Calibri"/>
                  <a:ea typeface="Calibri"/>
                  <a:cs typeface="Calibri"/>
                  <a:sym typeface="Calibri"/>
                </a:rPr>
                <a:t> bakteriološko </a:t>
              </a:r>
              <a:r>
                <a:rPr b="0" lang="sl-SI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varna</a:t>
              </a:r>
              <a:endParaRPr b="0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22"/>
            <p:cNvSpPr/>
            <p:nvPr/>
          </p:nvSpPr>
          <p:spPr>
            <a:xfrm>
              <a:off x="5649301" y="1178743"/>
              <a:ext cx="1737160" cy="245099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12700">
              <a:solidFill>
                <a:srgbClr val="528CB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22"/>
            <p:cNvSpPr txBox="1"/>
            <p:nvPr/>
          </p:nvSpPr>
          <p:spPr>
            <a:xfrm>
              <a:off x="5700181" y="1229623"/>
              <a:ext cx="1635400" cy="2349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Čistilna raztopina mora imeti </a:t>
              </a:r>
              <a:r>
                <a:rPr b="1" lang="sl-SI" sz="160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optimalno temperaturo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None/>
              </a:pPr>
              <a:r>
                <a:rPr lang="sl-SI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(ne sme imeti manj kot 33 °C, saj se pri tej temperaturi mlečna maščoba stopi)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22"/>
            <p:cNvSpPr/>
            <p:nvPr/>
          </p:nvSpPr>
          <p:spPr>
            <a:xfrm>
              <a:off x="7532383" y="1178743"/>
              <a:ext cx="1737160" cy="245099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12700">
              <a:solidFill>
                <a:srgbClr val="528CB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22"/>
            <p:cNvSpPr txBox="1"/>
            <p:nvPr/>
          </p:nvSpPr>
          <p:spPr>
            <a:xfrm>
              <a:off x="7583263" y="1229623"/>
              <a:ext cx="1635400" cy="2349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 ceveh mora čistilna raztopina </a:t>
              </a:r>
              <a:r>
                <a:rPr b="1" lang="sl-SI" sz="160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teči burno, </a:t>
              </a:r>
              <a:r>
                <a:rPr lang="sl-SI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da dosežemo učinek mehanskega pranja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22"/>
            <p:cNvSpPr/>
            <p:nvPr/>
          </p:nvSpPr>
          <p:spPr>
            <a:xfrm>
              <a:off x="9415465" y="1178743"/>
              <a:ext cx="1737160" cy="245099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12700">
              <a:solidFill>
                <a:srgbClr val="528CB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22"/>
            <p:cNvSpPr txBox="1"/>
            <p:nvPr/>
          </p:nvSpPr>
          <p:spPr>
            <a:xfrm>
              <a:off x="9466345" y="1229623"/>
              <a:ext cx="1635400" cy="23492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None/>
              </a:pPr>
              <a:r>
                <a:rPr lang="sl-SI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Posebej pomembna je </a:t>
              </a:r>
              <a:r>
                <a:rPr b="1" lang="sl-SI" sz="1600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sestava</a:t>
              </a:r>
              <a:r>
                <a:rPr lang="sl-SI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čistilne raztopine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iotehniški center Naklo: MILK-ed" id="652" name="Google Shape;65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2751" y="69860"/>
            <a:ext cx="1254603" cy="497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29900" y="95083"/>
            <a:ext cx="1574800" cy="425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900" y="-4209"/>
            <a:ext cx="1737553" cy="6334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5" name="Google Shape;655;p23"/>
          <p:cNvCxnSpPr/>
          <p:nvPr/>
        </p:nvCxnSpPr>
        <p:spPr>
          <a:xfrm>
            <a:off x="0" y="618297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56" name="Google Shape;656;p23"/>
          <p:cNvSpPr txBox="1"/>
          <p:nvPr/>
        </p:nvSpPr>
        <p:spPr>
          <a:xfrm>
            <a:off x="340653" y="489658"/>
            <a:ext cx="8097575" cy="1077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800"/>
              <a:buFont typeface="Libre Franklin Medium"/>
              <a:buNone/>
            </a:pPr>
            <a:r>
              <a:rPr b="1" lang="sl-SI" sz="2800">
                <a:solidFill>
                  <a:srgbClr val="2E75B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ČIŠČENJE MLEKARSKE OPREME</a:t>
            </a:r>
            <a:endParaRPr sz="1100" u="sng">
              <a:solidFill>
                <a:srgbClr val="2E75B5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657" name="Google Shape;657;p23"/>
          <p:cNvGrpSpPr/>
          <p:nvPr/>
        </p:nvGrpSpPr>
        <p:grpSpPr>
          <a:xfrm>
            <a:off x="437838" y="1696898"/>
            <a:ext cx="10979462" cy="4276243"/>
            <a:chOff x="0" y="938"/>
            <a:chExt cx="10979462" cy="4276243"/>
          </a:xfrm>
        </p:grpSpPr>
        <p:cxnSp>
          <p:nvCxnSpPr>
            <p:cNvPr id="658" name="Google Shape;658;p23"/>
            <p:cNvCxnSpPr/>
            <p:nvPr/>
          </p:nvCxnSpPr>
          <p:spPr>
            <a:xfrm>
              <a:off x="0" y="3230268"/>
              <a:ext cx="10979462" cy="0"/>
            </a:xfrm>
            <a:prstGeom prst="straightConnector1">
              <a:avLst/>
            </a:prstGeom>
            <a:noFill/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59" name="Google Shape;659;p23"/>
            <p:cNvCxnSpPr/>
            <p:nvPr/>
          </p:nvCxnSpPr>
          <p:spPr>
            <a:xfrm>
              <a:off x="0" y="1699053"/>
              <a:ext cx="10979462" cy="0"/>
            </a:xfrm>
            <a:prstGeom prst="straightConnector1">
              <a:avLst/>
            </a:prstGeom>
            <a:noFill/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60" name="Google Shape;660;p23"/>
            <p:cNvCxnSpPr/>
            <p:nvPr/>
          </p:nvCxnSpPr>
          <p:spPr>
            <a:xfrm>
              <a:off x="0" y="502926"/>
              <a:ext cx="10979462" cy="0"/>
            </a:xfrm>
            <a:prstGeom prst="straightConnector1">
              <a:avLst/>
            </a:prstGeom>
            <a:noFill/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61" name="Google Shape;661;p23"/>
            <p:cNvSpPr/>
            <p:nvPr/>
          </p:nvSpPr>
          <p:spPr>
            <a:xfrm>
              <a:off x="2854660" y="938"/>
              <a:ext cx="8124801" cy="5019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23"/>
            <p:cNvSpPr txBox="1"/>
            <p:nvPr/>
          </p:nvSpPr>
          <p:spPr>
            <a:xfrm>
              <a:off x="2854660" y="938"/>
              <a:ext cx="8124801" cy="5019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28575" lIns="28575" spcFirstLastPara="1" rIns="28575" wrap="square" tIns="2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23"/>
            <p:cNvSpPr/>
            <p:nvPr/>
          </p:nvSpPr>
          <p:spPr>
            <a:xfrm>
              <a:off x="0" y="69695"/>
              <a:ext cx="2854660" cy="364473"/>
            </a:xfrm>
            <a:prstGeom prst="round2SameRect">
              <a:avLst>
                <a:gd fmla="val 16670" name="adj1"/>
                <a:gd fmla="val 0" name="adj2"/>
              </a:avLst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23"/>
            <p:cNvSpPr txBox="1"/>
            <p:nvPr/>
          </p:nvSpPr>
          <p:spPr>
            <a:xfrm>
              <a:off x="17795" y="87490"/>
              <a:ext cx="2819070" cy="3466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375" lIns="32375" spcFirstLastPara="1" rIns="32375" wrap="square" tIns="32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NEČISTOČE</a:t>
              </a:r>
              <a:endPara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23"/>
            <p:cNvSpPr/>
            <p:nvPr/>
          </p:nvSpPr>
          <p:spPr>
            <a:xfrm>
              <a:off x="0" y="502926"/>
              <a:ext cx="10979462" cy="6690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23"/>
            <p:cNvSpPr txBox="1"/>
            <p:nvPr/>
          </p:nvSpPr>
          <p:spPr>
            <a:xfrm>
              <a:off x="0" y="502926"/>
              <a:ext cx="10979462" cy="6690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0475" lIns="30475" spcFirstLastPara="1" rIns="30475" wrap="square" tIns="3047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b="0" i="0" lang="sl-SI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Nečistoče na površinah mlečne opreme - mlečne sestavine se zatikajo in usedajo v plasteh, med in v teh plasteh bakterije uporabljajo nečistoče kot svoje skrivališče.</a:t>
              </a:r>
              <a:endParaRPr/>
            </a:p>
            <a:p>
              <a:pPr indent="-69850" lvl="1" marL="17145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t/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23"/>
            <p:cNvSpPr/>
            <p:nvPr/>
          </p:nvSpPr>
          <p:spPr>
            <a:xfrm>
              <a:off x="2854660" y="1197065"/>
              <a:ext cx="8124801" cy="5019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23"/>
            <p:cNvSpPr txBox="1"/>
            <p:nvPr/>
          </p:nvSpPr>
          <p:spPr>
            <a:xfrm>
              <a:off x="2854660" y="1197065"/>
              <a:ext cx="8124801" cy="5019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28575" lIns="28575" spcFirstLastPara="1" rIns="28575" wrap="square" tIns="2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23"/>
            <p:cNvSpPr/>
            <p:nvPr/>
          </p:nvSpPr>
          <p:spPr>
            <a:xfrm>
              <a:off x="0" y="1197065"/>
              <a:ext cx="2854660" cy="501988"/>
            </a:xfrm>
            <a:prstGeom prst="round2SameRect">
              <a:avLst>
                <a:gd fmla="val 16670" name="adj1"/>
                <a:gd fmla="val 0" name="adj2"/>
              </a:avLst>
            </a:prstGeom>
            <a:solidFill>
              <a:schemeClr val="accent5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23"/>
            <p:cNvSpPr txBox="1"/>
            <p:nvPr/>
          </p:nvSpPr>
          <p:spPr>
            <a:xfrm>
              <a:off x="24509" y="1221574"/>
              <a:ext cx="2805642" cy="4774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375" lIns="32375" spcFirstLastPara="1" rIns="32375" wrap="square" tIns="32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sl-SI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MRZLE POVRŠINE</a:t>
              </a:r>
              <a:endPara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23"/>
            <p:cNvSpPr/>
            <p:nvPr/>
          </p:nvSpPr>
          <p:spPr>
            <a:xfrm>
              <a:off x="0" y="1699053"/>
              <a:ext cx="10979462" cy="1004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23"/>
            <p:cNvSpPr txBox="1"/>
            <p:nvPr/>
          </p:nvSpPr>
          <p:spPr>
            <a:xfrm>
              <a:off x="0" y="1699053"/>
              <a:ext cx="10979462" cy="10041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0475" lIns="30475" spcFirstLastPara="1" rIns="30475" wrap="square" tIns="3047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b="0" i="0" lang="sl-SI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Tanka plast mleka ostane v cevovodih, črpalkah, rezervoarjih, ventilih itd.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b="0" i="0" lang="sl-SI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Ko je sistem izpraznjen, je treba pranje začeti čim prej, sicer se bo sloj mleka na površinah izsušil in ga bo težje odstraniti.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23"/>
            <p:cNvSpPr/>
            <p:nvPr/>
          </p:nvSpPr>
          <p:spPr>
            <a:xfrm>
              <a:off x="2854660" y="2728280"/>
              <a:ext cx="8124801" cy="5019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23"/>
            <p:cNvSpPr txBox="1"/>
            <p:nvPr/>
          </p:nvSpPr>
          <p:spPr>
            <a:xfrm>
              <a:off x="2854660" y="2728280"/>
              <a:ext cx="8124801" cy="5019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28575" lIns="28575" spcFirstLastPara="1" rIns="28575" wrap="square" tIns="2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23"/>
            <p:cNvSpPr/>
            <p:nvPr/>
          </p:nvSpPr>
          <p:spPr>
            <a:xfrm>
              <a:off x="0" y="2803506"/>
              <a:ext cx="2854660" cy="351537"/>
            </a:xfrm>
            <a:prstGeom prst="round2SameRect">
              <a:avLst>
                <a:gd fmla="val 16670" name="adj1"/>
                <a:gd fmla="val 0" name="adj2"/>
              </a:avLst>
            </a:prstGeom>
            <a:solidFill>
              <a:schemeClr val="accent4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23"/>
            <p:cNvSpPr txBox="1"/>
            <p:nvPr/>
          </p:nvSpPr>
          <p:spPr>
            <a:xfrm>
              <a:off x="17164" y="2820670"/>
              <a:ext cx="2820332" cy="3343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375" lIns="32375" spcFirstLastPara="1" rIns="32375" wrap="square" tIns="32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SEGRETE POVRŠINE</a:t>
              </a:r>
              <a:endPara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23"/>
            <p:cNvSpPr/>
            <p:nvPr/>
          </p:nvSpPr>
          <p:spPr>
            <a:xfrm>
              <a:off x="0" y="3230268"/>
              <a:ext cx="10979462" cy="10469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23"/>
            <p:cNvSpPr txBox="1"/>
            <p:nvPr/>
          </p:nvSpPr>
          <p:spPr>
            <a:xfrm>
              <a:off x="0" y="3230268"/>
              <a:ext cx="10979462" cy="10469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0475" lIns="30475" spcFirstLastPara="1" rIns="30475" wrap="square" tIns="3047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b="0" i="0" lang="sl-SI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Če mleko segrejemo na temperaturo nad 60 °C, se začnejo tvoriti mlečne usedline.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accent4"/>
                </a:buClr>
                <a:buSzPts val="1600"/>
                <a:buFont typeface="Calibri"/>
                <a:buChar char="•"/>
              </a:pPr>
              <a:r>
                <a:rPr b="1" i="0" lang="sl-SI" sz="1600" u="none" cap="none" strike="noStrike">
                  <a:solidFill>
                    <a:schemeClr val="accent4"/>
                  </a:solidFill>
                  <a:latin typeface="Calibri"/>
                  <a:ea typeface="Calibri"/>
                  <a:cs typeface="Calibri"/>
                  <a:sym typeface="Calibri"/>
                </a:rPr>
                <a:t>Mlečni depozit </a:t>
              </a:r>
              <a:r>
                <a:rPr b="0" i="0" lang="sl-SI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je sestavljen iz kalcijevih in magnezijevih fosfatov, karbonatov, beljakovin in maščob.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79" name="Google Shape;679;p23"/>
          <p:cNvPicPr preferRelativeResize="0"/>
          <p:nvPr/>
        </p:nvPicPr>
        <p:blipFill rotWithShape="1">
          <a:blip r:embed="rId6">
            <a:alphaModFix/>
          </a:blip>
          <a:srcRect b="9966" l="0" r="0" t="0"/>
          <a:stretch/>
        </p:blipFill>
        <p:spPr>
          <a:xfrm>
            <a:off x="8806701" y="5090311"/>
            <a:ext cx="2684172" cy="15730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iotehniški center Naklo: MILK-ed" id="684" name="Google Shape;68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2751" y="69860"/>
            <a:ext cx="1254603" cy="497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29900" y="95083"/>
            <a:ext cx="1574800" cy="425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900" y="-4209"/>
            <a:ext cx="1737553" cy="6334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7" name="Google Shape;687;p24"/>
          <p:cNvCxnSpPr/>
          <p:nvPr/>
        </p:nvCxnSpPr>
        <p:spPr>
          <a:xfrm>
            <a:off x="0" y="618297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88" name="Google Shape;688;p24"/>
          <p:cNvSpPr/>
          <p:nvPr/>
        </p:nvSpPr>
        <p:spPr>
          <a:xfrm>
            <a:off x="7264803" y="1004061"/>
            <a:ext cx="623927" cy="461665"/>
          </a:xfrm>
          <a:prstGeom prst="rect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cap="flat" cmpd="sng" w="95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l-SI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CIP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24"/>
          <p:cNvSpPr/>
          <p:nvPr/>
        </p:nvSpPr>
        <p:spPr>
          <a:xfrm>
            <a:off x="3747112" y="1009971"/>
            <a:ext cx="3351278" cy="46166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l-SI" sz="24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ČIŠČENJE NA MESTU</a:t>
            </a:r>
            <a:endParaRPr sz="24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0" name="Google Shape;690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1009" y="2716647"/>
            <a:ext cx="6552205" cy="3426365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Google Shape;691;p24"/>
          <p:cNvSpPr/>
          <p:nvPr/>
        </p:nvSpPr>
        <p:spPr>
          <a:xfrm>
            <a:off x="1852806" y="1863309"/>
            <a:ext cx="8394491" cy="369332"/>
          </a:xfrm>
          <a:prstGeom prst="rect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cap="flat" cmpd="sng" w="95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CIP sistemi so sestavni del manjših, srednjih in velikih proizvodnih sistemov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92" name="Google Shape;692;p24"/>
          <p:cNvGrpSpPr/>
          <p:nvPr/>
        </p:nvGrpSpPr>
        <p:grpSpPr>
          <a:xfrm>
            <a:off x="7312787" y="3002925"/>
            <a:ext cx="4291153" cy="2853808"/>
            <a:chOff x="47984" y="0"/>
            <a:chExt cx="4291153" cy="2853808"/>
          </a:xfrm>
        </p:grpSpPr>
        <p:sp>
          <p:nvSpPr>
            <p:cNvPr id="693" name="Google Shape;693;p24"/>
            <p:cNvSpPr/>
            <p:nvPr/>
          </p:nvSpPr>
          <p:spPr>
            <a:xfrm>
              <a:off x="329034" y="0"/>
              <a:ext cx="3729053" cy="2853808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CFDE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24"/>
            <p:cNvSpPr/>
            <p:nvPr/>
          </p:nvSpPr>
          <p:spPr>
            <a:xfrm>
              <a:off x="47984" y="856142"/>
              <a:ext cx="4291153" cy="1141523"/>
            </a:xfrm>
            <a:prstGeom prst="roundRect">
              <a:avLst>
                <a:gd fmla="val 16667" name="adj"/>
              </a:avLst>
            </a:prstGeom>
            <a:solidFill>
              <a:srgbClr val="599B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24"/>
            <p:cNvSpPr txBox="1"/>
            <p:nvPr/>
          </p:nvSpPr>
          <p:spPr>
            <a:xfrm>
              <a:off x="103709" y="911867"/>
              <a:ext cx="4179703" cy="10300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Voda za izpiranje, raztopine detergentov in vroča voda za dezinfekcijo krožijo skozi rezervoarje, cevi in ​​procesne linije brez razstavljanja opreme, v zaprtih pralnih krogih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6" name="Google Shape;696;p24"/>
          <p:cNvSpPr/>
          <p:nvPr/>
        </p:nvSpPr>
        <p:spPr>
          <a:xfrm>
            <a:off x="6570204" y="6288463"/>
            <a:ext cx="492077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✔"/>
            </a:pPr>
            <a:r>
              <a:rPr lang="sl-SI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višja kakovost čiščenja, večja varnost, nadzor stroškov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lean Out of Place (COP) Solutions | Ecolab" id="701" name="Google Shape;701;p25"/>
          <p:cNvPicPr preferRelativeResize="0"/>
          <p:nvPr/>
        </p:nvPicPr>
        <p:blipFill rotWithShape="1">
          <a:blip r:embed="rId3">
            <a:alphaModFix/>
          </a:blip>
          <a:srcRect b="1033" l="18266" r="20606" t="-2184"/>
          <a:stretch/>
        </p:blipFill>
        <p:spPr>
          <a:xfrm>
            <a:off x="614597" y="2567345"/>
            <a:ext cx="4467069" cy="41662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otehniški center Naklo: MILK-ed" id="702" name="Google Shape;702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22751" y="69860"/>
            <a:ext cx="1254603" cy="497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29900" y="95083"/>
            <a:ext cx="1574800" cy="425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900" y="-4209"/>
            <a:ext cx="1737553" cy="6334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5" name="Google Shape;705;p25"/>
          <p:cNvCxnSpPr/>
          <p:nvPr/>
        </p:nvCxnSpPr>
        <p:spPr>
          <a:xfrm>
            <a:off x="0" y="618297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06" name="Google Shape;706;p25"/>
          <p:cNvSpPr/>
          <p:nvPr/>
        </p:nvSpPr>
        <p:spPr>
          <a:xfrm>
            <a:off x="7264803" y="1004061"/>
            <a:ext cx="724954" cy="461665"/>
          </a:xfrm>
          <a:prstGeom prst="rect">
            <a:avLst/>
          </a:prstGeom>
          <a:solidFill>
            <a:srgbClr val="8DA9DB"/>
          </a:solidFill>
          <a:ln cap="flat" cmpd="sng" w="9525">
            <a:solidFill>
              <a:srgbClr val="8DA9D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l-SI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COP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p25"/>
          <p:cNvSpPr/>
          <p:nvPr/>
        </p:nvSpPr>
        <p:spPr>
          <a:xfrm>
            <a:off x="3537679" y="1009971"/>
            <a:ext cx="3560711" cy="83099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8DA9D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l-SI" sz="24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ZUNANJE ČIŠČENJE OPREME</a:t>
            </a:r>
            <a:endParaRPr sz="2400">
              <a:solidFill>
                <a:srgbClr val="1E4E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25"/>
          <p:cNvSpPr/>
          <p:nvPr/>
        </p:nvSpPr>
        <p:spPr>
          <a:xfrm>
            <a:off x="1852806" y="1921014"/>
            <a:ext cx="8394491" cy="646331"/>
          </a:xfrm>
          <a:prstGeom prst="rect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cap="flat" cmpd="sng" w="95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zunanje čiščenje opreme in proizvodnega kompleksa ter čiščenje opreme od znotraj, ko proizvodno linijo razstavimo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9" name="Google Shape;709;p25"/>
          <p:cNvGrpSpPr/>
          <p:nvPr/>
        </p:nvGrpSpPr>
        <p:grpSpPr>
          <a:xfrm>
            <a:off x="6016260" y="3167962"/>
            <a:ext cx="4613640" cy="1718830"/>
            <a:chOff x="0" y="1990"/>
            <a:chExt cx="4613640" cy="1718830"/>
          </a:xfrm>
        </p:grpSpPr>
        <p:sp>
          <p:nvSpPr>
            <p:cNvPr id="710" name="Google Shape;710;p25"/>
            <p:cNvSpPr/>
            <p:nvPr/>
          </p:nvSpPr>
          <p:spPr>
            <a:xfrm>
              <a:off x="0" y="284420"/>
              <a:ext cx="4613640" cy="1436400"/>
            </a:xfrm>
            <a:prstGeom prst="rect">
              <a:avLst/>
            </a:prstGeom>
            <a:solidFill>
              <a:srgbClr val="CFDEEF">
                <a:alpha val="89803"/>
              </a:srgbClr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25"/>
            <p:cNvSpPr txBox="1"/>
            <p:nvPr/>
          </p:nvSpPr>
          <p:spPr>
            <a:xfrm>
              <a:off x="0" y="284420"/>
              <a:ext cx="4613640" cy="143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35125" lIns="358050" spcFirstLastPara="1" rIns="358050" wrap="square" tIns="39572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b="0" i="0" lang="sl-SI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ročno</a:t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b="0" i="0" lang="sl-SI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 pomočjo visokotlačnih naprav</a:t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b="0" i="0" lang="sl-SI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 čistilno peno</a:t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25"/>
            <p:cNvSpPr/>
            <p:nvPr/>
          </p:nvSpPr>
          <p:spPr>
            <a:xfrm>
              <a:off x="230682" y="1990"/>
              <a:ext cx="3229548" cy="56088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12700">
              <a:solidFill>
                <a:srgbClr val="528CB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25"/>
            <p:cNvSpPr txBox="1"/>
            <p:nvPr/>
          </p:nvSpPr>
          <p:spPr>
            <a:xfrm>
              <a:off x="258062" y="29370"/>
              <a:ext cx="3174788" cy="506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2050" spcFirstLastPara="1" rIns="1220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Čiščenje je lahko:</a:t>
              </a: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iotehniški center Naklo: MILK-ed" id="718" name="Google Shape;71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2751" y="69860"/>
            <a:ext cx="1254603" cy="497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9" name="Google Shape;719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29900" y="95083"/>
            <a:ext cx="1574800" cy="425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0" name="Google Shape;720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900" y="-4209"/>
            <a:ext cx="1737553" cy="6334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1" name="Google Shape;721;p26"/>
          <p:cNvCxnSpPr/>
          <p:nvPr/>
        </p:nvCxnSpPr>
        <p:spPr>
          <a:xfrm>
            <a:off x="0" y="618297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22" name="Google Shape;722;p26"/>
          <p:cNvSpPr txBox="1"/>
          <p:nvPr/>
        </p:nvSpPr>
        <p:spPr>
          <a:xfrm>
            <a:off x="88900" y="715890"/>
            <a:ext cx="2349500" cy="1077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400"/>
              <a:buFont typeface="Libre Franklin Medium"/>
              <a:buNone/>
            </a:pPr>
            <a:r>
              <a:rPr b="1" lang="sl-SI" sz="2400">
                <a:solidFill>
                  <a:srgbClr val="2E75B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POSTOPEK ČIŠČENJA </a:t>
            </a:r>
            <a:endParaRPr sz="1050" u="sng">
              <a:solidFill>
                <a:srgbClr val="2E75B5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723" name="Google Shape;723;p26"/>
          <p:cNvGrpSpPr/>
          <p:nvPr/>
        </p:nvGrpSpPr>
        <p:grpSpPr>
          <a:xfrm>
            <a:off x="505078" y="853618"/>
            <a:ext cx="10503794" cy="5906030"/>
            <a:chOff x="713770" y="2998"/>
            <a:chExt cx="10503794" cy="5906030"/>
          </a:xfrm>
        </p:grpSpPr>
        <p:sp>
          <p:nvSpPr>
            <p:cNvPr id="724" name="Google Shape;724;p26"/>
            <p:cNvSpPr/>
            <p:nvPr/>
          </p:nvSpPr>
          <p:spPr>
            <a:xfrm>
              <a:off x="8176102" y="5071445"/>
              <a:ext cx="527880" cy="527365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73757" y="120000"/>
                  </a:lnTo>
                  <a:lnTo>
                    <a:pt x="73757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725" name="Google Shape;725;p26"/>
            <p:cNvSpPr/>
            <p:nvPr/>
          </p:nvSpPr>
          <p:spPr>
            <a:xfrm>
              <a:off x="5280695" y="5161453"/>
              <a:ext cx="406843" cy="43735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726" name="Google Shape;726;p26"/>
            <p:cNvSpPr/>
            <p:nvPr/>
          </p:nvSpPr>
          <p:spPr>
            <a:xfrm>
              <a:off x="5280695" y="4724095"/>
              <a:ext cx="406843" cy="437357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127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727" name="Google Shape;727;p26"/>
            <p:cNvSpPr/>
            <p:nvPr/>
          </p:nvSpPr>
          <p:spPr>
            <a:xfrm>
              <a:off x="2283720" y="2754620"/>
              <a:ext cx="665027" cy="240683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83294" y="0"/>
                  </a:lnTo>
                  <a:lnTo>
                    <a:pt x="83294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728" name="Google Shape;728;p26"/>
            <p:cNvSpPr/>
            <p:nvPr/>
          </p:nvSpPr>
          <p:spPr>
            <a:xfrm>
              <a:off x="8250371" y="3766354"/>
              <a:ext cx="406843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729" name="Google Shape;729;p26"/>
            <p:cNvSpPr/>
            <p:nvPr/>
          </p:nvSpPr>
          <p:spPr>
            <a:xfrm>
              <a:off x="5280695" y="3766354"/>
              <a:ext cx="406843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730" name="Google Shape;730;p26"/>
            <p:cNvSpPr/>
            <p:nvPr/>
          </p:nvSpPr>
          <p:spPr>
            <a:xfrm>
              <a:off x="2283720" y="2754620"/>
              <a:ext cx="665027" cy="105745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83294" y="0"/>
                  </a:lnTo>
                  <a:lnTo>
                    <a:pt x="83294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731" name="Google Shape;731;p26"/>
            <p:cNvSpPr/>
            <p:nvPr/>
          </p:nvSpPr>
          <p:spPr>
            <a:xfrm>
              <a:off x="8176102" y="2500002"/>
              <a:ext cx="484652" cy="43735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69633" y="0"/>
                  </a:lnTo>
                  <a:lnTo>
                    <a:pt x="69633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732" name="Google Shape;732;p26"/>
            <p:cNvSpPr/>
            <p:nvPr/>
          </p:nvSpPr>
          <p:spPr>
            <a:xfrm>
              <a:off x="8176102" y="2062645"/>
              <a:ext cx="484652" cy="437357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9633" y="120000"/>
                  </a:lnTo>
                  <a:lnTo>
                    <a:pt x="69633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733" name="Google Shape;733;p26"/>
            <p:cNvSpPr/>
            <p:nvPr/>
          </p:nvSpPr>
          <p:spPr>
            <a:xfrm>
              <a:off x="5280695" y="2454282"/>
              <a:ext cx="406843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734" name="Google Shape;734;p26"/>
            <p:cNvSpPr/>
            <p:nvPr/>
          </p:nvSpPr>
          <p:spPr>
            <a:xfrm>
              <a:off x="2283720" y="2500002"/>
              <a:ext cx="665027" cy="254617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83294" y="120000"/>
                  </a:lnTo>
                  <a:lnTo>
                    <a:pt x="83294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735" name="Google Shape;735;p26"/>
            <p:cNvSpPr/>
            <p:nvPr/>
          </p:nvSpPr>
          <p:spPr>
            <a:xfrm>
              <a:off x="8176102" y="1142211"/>
              <a:ext cx="406843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736" name="Google Shape;736;p26"/>
            <p:cNvSpPr/>
            <p:nvPr/>
          </p:nvSpPr>
          <p:spPr>
            <a:xfrm>
              <a:off x="5280695" y="1142211"/>
              <a:ext cx="406843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737" name="Google Shape;737;p26"/>
            <p:cNvSpPr/>
            <p:nvPr/>
          </p:nvSpPr>
          <p:spPr>
            <a:xfrm>
              <a:off x="2283720" y="1187931"/>
              <a:ext cx="665027" cy="1566689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83294" y="120000"/>
                  </a:lnTo>
                  <a:lnTo>
                    <a:pt x="83294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738" name="Google Shape;738;p26"/>
            <p:cNvSpPr/>
            <p:nvPr/>
          </p:nvSpPr>
          <p:spPr>
            <a:xfrm>
              <a:off x="8176102" y="267496"/>
              <a:ext cx="406843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739" name="Google Shape;739;p26"/>
            <p:cNvSpPr/>
            <p:nvPr/>
          </p:nvSpPr>
          <p:spPr>
            <a:xfrm>
              <a:off x="5280695" y="267496"/>
              <a:ext cx="406843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127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740" name="Google Shape;740;p26"/>
            <p:cNvSpPr/>
            <p:nvPr/>
          </p:nvSpPr>
          <p:spPr>
            <a:xfrm>
              <a:off x="2283720" y="313216"/>
              <a:ext cx="665027" cy="2441403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83294" y="120000"/>
                  </a:lnTo>
                  <a:lnTo>
                    <a:pt x="83294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741" name="Google Shape;741;p26"/>
            <p:cNvSpPr/>
            <p:nvPr/>
          </p:nvSpPr>
          <p:spPr>
            <a:xfrm>
              <a:off x="713770" y="2444401"/>
              <a:ext cx="1569949" cy="620437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26"/>
            <p:cNvSpPr txBox="1"/>
            <p:nvPr/>
          </p:nvSpPr>
          <p:spPr>
            <a:xfrm>
              <a:off x="713770" y="2444401"/>
              <a:ext cx="1569949" cy="6204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sl-SI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Cikel čiščenja v mlekarni poteka tako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26"/>
            <p:cNvSpPr/>
            <p:nvPr/>
          </p:nvSpPr>
          <p:spPr>
            <a:xfrm>
              <a:off x="2948747" y="2998"/>
              <a:ext cx="2331948" cy="620437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26"/>
            <p:cNvSpPr txBox="1"/>
            <p:nvPr/>
          </p:nvSpPr>
          <p:spPr>
            <a:xfrm>
              <a:off x="2948747" y="2998"/>
              <a:ext cx="2331948" cy="6204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sl-SI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VRAČANJE OSTANKOV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26"/>
            <p:cNvSpPr/>
            <p:nvPr/>
          </p:nvSpPr>
          <p:spPr>
            <a:xfrm>
              <a:off x="5687539" y="2998"/>
              <a:ext cx="2488562" cy="620437"/>
            </a:xfrm>
            <a:prstGeom prst="rect">
              <a:avLst/>
            </a:prstGeom>
            <a:solidFill>
              <a:srgbClr val="2E75B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26"/>
            <p:cNvSpPr txBox="1"/>
            <p:nvPr/>
          </p:nvSpPr>
          <p:spPr>
            <a:xfrm>
              <a:off x="5687539" y="2998"/>
              <a:ext cx="2488562" cy="6204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tako, da jih strgate, izsušite in odstranite z vodo ali s stisnjenim zrakom</a:t>
              </a:r>
              <a:endParaRPr/>
            </a:p>
          </p:txBody>
        </p:sp>
        <p:sp>
          <p:nvSpPr>
            <p:cNvPr id="747" name="Google Shape;747;p26"/>
            <p:cNvSpPr/>
            <p:nvPr/>
          </p:nvSpPr>
          <p:spPr>
            <a:xfrm>
              <a:off x="8582946" y="2998"/>
              <a:ext cx="2556810" cy="620437"/>
            </a:xfrm>
            <a:prstGeom prst="rect">
              <a:avLst/>
            </a:prstGeom>
            <a:solidFill>
              <a:schemeClr val="accent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26"/>
            <p:cNvSpPr txBox="1"/>
            <p:nvPr/>
          </p:nvSpPr>
          <p:spPr>
            <a:xfrm>
              <a:off x="8582946" y="2998"/>
              <a:ext cx="2556810" cy="6204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zmanjša izgubo izdelka, olajša čiščenje in zmanjša obremenitev odpadnih vod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26"/>
            <p:cNvSpPr/>
            <p:nvPr/>
          </p:nvSpPr>
          <p:spPr>
            <a:xfrm>
              <a:off x="2948747" y="877712"/>
              <a:ext cx="2331948" cy="620437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26"/>
            <p:cNvSpPr txBox="1"/>
            <p:nvPr/>
          </p:nvSpPr>
          <p:spPr>
            <a:xfrm>
              <a:off x="2948747" y="877712"/>
              <a:ext cx="2331948" cy="6204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PREDPRANJE z vodo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26"/>
            <p:cNvSpPr/>
            <p:nvPr/>
          </p:nvSpPr>
          <p:spPr>
            <a:xfrm>
              <a:off x="5687539" y="877712"/>
              <a:ext cx="2488562" cy="620437"/>
            </a:xfrm>
            <a:prstGeom prst="rect">
              <a:avLst/>
            </a:prstGeom>
            <a:solidFill>
              <a:srgbClr val="2E75B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26"/>
            <p:cNvSpPr txBox="1"/>
            <p:nvPr/>
          </p:nvSpPr>
          <p:spPr>
            <a:xfrm>
              <a:off x="5687539" y="877712"/>
              <a:ext cx="2488562" cy="6204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odstranite ostanke nečistoč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26"/>
            <p:cNvSpPr/>
            <p:nvPr/>
          </p:nvSpPr>
          <p:spPr>
            <a:xfrm>
              <a:off x="8582946" y="877712"/>
              <a:ext cx="2556810" cy="620437"/>
            </a:xfrm>
            <a:prstGeom prst="rect">
              <a:avLst/>
            </a:prstGeom>
            <a:solidFill>
              <a:schemeClr val="accent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26"/>
            <p:cNvSpPr txBox="1"/>
            <p:nvPr/>
          </p:nvSpPr>
          <p:spPr>
            <a:xfrm>
              <a:off x="8582946" y="877712"/>
              <a:ext cx="2556810" cy="6204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temeljito predpranje lahko odstrani 90% mehkih (nezgorelih) ostankov, oz. 99 % vseh ostankov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26"/>
            <p:cNvSpPr/>
            <p:nvPr/>
          </p:nvSpPr>
          <p:spPr>
            <a:xfrm>
              <a:off x="2948747" y="2189784"/>
              <a:ext cx="2331948" cy="620437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26"/>
            <p:cNvSpPr txBox="1"/>
            <p:nvPr/>
          </p:nvSpPr>
          <p:spPr>
            <a:xfrm>
              <a:off x="2948747" y="2189784"/>
              <a:ext cx="2331948" cy="6204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sl-SI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PRANJE Z DETERGENTI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26"/>
            <p:cNvSpPr/>
            <p:nvPr/>
          </p:nvSpPr>
          <p:spPr>
            <a:xfrm>
              <a:off x="5687539" y="2098034"/>
              <a:ext cx="2488562" cy="803937"/>
            </a:xfrm>
            <a:prstGeom prst="rect">
              <a:avLst/>
            </a:prstGeom>
            <a:solidFill>
              <a:srgbClr val="2E75B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26"/>
            <p:cNvSpPr txBox="1"/>
            <p:nvPr/>
          </p:nvSpPr>
          <p:spPr>
            <a:xfrm>
              <a:off x="5687539" y="2098034"/>
              <a:ext cx="2488562" cy="8039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sl-SI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pred začetkom pranja je treba količino detergenta v raztopini prilagoditi na pravilno koncentracijo</a:t>
              </a:r>
              <a:endParaRPr/>
            </a:p>
          </p:txBody>
        </p:sp>
        <p:sp>
          <p:nvSpPr>
            <p:cNvPr id="759" name="Google Shape;759;p26"/>
            <p:cNvSpPr/>
            <p:nvPr/>
          </p:nvSpPr>
          <p:spPr>
            <a:xfrm>
              <a:off x="8660754" y="1752427"/>
              <a:ext cx="2556810" cy="620437"/>
            </a:xfrm>
            <a:prstGeom prst="rect">
              <a:avLst/>
            </a:prstGeom>
            <a:solidFill>
              <a:schemeClr val="accent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26"/>
            <p:cNvSpPr txBox="1"/>
            <p:nvPr/>
          </p:nvSpPr>
          <p:spPr>
            <a:xfrm>
              <a:off x="8660754" y="1752427"/>
              <a:ext cx="2556810" cy="6204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sl-SI" sz="12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Ogrevane površine</a:t>
              </a:r>
              <a:br>
                <a:rPr b="1" lang="sl-SI" sz="12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lang="sl-SI" sz="1200" u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nečistoče na ogretih površinah običajno speremo z alkalnimi in nato s kislimi detergenti</a:t>
              </a:r>
              <a:endParaRPr b="0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26"/>
            <p:cNvSpPr/>
            <p:nvPr/>
          </p:nvSpPr>
          <p:spPr>
            <a:xfrm>
              <a:off x="8660754" y="2627141"/>
              <a:ext cx="2556810" cy="620437"/>
            </a:xfrm>
            <a:prstGeom prst="rect">
              <a:avLst/>
            </a:prstGeom>
            <a:solidFill>
              <a:schemeClr val="accent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26"/>
            <p:cNvSpPr txBox="1"/>
            <p:nvPr/>
          </p:nvSpPr>
          <p:spPr>
            <a:xfrm>
              <a:off x="8660754" y="2627141"/>
              <a:ext cx="2556810" cy="6204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sl-SI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Hladne površine</a:t>
              </a:r>
              <a:br>
                <a:rPr b="1" lang="sl-SI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lang="sl-SI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običajno speremo z lugom in le občasno s kislim sredstvom</a:t>
              </a:r>
              <a:endParaRPr b="0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26"/>
            <p:cNvSpPr/>
            <p:nvPr/>
          </p:nvSpPr>
          <p:spPr>
            <a:xfrm>
              <a:off x="2948747" y="3501856"/>
              <a:ext cx="2331948" cy="620437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26"/>
            <p:cNvSpPr txBox="1"/>
            <p:nvPr/>
          </p:nvSpPr>
          <p:spPr>
            <a:xfrm>
              <a:off x="2948747" y="3501856"/>
              <a:ext cx="2331948" cy="6204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sl-SI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SPIRANJE s čisto vodo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26"/>
            <p:cNvSpPr/>
            <p:nvPr/>
          </p:nvSpPr>
          <p:spPr>
            <a:xfrm>
              <a:off x="5687539" y="3464549"/>
              <a:ext cx="2562832" cy="695050"/>
            </a:xfrm>
            <a:prstGeom prst="rect">
              <a:avLst/>
            </a:prstGeom>
            <a:solidFill>
              <a:srgbClr val="2E75B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26"/>
            <p:cNvSpPr txBox="1"/>
            <p:nvPr/>
          </p:nvSpPr>
          <p:spPr>
            <a:xfrm>
              <a:off x="5687539" y="3464549"/>
              <a:ext cx="2562832" cy="6950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tako dolgo, da odstranite vse sledi detergenta, ki bi lahko onesnažili mleko</a:t>
              </a:r>
              <a:endParaRPr/>
            </a:p>
          </p:txBody>
        </p:sp>
        <p:sp>
          <p:nvSpPr>
            <p:cNvPr id="767" name="Google Shape;767;p26"/>
            <p:cNvSpPr/>
            <p:nvPr/>
          </p:nvSpPr>
          <p:spPr>
            <a:xfrm>
              <a:off x="8657215" y="3501856"/>
              <a:ext cx="2556810" cy="620437"/>
            </a:xfrm>
            <a:prstGeom prst="rect">
              <a:avLst/>
            </a:prstGeom>
            <a:solidFill>
              <a:schemeClr val="accent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26"/>
            <p:cNvSpPr txBox="1"/>
            <p:nvPr/>
          </p:nvSpPr>
          <p:spPr>
            <a:xfrm>
              <a:off x="8657215" y="3501856"/>
              <a:ext cx="2556810" cy="6204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Uporabimo mehko vodo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26"/>
            <p:cNvSpPr/>
            <p:nvPr/>
          </p:nvSpPr>
          <p:spPr>
            <a:xfrm>
              <a:off x="2948747" y="4851234"/>
              <a:ext cx="2331948" cy="620437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26"/>
            <p:cNvSpPr txBox="1"/>
            <p:nvPr/>
          </p:nvSpPr>
          <p:spPr>
            <a:xfrm>
              <a:off x="2948747" y="4851234"/>
              <a:ext cx="2331948" cy="6204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sl-SI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RAZKUŽEVANJE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26"/>
            <p:cNvSpPr/>
            <p:nvPr/>
          </p:nvSpPr>
          <p:spPr>
            <a:xfrm>
              <a:off x="5687539" y="4413877"/>
              <a:ext cx="2488562" cy="620437"/>
            </a:xfrm>
            <a:prstGeom prst="rect">
              <a:avLst/>
            </a:prstGeom>
            <a:solidFill>
              <a:srgbClr val="2E75B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26"/>
            <p:cNvSpPr txBox="1"/>
            <p:nvPr/>
          </p:nvSpPr>
          <p:spPr>
            <a:xfrm>
              <a:off x="5687539" y="4413877"/>
              <a:ext cx="2488562" cy="6204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sl-SI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Termična dezinfekcija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None/>
              </a:pPr>
              <a:r>
                <a:rPr b="0" lang="sl-SI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vrela voda, vroča voda, para</a:t>
              </a:r>
              <a:endParaRPr b="0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26"/>
            <p:cNvSpPr/>
            <p:nvPr/>
          </p:nvSpPr>
          <p:spPr>
            <a:xfrm>
              <a:off x="5687539" y="5288591"/>
              <a:ext cx="2488562" cy="620437"/>
            </a:xfrm>
            <a:prstGeom prst="rect">
              <a:avLst/>
            </a:prstGeom>
            <a:solidFill>
              <a:srgbClr val="2E75B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26"/>
            <p:cNvSpPr txBox="1"/>
            <p:nvPr/>
          </p:nvSpPr>
          <p:spPr>
            <a:xfrm>
              <a:off x="5687539" y="5288591"/>
              <a:ext cx="2488562" cy="6204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sl-SI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Kemična dezinfekcija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None/>
              </a:pPr>
              <a:r>
                <a:rPr b="0" lang="sl-SI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jodofori, vodikov peroksid,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None/>
              </a:pPr>
              <a:r>
                <a:rPr b="0" lang="sl-SI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peroksiocetna kislina</a:t>
              </a:r>
              <a:endParaRPr b="0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26"/>
            <p:cNvSpPr/>
            <p:nvPr/>
          </p:nvSpPr>
          <p:spPr>
            <a:xfrm>
              <a:off x="8703982" y="4761226"/>
              <a:ext cx="2500584" cy="620437"/>
            </a:xfrm>
            <a:prstGeom prst="rect">
              <a:avLst/>
            </a:prstGeom>
            <a:solidFill>
              <a:schemeClr val="accent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26"/>
            <p:cNvSpPr txBox="1"/>
            <p:nvPr/>
          </p:nvSpPr>
          <p:spPr>
            <a:xfrm>
              <a:off x="8703982" y="4761226"/>
              <a:ext cx="2500584" cy="6204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lahko se izvaja zjutraj, tik pred začetkom predelave mleka</a:t>
              </a:r>
              <a:endParaRPr/>
            </a:p>
          </p:txBody>
        </p:sp>
      </p:grpSp>
      <p:cxnSp>
        <p:nvCxnSpPr>
          <p:cNvPr id="777" name="Google Shape;777;p26"/>
          <p:cNvCxnSpPr/>
          <p:nvPr/>
        </p:nvCxnSpPr>
        <p:spPr>
          <a:xfrm rot="10800000">
            <a:off x="8069580" y="5457825"/>
            <a:ext cx="1633" cy="403046"/>
          </a:xfrm>
          <a:prstGeom prst="straightConnector1">
            <a:avLst/>
          </a:prstGeom>
          <a:noFill/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8" name="Google Shape;778;p26"/>
          <p:cNvCxnSpPr/>
          <p:nvPr/>
        </p:nvCxnSpPr>
        <p:spPr>
          <a:xfrm rot="10800000">
            <a:off x="7757160" y="5457825"/>
            <a:ext cx="318135" cy="0"/>
          </a:xfrm>
          <a:prstGeom prst="straightConnector1">
            <a:avLst/>
          </a:prstGeom>
          <a:noFill/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iotehniški center Naklo: MILK-ed" id="783" name="Google Shape;78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2751" y="69860"/>
            <a:ext cx="1254603" cy="497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Google Shape;784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29900" y="95083"/>
            <a:ext cx="1574800" cy="425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5" name="Google Shape;785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900" y="-4209"/>
            <a:ext cx="1737553" cy="6334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6" name="Google Shape;786;p27"/>
          <p:cNvCxnSpPr/>
          <p:nvPr/>
        </p:nvCxnSpPr>
        <p:spPr>
          <a:xfrm>
            <a:off x="0" y="618297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87" name="Google Shape;787;p27"/>
          <p:cNvSpPr/>
          <p:nvPr/>
        </p:nvSpPr>
        <p:spPr>
          <a:xfrm>
            <a:off x="280207" y="1056138"/>
            <a:ext cx="2624436" cy="369332"/>
          </a:xfrm>
          <a:prstGeom prst="rect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cap="flat" cmpd="sng" w="95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l-S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PRANJE Z DETERGENTOM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8" name="Google Shape;788;p27"/>
          <p:cNvSpPr/>
          <p:nvPr/>
        </p:nvSpPr>
        <p:spPr>
          <a:xfrm>
            <a:off x="2991540" y="1812413"/>
            <a:ext cx="6499301" cy="92333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 bi zagotovili zadovoljive rezultate z določeno raztopino</a:t>
            </a:r>
            <a:br>
              <a:rPr lang="sl-S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l-S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detergenta, je treba skrbno nadzorovati pomembne spremenljivke: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9" name="Google Shape;789;p27"/>
          <p:cNvGrpSpPr/>
          <p:nvPr/>
        </p:nvGrpSpPr>
        <p:grpSpPr>
          <a:xfrm>
            <a:off x="3766457" y="2973099"/>
            <a:ext cx="4782056" cy="3277982"/>
            <a:chOff x="2228619" y="323"/>
            <a:chExt cx="4782056" cy="3277982"/>
          </a:xfrm>
        </p:grpSpPr>
        <p:sp>
          <p:nvSpPr>
            <p:cNvPr id="790" name="Google Shape;790;p27"/>
            <p:cNvSpPr/>
            <p:nvPr/>
          </p:nvSpPr>
          <p:spPr>
            <a:xfrm>
              <a:off x="2228619" y="323"/>
              <a:ext cx="819495" cy="819495"/>
            </a:xfrm>
            <a:prstGeom prst="ellipse">
              <a:avLst/>
            </a:prstGeom>
            <a:solidFill>
              <a:schemeClr val="accent2">
                <a:alpha val="49803"/>
              </a:scheme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2638367" y="323"/>
              <a:ext cx="4372308" cy="8194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27"/>
            <p:cNvSpPr txBox="1"/>
            <p:nvPr/>
          </p:nvSpPr>
          <p:spPr>
            <a:xfrm>
              <a:off x="2638367" y="323"/>
              <a:ext cx="4372308" cy="8194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0" spcFirstLastPara="1" rIns="0" wrap="square" tIns="177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r>
                <a:rPr lang="sl-SI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koncentracijo raztopine detergenta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2228619" y="819818"/>
              <a:ext cx="819495" cy="819495"/>
            </a:xfrm>
            <a:prstGeom prst="ellipse">
              <a:avLst/>
            </a:prstGeom>
            <a:solidFill>
              <a:schemeClr val="accent3">
                <a:alpha val="49803"/>
              </a:scheme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2638367" y="819818"/>
              <a:ext cx="4372308" cy="8194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27"/>
            <p:cNvSpPr txBox="1"/>
            <p:nvPr/>
          </p:nvSpPr>
          <p:spPr>
            <a:xfrm>
              <a:off x="2638367" y="819818"/>
              <a:ext cx="4372308" cy="8194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0" spcFirstLastPara="1" rIns="0" wrap="square" tIns="177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temperaturo raztopine detergenta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2228619" y="1639314"/>
              <a:ext cx="819495" cy="819495"/>
            </a:xfrm>
            <a:prstGeom prst="ellipse">
              <a:avLst/>
            </a:prstGeom>
            <a:solidFill>
              <a:schemeClr val="accent4">
                <a:alpha val="49803"/>
              </a:scheme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2638367" y="1639314"/>
              <a:ext cx="4372308" cy="8194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27"/>
            <p:cNvSpPr txBox="1"/>
            <p:nvPr/>
          </p:nvSpPr>
          <p:spPr>
            <a:xfrm>
              <a:off x="2638367" y="1639314"/>
              <a:ext cx="4372308" cy="8194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0" spcFirstLastPara="1" rIns="0" wrap="square" tIns="177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r>
                <a:rPr lang="sl-SI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mehanski učinek na obdelano površino (pretok)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2228619" y="2458810"/>
              <a:ext cx="819495" cy="819495"/>
            </a:xfrm>
            <a:prstGeom prst="ellipse">
              <a:avLst/>
            </a:prstGeom>
            <a:solidFill>
              <a:srgbClr val="4372C3">
                <a:alpha val="49803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2638367" y="2458810"/>
              <a:ext cx="4372308" cy="8194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27"/>
            <p:cNvSpPr txBox="1"/>
            <p:nvPr/>
          </p:nvSpPr>
          <p:spPr>
            <a:xfrm>
              <a:off x="2638367" y="2458810"/>
              <a:ext cx="4372308" cy="8194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0" spcFirstLastPara="1" rIns="0" wrap="square" tIns="177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trajanje pranja (čas).</a:t>
              </a:r>
              <a:endParaRPr/>
            </a:p>
          </p:txBody>
        </p:sp>
      </p:grpSp>
      <p:pic>
        <p:nvPicPr>
          <p:cNvPr id="802" name="Google Shape;802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8665567" y="3599083"/>
            <a:ext cx="2326545" cy="2889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iotehniški center Naklo: MILK-ed" id="807" name="Google Shape;80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2751" y="69860"/>
            <a:ext cx="1254603" cy="497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8" name="Google Shape;808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29900" y="95083"/>
            <a:ext cx="1574800" cy="425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9" name="Google Shape;809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900" y="-4209"/>
            <a:ext cx="1737553" cy="6334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0" name="Google Shape;810;p28"/>
          <p:cNvCxnSpPr/>
          <p:nvPr/>
        </p:nvCxnSpPr>
        <p:spPr>
          <a:xfrm>
            <a:off x="0" y="618297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11" name="Google Shape;811;p28"/>
          <p:cNvSpPr/>
          <p:nvPr/>
        </p:nvSpPr>
        <p:spPr>
          <a:xfrm>
            <a:off x="280207" y="1056138"/>
            <a:ext cx="3572966" cy="369332"/>
          </a:xfrm>
          <a:prstGeom prst="rect">
            <a:avLst/>
          </a:prstGeom>
          <a:gradFill>
            <a:gsLst>
              <a:gs pos="0">
                <a:srgbClr val="5F82CA"/>
              </a:gs>
              <a:gs pos="50000">
                <a:srgbClr val="3C70CA"/>
              </a:gs>
              <a:gs pos="100000">
                <a:srgbClr val="2E60B9"/>
              </a:gs>
            </a:gsLst>
            <a:lin ang="5400000" scaled="0"/>
          </a:gradFill>
          <a:ln cap="flat" cmpd="sng" w="95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sl-S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UČINEK MEHANIZIRANEGA PRANJA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12" name="Google Shape;812;p28"/>
          <p:cNvGrpSpPr/>
          <p:nvPr/>
        </p:nvGrpSpPr>
        <p:grpSpPr>
          <a:xfrm>
            <a:off x="2390851" y="3150678"/>
            <a:ext cx="7315200" cy="665018"/>
            <a:chOff x="122326" y="2763520"/>
            <a:chExt cx="7315200" cy="665018"/>
          </a:xfrm>
        </p:grpSpPr>
        <p:sp>
          <p:nvSpPr>
            <p:cNvPr id="813" name="Google Shape;813;p28"/>
            <p:cNvSpPr/>
            <p:nvPr/>
          </p:nvSpPr>
          <p:spPr>
            <a:xfrm>
              <a:off x="122326" y="2763520"/>
              <a:ext cx="7315200" cy="6650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28"/>
            <p:cNvSpPr txBox="1"/>
            <p:nvPr/>
          </p:nvSpPr>
          <p:spPr>
            <a:xfrm>
              <a:off x="122326" y="2763520"/>
              <a:ext cx="7315200" cy="6650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114300" lIns="114300" spcFirstLastPara="1" rIns="114300" wrap="square" tIns="1143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15" name="Google Shape;815;p28"/>
          <p:cNvPicPr preferRelativeResize="0"/>
          <p:nvPr/>
        </p:nvPicPr>
        <p:blipFill rotWithShape="1">
          <a:blip r:embed="rId6">
            <a:alphaModFix/>
          </a:blip>
          <a:srcRect b="27453" l="7509" r="150" t="0"/>
          <a:stretch/>
        </p:blipFill>
        <p:spPr>
          <a:xfrm>
            <a:off x="280207" y="2277564"/>
            <a:ext cx="3370580" cy="33287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6" name="Google Shape;816;p28"/>
          <p:cNvGrpSpPr/>
          <p:nvPr/>
        </p:nvGrpSpPr>
        <p:grpSpPr>
          <a:xfrm>
            <a:off x="4124034" y="1551356"/>
            <a:ext cx="7692661" cy="4392630"/>
            <a:chOff x="0" y="12675"/>
            <a:chExt cx="7692661" cy="4392630"/>
          </a:xfrm>
        </p:grpSpPr>
        <p:sp>
          <p:nvSpPr>
            <p:cNvPr id="817" name="Google Shape;817;p28"/>
            <p:cNvSpPr/>
            <p:nvPr/>
          </p:nvSpPr>
          <p:spPr>
            <a:xfrm>
              <a:off x="0" y="440715"/>
              <a:ext cx="7692661" cy="100485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28"/>
            <p:cNvSpPr txBox="1"/>
            <p:nvPr/>
          </p:nvSpPr>
          <p:spPr>
            <a:xfrm>
              <a:off x="0" y="440715"/>
              <a:ext cx="7692661" cy="1004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8000" lIns="597025" spcFirstLastPara="1" rIns="597025" wrap="square" tIns="604000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b="0" i="0" lang="sl-SI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 ščetkanjem strgamo nečistoče s površine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28"/>
            <p:cNvSpPr/>
            <p:nvPr/>
          </p:nvSpPr>
          <p:spPr>
            <a:xfrm>
              <a:off x="384633" y="12675"/>
              <a:ext cx="5384862" cy="85608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28"/>
            <p:cNvSpPr txBox="1"/>
            <p:nvPr/>
          </p:nvSpPr>
          <p:spPr>
            <a:xfrm>
              <a:off x="426423" y="54465"/>
              <a:ext cx="5301282" cy="77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03525" spcFirstLastPara="1" rIns="20352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Ročno čiščenje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28"/>
            <p:cNvSpPr/>
            <p:nvPr/>
          </p:nvSpPr>
          <p:spPr>
            <a:xfrm>
              <a:off x="0" y="2030205"/>
              <a:ext cx="7692661" cy="23751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1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28"/>
            <p:cNvSpPr txBox="1"/>
            <p:nvPr/>
          </p:nvSpPr>
          <p:spPr>
            <a:xfrm>
              <a:off x="0" y="2030205"/>
              <a:ext cx="7692661" cy="237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8000" lIns="597025" spcFirstLastPara="1" rIns="597025" wrap="square" tIns="604000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b="0" i="0" lang="sl-SI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Mehanični učinek dosežemo s hitrostjo pretoka raztopine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b="0" i="0" lang="sl-SI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Pranje cevovodov, rezervoarjev in druge procesne opreme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b="0" i="0" lang="sl-SI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Tlačne črpalke za detergente so dimenzionirane za večje zmogljivosti, saj morajo v ceveh ohraniti hitrost 1,5-3 m/s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b="0" i="0" lang="sl-SI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Takšen pretočni mehanizem učinkovito postrga nečistoče s površin opreme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28"/>
            <p:cNvSpPr/>
            <p:nvPr/>
          </p:nvSpPr>
          <p:spPr>
            <a:xfrm>
              <a:off x="384633" y="1602165"/>
              <a:ext cx="5384862" cy="856080"/>
            </a:xfrm>
            <a:prstGeom prst="roundRect">
              <a:avLst>
                <a:gd fmla="val 16667" name="adj"/>
              </a:avLst>
            </a:prstGeom>
            <a:solidFill>
              <a:srgbClr val="4371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28"/>
            <p:cNvSpPr txBox="1"/>
            <p:nvPr/>
          </p:nvSpPr>
          <p:spPr>
            <a:xfrm>
              <a:off x="426423" y="1643955"/>
              <a:ext cx="5301282" cy="77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03525" spcFirstLastPara="1" rIns="20352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2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Mehanizirano pranje</a:t>
              </a: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push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iotehniški center Naklo: MILK-ed" id="829" name="Google Shape;82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2751" y="69860"/>
            <a:ext cx="1254603" cy="497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0" name="Google Shape;830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29900" y="95083"/>
            <a:ext cx="1574800" cy="425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1" name="Google Shape;831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900" y="-4209"/>
            <a:ext cx="1737553" cy="6334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2" name="Google Shape;832;p29"/>
          <p:cNvCxnSpPr/>
          <p:nvPr/>
        </p:nvCxnSpPr>
        <p:spPr>
          <a:xfrm>
            <a:off x="0" y="618297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33" name="Google Shape;833;p29"/>
          <p:cNvSpPr txBox="1"/>
          <p:nvPr/>
        </p:nvSpPr>
        <p:spPr>
          <a:xfrm>
            <a:off x="2803929" y="952843"/>
            <a:ext cx="6492246" cy="57592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800"/>
              <a:buFont typeface="Libre Franklin Medium"/>
              <a:buNone/>
            </a:pPr>
            <a:r>
              <a:rPr b="1" lang="sl-SI" sz="2800">
                <a:solidFill>
                  <a:srgbClr val="2E75B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ČISTILNA SREDSTVA</a:t>
            </a:r>
            <a:endParaRPr sz="1100">
              <a:solidFill>
                <a:srgbClr val="2E75B5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descr="pH Scale Defined - What is pH? - JAN/SAN CONSULTING" id="834" name="Google Shape;834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52406" y="1923789"/>
            <a:ext cx="4287187" cy="1504318"/>
          </a:xfrm>
          <a:prstGeom prst="rect">
            <a:avLst/>
          </a:prstGeom>
          <a:noFill/>
          <a:ln>
            <a:noFill/>
          </a:ln>
        </p:spPr>
      </p:pic>
      <p:sp>
        <p:nvSpPr>
          <p:cNvPr id="835" name="Google Shape;835;p29"/>
          <p:cNvSpPr/>
          <p:nvPr/>
        </p:nvSpPr>
        <p:spPr>
          <a:xfrm>
            <a:off x="5684764" y="3411811"/>
            <a:ext cx="822469" cy="276999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Čista voda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Google Shape;836;p29"/>
          <p:cNvSpPr/>
          <p:nvPr/>
        </p:nvSpPr>
        <p:spPr>
          <a:xfrm>
            <a:off x="8874178" y="2091172"/>
            <a:ext cx="2677388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l-SI" sz="14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Alkalna sredstva </a:t>
            </a:r>
            <a:r>
              <a:rPr lang="sl-SI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vsebujejo baze, sekvestrante in kompleksone, tenzide, sredstva proti penjenju, oksidativne ojačevalce in topljence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7" name="Google Shape;837;p29"/>
          <p:cNvSpPr/>
          <p:nvPr/>
        </p:nvSpPr>
        <p:spPr>
          <a:xfrm>
            <a:off x="437365" y="2228919"/>
            <a:ext cx="277817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l-SI" sz="1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Kisla sredstva </a:t>
            </a:r>
            <a:r>
              <a:rPr lang="sl-SI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vsebujejo kisline, zaviralce korozije, tenzide (površinsko aktivne snovi) in sredstva proti penjenju.</a:t>
            </a:r>
            <a:endParaRPr/>
          </a:p>
        </p:txBody>
      </p:sp>
      <p:pic>
        <p:nvPicPr>
          <p:cNvPr id="838" name="Google Shape;838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 rot="-359678">
            <a:off x="8292634" y="2906428"/>
            <a:ext cx="839371" cy="435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Google Shape;839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359678">
            <a:off x="3026145" y="2906427"/>
            <a:ext cx="839371" cy="4358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0" name="Google Shape;840;p29"/>
          <p:cNvGrpSpPr/>
          <p:nvPr/>
        </p:nvGrpSpPr>
        <p:grpSpPr>
          <a:xfrm>
            <a:off x="437365" y="3883577"/>
            <a:ext cx="11249286" cy="3240724"/>
            <a:chOff x="0" y="397"/>
            <a:chExt cx="11249286" cy="3240724"/>
          </a:xfrm>
        </p:grpSpPr>
        <p:cxnSp>
          <p:nvCxnSpPr>
            <p:cNvPr id="841" name="Google Shape;841;p29"/>
            <p:cNvCxnSpPr/>
            <p:nvPr/>
          </p:nvCxnSpPr>
          <p:spPr>
            <a:xfrm>
              <a:off x="0" y="2528838"/>
              <a:ext cx="11249286" cy="0"/>
            </a:xfrm>
            <a:prstGeom prst="straightConnector1">
              <a:avLst/>
            </a:prstGeom>
            <a:noFill/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42" name="Google Shape;842;p29"/>
            <p:cNvCxnSpPr/>
            <p:nvPr/>
          </p:nvCxnSpPr>
          <p:spPr>
            <a:xfrm>
              <a:off x="0" y="1442662"/>
              <a:ext cx="11249286" cy="0"/>
            </a:xfrm>
            <a:prstGeom prst="straightConnector1">
              <a:avLst/>
            </a:prstGeom>
            <a:noFill/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43" name="Google Shape;843;p29"/>
            <p:cNvCxnSpPr/>
            <p:nvPr/>
          </p:nvCxnSpPr>
          <p:spPr>
            <a:xfrm>
              <a:off x="0" y="356485"/>
              <a:ext cx="11249286" cy="0"/>
            </a:xfrm>
            <a:prstGeom prst="straightConnector1">
              <a:avLst/>
            </a:prstGeom>
            <a:noFill/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844" name="Google Shape;844;p29"/>
            <p:cNvSpPr/>
            <p:nvPr/>
          </p:nvSpPr>
          <p:spPr>
            <a:xfrm>
              <a:off x="2924814" y="397"/>
              <a:ext cx="8324471" cy="3560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29"/>
            <p:cNvSpPr txBox="1"/>
            <p:nvPr/>
          </p:nvSpPr>
          <p:spPr>
            <a:xfrm>
              <a:off x="2924814" y="397"/>
              <a:ext cx="8324471" cy="3560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36175" lIns="36175" spcFirstLastPara="1" rIns="36175" wrap="square" tIns="361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29"/>
            <p:cNvSpPr/>
            <p:nvPr/>
          </p:nvSpPr>
          <p:spPr>
            <a:xfrm>
              <a:off x="0" y="397"/>
              <a:ext cx="2924814" cy="356088"/>
            </a:xfrm>
            <a:prstGeom prst="round2SameRect">
              <a:avLst>
                <a:gd fmla="val 16670" name="adj1"/>
                <a:gd fmla="val 0" name="adj2"/>
              </a:avLst>
            </a:prstGeom>
            <a:solidFill>
              <a:schemeClr val="accent5"/>
            </a:solidFill>
            <a:ln cap="flat" cmpd="sng" w="1270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29"/>
            <p:cNvSpPr txBox="1"/>
            <p:nvPr/>
          </p:nvSpPr>
          <p:spPr>
            <a:xfrm>
              <a:off x="17386" y="17783"/>
              <a:ext cx="2890042" cy="3387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6175" lIns="36175" spcFirstLastPara="1" rIns="36175" wrap="square" tIns="361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VODA</a:t>
              </a: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29"/>
            <p:cNvSpPr/>
            <p:nvPr/>
          </p:nvSpPr>
          <p:spPr>
            <a:xfrm>
              <a:off x="0" y="356485"/>
              <a:ext cx="11249286" cy="7122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29"/>
            <p:cNvSpPr txBox="1"/>
            <p:nvPr/>
          </p:nvSpPr>
          <p:spPr>
            <a:xfrm>
              <a:off x="0" y="356485"/>
              <a:ext cx="11249286" cy="7122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2375" lIns="32375" spcFirstLastPara="1" rIns="32375" wrap="square" tIns="3237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Char char="•"/>
              </a:pPr>
              <a:r>
                <a:rPr b="0" i="0" lang="sl-SI" sz="1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Trdota vode je količina soli (kalcijevih/magnezijevih sulfatov/karbonatov in hidrogenkarbonata), ki so raztopljene v vodi.</a:t>
              </a:r>
              <a:endPara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95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Char char="•"/>
              </a:pPr>
              <a:r>
                <a:rPr b="0" i="0" lang="sl-SI" sz="1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Raztopljene soli se v proizvodnem sistemu odlagajo kot vodni kamen.</a:t>
              </a:r>
              <a:endPara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95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Char char="•"/>
              </a:pPr>
              <a:r>
                <a:rPr b="0" i="0" lang="sl-SI" sz="1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Zato je treba za čiščenje uporabiti delno zmehčano vodo.</a:t>
              </a:r>
              <a:endPara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29"/>
            <p:cNvSpPr/>
            <p:nvPr/>
          </p:nvSpPr>
          <p:spPr>
            <a:xfrm>
              <a:off x="2924814" y="1086573"/>
              <a:ext cx="8324471" cy="3560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29"/>
            <p:cNvSpPr txBox="1"/>
            <p:nvPr/>
          </p:nvSpPr>
          <p:spPr>
            <a:xfrm>
              <a:off x="2924814" y="1086573"/>
              <a:ext cx="8324471" cy="3560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36175" lIns="36175" spcFirstLastPara="1" rIns="36175" wrap="square" tIns="361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29"/>
            <p:cNvSpPr/>
            <p:nvPr/>
          </p:nvSpPr>
          <p:spPr>
            <a:xfrm>
              <a:off x="0" y="1086573"/>
              <a:ext cx="2924814" cy="356088"/>
            </a:xfrm>
            <a:prstGeom prst="round2SameRect">
              <a:avLst>
                <a:gd fmla="val 16670" name="adj1"/>
                <a:gd fmla="val 0" name="adj2"/>
              </a:avLst>
            </a:prstGeom>
            <a:solidFill>
              <a:schemeClr val="accent4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29"/>
            <p:cNvSpPr txBox="1"/>
            <p:nvPr/>
          </p:nvSpPr>
          <p:spPr>
            <a:xfrm>
              <a:off x="17386" y="1103959"/>
              <a:ext cx="2890042" cy="3387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6175" lIns="36175" spcFirstLastPara="1" rIns="36175" wrap="square" tIns="361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BAZE</a:t>
              </a: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29"/>
            <p:cNvSpPr/>
            <p:nvPr/>
          </p:nvSpPr>
          <p:spPr>
            <a:xfrm>
              <a:off x="0" y="1442662"/>
              <a:ext cx="11249286" cy="7122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29"/>
            <p:cNvSpPr txBox="1"/>
            <p:nvPr/>
          </p:nvSpPr>
          <p:spPr>
            <a:xfrm>
              <a:off x="0" y="1442662"/>
              <a:ext cx="11249286" cy="7122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2375" lIns="32375" spcFirstLastPara="1" rIns="32375" wrap="square" tIns="3237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Char char="•"/>
              </a:pPr>
              <a:r>
                <a:rPr b="0" i="0" lang="sl-SI" sz="1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Natrijev hidroksid je najbolj razširjena baza (NaOH).</a:t>
              </a:r>
              <a:endPara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95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Char char="•"/>
              </a:pPr>
              <a:r>
                <a:rPr b="0" i="0" lang="sl-SI" sz="1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Zaradi visoke pH vrednosti reagira z različnimi komponentami znotraj nečistoč, tako da jih druge spojine zlahka emulgirajo.</a:t>
              </a:r>
              <a:endPara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29"/>
            <p:cNvSpPr/>
            <p:nvPr/>
          </p:nvSpPr>
          <p:spPr>
            <a:xfrm>
              <a:off x="2924814" y="2172750"/>
              <a:ext cx="8324471" cy="3560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29"/>
            <p:cNvSpPr txBox="1"/>
            <p:nvPr/>
          </p:nvSpPr>
          <p:spPr>
            <a:xfrm>
              <a:off x="2924814" y="2172750"/>
              <a:ext cx="8324471" cy="3560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36175" lIns="36175" spcFirstLastPara="1" rIns="36175" wrap="square" tIns="361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29"/>
            <p:cNvSpPr/>
            <p:nvPr/>
          </p:nvSpPr>
          <p:spPr>
            <a:xfrm>
              <a:off x="0" y="2172750"/>
              <a:ext cx="2924814" cy="356088"/>
            </a:xfrm>
            <a:prstGeom prst="round2SameRect">
              <a:avLst>
                <a:gd fmla="val 16670" name="adj1"/>
                <a:gd fmla="val 0" name="adj2"/>
              </a:avLst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29"/>
            <p:cNvSpPr txBox="1"/>
            <p:nvPr/>
          </p:nvSpPr>
          <p:spPr>
            <a:xfrm>
              <a:off x="17386" y="2190136"/>
              <a:ext cx="2890042" cy="3387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6175" lIns="36175" spcFirstLastPara="1" rIns="36175" wrap="square" tIns="361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KISLINE</a:t>
              </a: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29"/>
            <p:cNvSpPr/>
            <p:nvPr/>
          </p:nvSpPr>
          <p:spPr>
            <a:xfrm>
              <a:off x="0" y="2528838"/>
              <a:ext cx="11249286" cy="7122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29"/>
            <p:cNvSpPr txBox="1"/>
            <p:nvPr/>
          </p:nvSpPr>
          <p:spPr>
            <a:xfrm>
              <a:off x="0" y="2528838"/>
              <a:ext cx="11249286" cy="7122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2375" lIns="32375" spcFirstLastPara="1" rIns="32375" wrap="square" tIns="3237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Char char="•"/>
              </a:pPr>
              <a:r>
                <a:rPr b="0" i="0" lang="sl-SI" sz="1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Običajno se uporablja dušikova (HNO3) in fosforjeva kislina (H3PO4).</a:t>
              </a:r>
              <a:endParaRPr/>
            </a:p>
            <a:p>
              <a:pPr indent="-31750" lvl="1" marL="114300" marR="0" rtl="0" algn="l">
                <a:lnSpc>
                  <a:spcPct val="90000"/>
                </a:lnSpc>
                <a:spcBef>
                  <a:spcPts val="195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t/>
              </a:r>
              <a:endPara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"/>
          <p:cNvSpPr txBox="1"/>
          <p:nvPr/>
        </p:nvSpPr>
        <p:spPr>
          <a:xfrm>
            <a:off x="213552" y="713200"/>
            <a:ext cx="10086148" cy="8837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800"/>
              <a:buFont typeface="Libre Franklin Medium"/>
              <a:buNone/>
            </a:pPr>
            <a:r>
              <a:rPr b="1" lang="sl-SI" sz="2800">
                <a:solidFill>
                  <a:srgbClr val="2E75B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NEVARNOSTI, KI SE LAHKO PRENAŠAJO S KONTAMINIRANIM MLEKOM</a:t>
            </a:r>
            <a:endParaRPr sz="1100">
              <a:solidFill>
                <a:srgbClr val="2E75B5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descr="Biotehniški center Naklo: MILK-ed" id="136" name="Google Shape;13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2751" y="69860"/>
            <a:ext cx="1254603" cy="497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" y="-5554"/>
            <a:ext cx="1737553" cy="633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29900" y="95083"/>
            <a:ext cx="1574800" cy="4256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3"/>
          <p:cNvCxnSpPr/>
          <p:nvPr/>
        </p:nvCxnSpPr>
        <p:spPr>
          <a:xfrm>
            <a:off x="-12700" y="61695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40" name="Google Shape;140;p3"/>
          <p:cNvGrpSpPr/>
          <p:nvPr/>
        </p:nvGrpSpPr>
        <p:grpSpPr>
          <a:xfrm>
            <a:off x="2588453" y="1619198"/>
            <a:ext cx="9451146" cy="4861284"/>
            <a:chOff x="0" y="247598"/>
            <a:chExt cx="9451146" cy="4861284"/>
          </a:xfrm>
        </p:grpSpPr>
        <p:sp>
          <p:nvSpPr>
            <p:cNvPr id="141" name="Google Shape;141;p3"/>
            <p:cNvSpPr/>
            <p:nvPr/>
          </p:nvSpPr>
          <p:spPr>
            <a:xfrm>
              <a:off x="1824432" y="3252737"/>
              <a:ext cx="2145410" cy="1841587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2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3"/>
            <p:cNvSpPr txBox="1"/>
            <p:nvPr/>
          </p:nvSpPr>
          <p:spPr>
            <a:xfrm>
              <a:off x="2156682" y="3537935"/>
              <a:ext cx="1480910" cy="12711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575" lIns="0" spcFirstLastPara="1" rIns="0" wrap="square" tIns="21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RADIOAKTIVNE SNOVI</a:t>
              </a:r>
              <a:endPara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1888339" y="4083995"/>
              <a:ext cx="250455" cy="21597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0" y="2269161"/>
              <a:ext cx="2145410" cy="1841587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1452641" y="3855377"/>
              <a:ext cx="250455" cy="21597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3640581" y="2255055"/>
              <a:ext cx="2145410" cy="1841587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3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3"/>
            <p:cNvSpPr txBox="1"/>
            <p:nvPr/>
          </p:nvSpPr>
          <p:spPr>
            <a:xfrm>
              <a:off x="3972831" y="2540253"/>
              <a:ext cx="1480910" cy="12711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575" lIns="0" spcFirstLastPara="1" rIns="0" wrap="square" tIns="21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KEMIČNE</a:t>
              </a:r>
              <a:endPara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5110235" y="3839326"/>
              <a:ext cx="250455" cy="21597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5469378" y="3267295"/>
              <a:ext cx="2145410" cy="1841587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5518524" y="4092264"/>
              <a:ext cx="250455" cy="21597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821236" y="1262757"/>
              <a:ext cx="2145410" cy="1841587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accent4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3"/>
            <p:cNvSpPr txBox="1"/>
            <p:nvPr/>
          </p:nvSpPr>
          <p:spPr>
            <a:xfrm>
              <a:off x="2153486" y="1547955"/>
              <a:ext cx="1480910" cy="12711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575" lIns="0" spcFirstLastPara="1" rIns="0" wrap="square" tIns="21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PSYSICAL</a:t>
              </a:r>
              <a:endPara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281438" y="1300698"/>
              <a:ext cx="250455" cy="21597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12700">
              <a:solidFill>
                <a:schemeClr val="accent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3640581" y="247598"/>
              <a:ext cx="2145410" cy="1841587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689727" y="1063811"/>
              <a:ext cx="250455" cy="21597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5469378" y="1259839"/>
              <a:ext cx="2145410" cy="1841587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3"/>
            <p:cNvSpPr txBox="1"/>
            <p:nvPr/>
          </p:nvSpPr>
          <p:spPr>
            <a:xfrm>
              <a:off x="5801628" y="1545037"/>
              <a:ext cx="1480910" cy="12711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575" lIns="0" spcFirstLastPara="1" rIns="0" wrap="square" tIns="21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MIKROBIOLOŠKE</a:t>
              </a:r>
              <a:endParaRPr sz="1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7314242" y="2072647"/>
              <a:ext cx="250455" cy="21597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7305736" y="2272079"/>
              <a:ext cx="2145410" cy="1841587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7738599" y="2304669"/>
              <a:ext cx="250455" cy="21597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chemeClr val="lt1"/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1" name="Google Shape;161;p3"/>
          <p:cNvSpPr/>
          <p:nvPr/>
        </p:nvSpPr>
        <p:spPr>
          <a:xfrm>
            <a:off x="332286" y="1596928"/>
            <a:ext cx="6179897" cy="369332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Nevarnost je vse, kar lahko škoduje potrošniku mlečnih izdelkov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77120" y="1966260"/>
            <a:ext cx="1273812" cy="1125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13731" y="4008437"/>
            <a:ext cx="1288393" cy="1122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527472" y="5019675"/>
            <a:ext cx="1242002" cy="105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330043" y="3995737"/>
            <a:ext cx="1267829" cy="1208088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3"/>
          <p:cNvSpPr/>
          <p:nvPr/>
        </p:nvSpPr>
        <p:spPr>
          <a:xfrm>
            <a:off x="4411528" y="2624661"/>
            <a:ext cx="2146763" cy="183304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C000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FIZIČ</a:t>
            </a:r>
            <a:r>
              <a:rPr lang="sl-SI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iotehniški center Naklo: MILK-ed" id="866" name="Google Shape;866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2751" y="69860"/>
            <a:ext cx="1254603" cy="497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7" name="Google Shape;867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29900" y="95083"/>
            <a:ext cx="1574800" cy="425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8" name="Google Shape;868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900" y="-4209"/>
            <a:ext cx="1737553" cy="6334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9" name="Google Shape;869;p30"/>
          <p:cNvCxnSpPr/>
          <p:nvPr/>
        </p:nvCxnSpPr>
        <p:spPr>
          <a:xfrm>
            <a:off x="0" y="618297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70" name="Google Shape;870;p30"/>
          <p:cNvSpPr txBox="1"/>
          <p:nvPr/>
        </p:nvSpPr>
        <p:spPr>
          <a:xfrm>
            <a:off x="2803929" y="952843"/>
            <a:ext cx="6492246" cy="57592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800"/>
              <a:buFont typeface="Libre Franklin Medium"/>
              <a:buNone/>
            </a:pPr>
            <a:r>
              <a:rPr b="1" lang="sl-SI" sz="2800">
                <a:solidFill>
                  <a:srgbClr val="2E75B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RAZKUŽILA</a:t>
            </a:r>
            <a:endParaRPr sz="1100">
              <a:solidFill>
                <a:srgbClr val="2E75B5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871" name="Google Shape;871;p30"/>
          <p:cNvGrpSpPr/>
          <p:nvPr/>
        </p:nvGrpSpPr>
        <p:grpSpPr>
          <a:xfrm>
            <a:off x="241016" y="1721039"/>
            <a:ext cx="11422505" cy="3948210"/>
            <a:chOff x="0" y="1188750"/>
            <a:chExt cx="11422505" cy="3948210"/>
          </a:xfrm>
        </p:grpSpPr>
        <p:sp>
          <p:nvSpPr>
            <p:cNvPr id="872" name="Google Shape;872;p30"/>
            <p:cNvSpPr/>
            <p:nvPr/>
          </p:nvSpPr>
          <p:spPr>
            <a:xfrm>
              <a:off x="0" y="1498710"/>
              <a:ext cx="11422505" cy="363825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30"/>
            <p:cNvSpPr txBox="1"/>
            <p:nvPr/>
          </p:nvSpPr>
          <p:spPr>
            <a:xfrm>
              <a:off x="0" y="1498710"/>
              <a:ext cx="11422505" cy="3638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9350" lIns="886500" spcFirstLastPara="1" rIns="886500" wrap="square" tIns="437375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70C0"/>
                </a:buClr>
                <a:buSzPts val="2100"/>
                <a:buFont typeface="Calibri"/>
                <a:buChar char="•"/>
              </a:pPr>
              <a:r>
                <a:rPr b="1" i="0" lang="sl-SI" sz="2100" u="none" cap="none" strike="noStrik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širok</a:t>
              </a:r>
              <a:r>
                <a:rPr b="0" i="0" lang="sl-SI" sz="2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nabor dejanj,</a:t>
              </a:r>
              <a:endPara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b="0" i="0" lang="sl-SI" sz="2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hitro delovanje pri </a:t>
              </a:r>
              <a:r>
                <a:rPr b="1" i="0" lang="sl-SI" sz="2100" u="none" cap="none" strike="noStrik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nizkih temperatur</a:t>
              </a:r>
              <a:r>
                <a:rPr b="1" i="0" lang="sl-SI" sz="2100" u="none" cap="none" strike="noStrike">
                  <a:solidFill>
                    <a:schemeClr val="accent5"/>
                  </a:solidFill>
                  <a:latin typeface="Calibri"/>
                  <a:ea typeface="Calibri"/>
                  <a:cs typeface="Calibri"/>
                  <a:sym typeface="Calibri"/>
                </a:rPr>
                <a:t>ah</a:t>
              </a:r>
              <a:r>
                <a:rPr b="0" i="0" lang="sl-SI" sz="2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</a:t>
              </a:r>
              <a:endPara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rgbClr val="0070C0"/>
                </a:buClr>
                <a:buSzPts val="2100"/>
                <a:buFont typeface="Calibri"/>
                <a:buChar char="•"/>
              </a:pPr>
              <a:r>
                <a:rPr b="1" i="0" lang="sl-SI" sz="2100" u="none" cap="none" strike="noStrik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nizka toksičnost</a:t>
              </a:r>
              <a:r>
                <a:rPr b="0" i="0" lang="sl-SI" sz="2100" u="none" cap="none" strike="noStrik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,</a:t>
              </a:r>
              <a:endParaRPr b="0" i="0" sz="21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rgbClr val="0070C0"/>
                </a:buClr>
                <a:buSzPts val="2100"/>
                <a:buFont typeface="Calibri"/>
                <a:buChar char="•"/>
              </a:pPr>
              <a:r>
                <a:rPr b="1" i="0" lang="sl-SI" sz="2100" u="none" cap="none" strike="noStrik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dobro izpiranje</a:t>
              </a:r>
              <a:r>
                <a:rPr b="0" i="0" lang="sl-SI" sz="2100" u="none" cap="none" strike="noStrik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,</a:t>
              </a:r>
              <a:endParaRPr b="0" i="0" sz="21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rgbClr val="0070C0"/>
                </a:buClr>
                <a:buSzPts val="2100"/>
                <a:buFont typeface="Calibri"/>
                <a:buChar char="•"/>
              </a:pPr>
              <a:r>
                <a:rPr b="1" i="0" lang="sl-SI" sz="2100" u="none" cap="none" strike="noStrik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morajo biti okolju prijazna</a:t>
              </a:r>
              <a:r>
                <a:rPr b="0" i="0" lang="sl-SI" sz="2100" u="none" cap="none" strike="noStrik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,</a:t>
              </a:r>
              <a:endParaRPr b="0" i="0" sz="21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rgbClr val="0070C0"/>
                </a:buClr>
                <a:buSzPts val="2100"/>
                <a:buFont typeface="Calibri"/>
                <a:buChar char="•"/>
              </a:pPr>
              <a:r>
                <a:rPr b="1" i="0" lang="sl-SI" sz="2100" u="none" cap="none" strike="noStrik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snov ne sme biti jedka</a:t>
              </a:r>
              <a:r>
                <a:rPr b="0" i="0" lang="sl-SI" sz="2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</a:t>
              </a:r>
              <a:endPara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b="0" i="0" lang="sl-SI" sz="2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ostanki sredstva ne smejo </a:t>
              </a:r>
              <a:r>
                <a:rPr b="1" i="0" lang="sl-SI" sz="2100" u="none" cap="none" strike="noStrik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škodovati izdelku,</a:t>
              </a:r>
              <a:endPara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Char char="•"/>
              </a:pPr>
              <a:r>
                <a:rPr b="0" i="0" lang="sl-SI" sz="2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morajo imeti možnost </a:t>
              </a:r>
              <a:r>
                <a:rPr b="1" i="0" lang="sl-SI" sz="2100" u="none" cap="none" strike="noStrik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samodejnega nadzora koncentracije </a:t>
              </a:r>
              <a:r>
                <a:rPr b="0" i="0" lang="sl-SI" sz="2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</a:t>
              </a:r>
              <a:endPara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228600" lvl="1" marL="228600" marR="0" rtl="0" algn="l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chemeClr val="accent5"/>
                </a:buClr>
                <a:buSzPts val="2100"/>
                <a:buFont typeface="Calibri"/>
                <a:buChar char="•"/>
              </a:pPr>
              <a:r>
                <a:rPr b="1" i="0" lang="sl-SI" sz="2100" u="none" cap="none" strike="noStrike">
                  <a:solidFill>
                    <a:schemeClr val="accent5"/>
                  </a:solidFill>
                  <a:latin typeface="Calibri"/>
                  <a:ea typeface="Calibri"/>
                  <a:cs typeface="Calibri"/>
                  <a:sym typeface="Calibri"/>
                </a:rPr>
                <a:t>dobro stabilnost </a:t>
              </a:r>
              <a:r>
                <a:rPr b="0" i="0" lang="sl-SI" sz="21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koncentratov in delovnih raztopin.</a:t>
              </a:r>
              <a:endPara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30"/>
            <p:cNvSpPr/>
            <p:nvPr/>
          </p:nvSpPr>
          <p:spPr>
            <a:xfrm>
              <a:off x="571125" y="1188750"/>
              <a:ext cx="7995753" cy="619920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30"/>
            <p:cNvSpPr txBox="1"/>
            <p:nvPr/>
          </p:nvSpPr>
          <p:spPr>
            <a:xfrm>
              <a:off x="601387" y="1219012"/>
              <a:ext cx="7935229" cy="5593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302200" spcFirstLastPara="1" rIns="3022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2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Za uporabo v mlečni industriji morajo izpolnjevati celo vrsto zahtev:</a:t>
              </a:r>
              <a:endParaRPr/>
            </a:p>
          </p:txBody>
        </p:sp>
      </p:grpSp>
      <p:pic>
        <p:nvPicPr>
          <p:cNvPr id="876" name="Google Shape;876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694057" y="3075429"/>
            <a:ext cx="1889898" cy="1877571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1" name="Google Shape;881;p31"/>
          <p:cNvGrpSpPr/>
          <p:nvPr/>
        </p:nvGrpSpPr>
        <p:grpSpPr>
          <a:xfrm>
            <a:off x="1203618" y="2314506"/>
            <a:ext cx="3200620" cy="3355651"/>
            <a:chOff x="4278202" y="0"/>
            <a:chExt cx="3200620" cy="3355651"/>
          </a:xfrm>
        </p:grpSpPr>
        <p:sp>
          <p:nvSpPr>
            <p:cNvPr id="882" name="Google Shape;882;p31"/>
            <p:cNvSpPr/>
            <p:nvPr/>
          </p:nvSpPr>
          <p:spPr>
            <a:xfrm>
              <a:off x="5176495" y="1082533"/>
              <a:ext cx="1403713" cy="1190249"/>
            </a:xfrm>
            <a:prstGeom prst="hexagon">
              <a:avLst>
                <a:gd fmla="val 28570" name="adj"/>
                <a:gd fmla="val 115470" name="vf"/>
              </a:avLst>
            </a:prstGeom>
            <a:solidFill>
              <a:schemeClr val="accent5"/>
            </a:solidFill>
            <a:ln cap="flat" cmpd="sng" w="12700">
              <a:solidFill>
                <a:srgbClr val="528CB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31"/>
            <p:cNvSpPr txBox="1"/>
            <p:nvPr/>
          </p:nvSpPr>
          <p:spPr>
            <a:xfrm>
              <a:off x="5406822" y="1277834"/>
              <a:ext cx="943059" cy="7996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sl-SI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Peroksiocetna kislina (PAA) 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6051986" y="513079"/>
              <a:ext cx="519140" cy="447308"/>
            </a:xfrm>
            <a:prstGeom prst="hexagon">
              <a:avLst>
                <a:gd fmla="val 28900" name="adj"/>
                <a:gd fmla="val 115470" name="vf"/>
              </a:avLst>
            </a:prstGeom>
            <a:solidFill>
              <a:srgbClr val="CFDE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31"/>
            <p:cNvSpPr/>
            <p:nvPr/>
          </p:nvSpPr>
          <p:spPr>
            <a:xfrm>
              <a:off x="5317123" y="0"/>
              <a:ext cx="1127578" cy="975488"/>
            </a:xfrm>
            <a:prstGeom prst="hexagon">
              <a:avLst>
                <a:gd fmla="val 28570" name="adj"/>
                <a:gd fmla="val 115470" name="vf"/>
              </a:avLst>
            </a:prstGeom>
            <a:solidFill>
              <a:schemeClr val="lt1"/>
            </a:solidFill>
            <a:ln cap="flat" cmpd="sng" w="12700">
              <a:solidFill>
                <a:srgbClr val="528CB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31"/>
            <p:cNvSpPr txBox="1"/>
            <p:nvPr/>
          </p:nvSpPr>
          <p:spPr>
            <a:xfrm>
              <a:off x="5503987" y="161659"/>
              <a:ext cx="753850" cy="6521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Visoka možnost oksidacije</a:t>
              </a:r>
              <a:endParaRPr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6657863" y="1349307"/>
              <a:ext cx="519140" cy="447308"/>
            </a:xfrm>
            <a:prstGeom prst="hexagon">
              <a:avLst>
                <a:gd fmla="val 28900" name="adj"/>
                <a:gd fmla="val 115470" name="vf"/>
              </a:avLst>
            </a:prstGeom>
            <a:solidFill>
              <a:srgbClr val="CFDE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6351244" y="599990"/>
              <a:ext cx="1127578" cy="975488"/>
            </a:xfrm>
            <a:prstGeom prst="hexagon">
              <a:avLst>
                <a:gd fmla="val 28570" name="adj"/>
                <a:gd fmla="val 115470" name="vf"/>
              </a:avLst>
            </a:prstGeom>
            <a:solidFill>
              <a:schemeClr val="lt1"/>
            </a:solidFill>
            <a:ln cap="flat" cmpd="sng" w="12700">
              <a:solidFill>
                <a:srgbClr val="528CB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31"/>
            <p:cNvSpPr txBox="1"/>
            <p:nvPr/>
          </p:nvSpPr>
          <p:spPr>
            <a:xfrm>
              <a:off x="6538108" y="761649"/>
              <a:ext cx="753850" cy="6521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stabilizirana formulacija: 15% PAA z vodikovim peroksidom, vodo in ocetno kislino</a:t>
              </a:r>
              <a:endParaRPr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6236982" y="2293252"/>
              <a:ext cx="519140" cy="447308"/>
            </a:xfrm>
            <a:prstGeom prst="hexagon">
              <a:avLst>
                <a:gd fmla="val 28900" name="adj"/>
                <a:gd fmla="val 115470" name="vf"/>
              </a:avLst>
            </a:prstGeom>
            <a:solidFill>
              <a:srgbClr val="CFDE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6351244" y="1779502"/>
              <a:ext cx="1127578" cy="975488"/>
            </a:xfrm>
            <a:prstGeom prst="hexagon">
              <a:avLst>
                <a:gd fmla="val 28570" name="adj"/>
                <a:gd fmla="val 115470" name="vf"/>
              </a:avLst>
            </a:prstGeom>
            <a:solidFill>
              <a:schemeClr val="lt1"/>
            </a:solidFill>
            <a:ln cap="flat" cmpd="sng" w="12700">
              <a:solidFill>
                <a:srgbClr val="528CB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31"/>
            <p:cNvSpPr txBox="1"/>
            <p:nvPr/>
          </p:nvSpPr>
          <p:spPr>
            <a:xfrm>
              <a:off x="6538108" y="1941161"/>
              <a:ext cx="753850" cy="6521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reagira z beljakovinami v steni celične membrane</a:t>
              </a:r>
              <a:endParaRPr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245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31"/>
            <p:cNvSpPr/>
            <p:nvPr/>
          </p:nvSpPr>
          <p:spPr>
            <a:xfrm>
              <a:off x="5192939" y="2391237"/>
              <a:ext cx="519140" cy="447308"/>
            </a:xfrm>
            <a:prstGeom prst="hexagon">
              <a:avLst>
                <a:gd fmla="val 28900" name="adj"/>
                <a:gd fmla="val 115470" name="vf"/>
              </a:avLst>
            </a:prstGeom>
            <a:solidFill>
              <a:srgbClr val="CFDE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31"/>
            <p:cNvSpPr/>
            <p:nvPr/>
          </p:nvSpPr>
          <p:spPr>
            <a:xfrm>
              <a:off x="5317123" y="2380163"/>
              <a:ext cx="1127578" cy="975488"/>
            </a:xfrm>
            <a:prstGeom prst="hexagon">
              <a:avLst>
                <a:gd fmla="val 28570" name="adj"/>
                <a:gd fmla="val 115470" name="vf"/>
              </a:avLst>
            </a:prstGeom>
            <a:solidFill>
              <a:schemeClr val="lt1"/>
            </a:solidFill>
            <a:ln cap="flat" cmpd="sng" w="12700">
              <a:solidFill>
                <a:srgbClr val="528CB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31"/>
            <p:cNvSpPr txBox="1"/>
            <p:nvPr/>
          </p:nvSpPr>
          <p:spPr>
            <a:xfrm>
              <a:off x="5503987" y="2541822"/>
              <a:ext cx="753850" cy="6521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vstopi v celico kot šibka kislina in uniči encimske sisteme in nukleinske kisline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245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31"/>
            <p:cNvSpPr/>
            <p:nvPr/>
          </p:nvSpPr>
          <p:spPr>
            <a:xfrm>
              <a:off x="4577140" y="1555344"/>
              <a:ext cx="519140" cy="447308"/>
            </a:xfrm>
            <a:prstGeom prst="hexagon">
              <a:avLst>
                <a:gd fmla="val 28900" name="adj"/>
                <a:gd fmla="val 115470" name="vf"/>
              </a:avLst>
            </a:prstGeom>
            <a:solidFill>
              <a:srgbClr val="CFDE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31"/>
            <p:cNvSpPr/>
            <p:nvPr/>
          </p:nvSpPr>
          <p:spPr>
            <a:xfrm>
              <a:off x="4278202" y="1780173"/>
              <a:ext cx="1127578" cy="975488"/>
            </a:xfrm>
            <a:prstGeom prst="hexagon">
              <a:avLst>
                <a:gd fmla="val 28570" name="adj"/>
                <a:gd fmla="val 115470" name="vf"/>
              </a:avLst>
            </a:prstGeom>
            <a:solidFill>
              <a:schemeClr val="lt1"/>
            </a:solidFill>
            <a:ln cap="flat" cmpd="sng" w="12700">
              <a:solidFill>
                <a:srgbClr val="528CB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31"/>
            <p:cNvSpPr txBox="1"/>
            <p:nvPr/>
          </p:nvSpPr>
          <p:spPr>
            <a:xfrm>
              <a:off x="4465066" y="1941832"/>
              <a:ext cx="753850" cy="6521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razpade na aktivni kisik, vodo in ocetno kislino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245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31"/>
            <p:cNvSpPr/>
            <p:nvPr/>
          </p:nvSpPr>
          <p:spPr>
            <a:xfrm>
              <a:off x="4278202" y="598648"/>
              <a:ext cx="1127578" cy="975488"/>
            </a:xfrm>
            <a:prstGeom prst="hexagon">
              <a:avLst>
                <a:gd fmla="val 28570" name="adj"/>
                <a:gd fmla="val 115470" name="vf"/>
              </a:avLst>
            </a:prstGeom>
            <a:solidFill>
              <a:schemeClr val="lt1"/>
            </a:solidFill>
            <a:ln cap="flat" cmpd="sng" w="12700">
              <a:solidFill>
                <a:srgbClr val="528CB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31"/>
            <p:cNvSpPr txBox="1"/>
            <p:nvPr/>
          </p:nvSpPr>
          <p:spPr>
            <a:xfrm>
              <a:off x="4465066" y="760307"/>
              <a:ext cx="753850" cy="6521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treba jo je sprati s proizvodnih sistemov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245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Biotehniški center Naklo: MILK-ed" id="901" name="Google Shape;90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2751" y="69860"/>
            <a:ext cx="1254603" cy="497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2" name="Google Shape;902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29900" y="95083"/>
            <a:ext cx="1574800" cy="425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3" name="Google Shape;903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900" y="-4209"/>
            <a:ext cx="1737553" cy="6334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4" name="Google Shape;904;p31"/>
          <p:cNvCxnSpPr/>
          <p:nvPr/>
        </p:nvCxnSpPr>
        <p:spPr>
          <a:xfrm>
            <a:off x="0" y="618297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05" name="Google Shape;905;p31"/>
          <p:cNvSpPr txBox="1"/>
          <p:nvPr/>
        </p:nvSpPr>
        <p:spPr>
          <a:xfrm>
            <a:off x="2803929" y="952843"/>
            <a:ext cx="6492246" cy="57592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800"/>
              <a:buFont typeface="Libre Franklin Medium"/>
              <a:buNone/>
            </a:pPr>
            <a:r>
              <a:rPr b="1" lang="sl-SI" sz="2800">
                <a:solidFill>
                  <a:srgbClr val="2E75B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RAZKUŽILA</a:t>
            </a:r>
            <a:endParaRPr sz="1100">
              <a:solidFill>
                <a:srgbClr val="2E75B5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906" name="Google Shape;906;p31"/>
          <p:cNvGrpSpPr/>
          <p:nvPr/>
        </p:nvGrpSpPr>
        <p:grpSpPr>
          <a:xfrm>
            <a:off x="4269421" y="2345649"/>
            <a:ext cx="2306658" cy="3382197"/>
            <a:chOff x="4506425" y="0"/>
            <a:chExt cx="2306658" cy="3382197"/>
          </a:xfrm>
        </p:grpSpPr>
        <p:sp>
          <p:nvSpPr>
            <p:cNvPr id="907" name="Google Shape;907;p31"/>
            <p:cNvSpPr/>
            <p:nvPr/>
          </p:nvSpPr>
          <p:spPr>
            <a:xfrm>
              <a:off x="4506425" y="1091097"/>
              <a:ext cx="1386994" cy="1199665"/>
            </a:xfrm>
            <a:prstGeom prst="hexagon">
              <a:avLst>
                <a:gd fmla="val 28570" name="adj"/>
                <a:gd fmla="val 115470" name="vf"/>
              </a:avLst>
            </a:prstGeom>
            <a:solidFill>
              <a:schemeClr val="accent4"/>
            </a:solidFill>
            <a:ln cap="flat" cmpd="sng" w="12700">
              <a:solidFill>
                <a:srgbClr val="E6AD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31"/>
            <p:cNvSpPr txBox="1"/>
            <p:nvPr/>
          </p:nvSpPr>
          <p:spPr>
            <a:xfrm>
              <a:off x="4736256" y="1289887"/>
              <a:ext cx="927332" cy="8020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sl-SI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Vodikov peroksid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31"/>
            <p:cNvSpPr/>
            <p:nvPr/>
          </p:nvSpPr>
          <p:spPr>
            <a:xfrm>
              <a:off x="5374882" y="517138"/>
              <a:ext cx="523380" cy="450846"/>
            </a:xfrm>
            <a:prstGeom prst="hexagon">
              <a:avLst>
                <a:gd fmla="val 28900" name="adj"/>
                <a:gd fmla="val 115470" name="vf"/>
              </a:avLst>
            </a:prstGeom>
            <a:solidFill>
              <a:srgbClr val="FFE8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31"/>
            <p:cNvSpPr/>
            <p:nvPr/>
          </p:nvSpPr>
          <p:spPr>
            <a:xfrm>
              <a:off x="4634214" y="0"/>
              <a:ext cx="1136490" cy="983204"/>
            </a:xfrm>
            <a:prstGeom prst="hexagon">
              <a:avLst>
                <a:gd fmla="val 28570" name="adj"/>
                <a:gd fmla="val 115470" name="vf"/>
              </a:avLst>
            </a:prstGeom>
            <a:solidFill>
              <a:schemeClr val="lt1"/>
            </a:solidFill>
            <a:ln cap="flat" cmpd="sng" w="12700">
              <a:solidFill>
                <a:srgbClr val="E6AD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31"/>
            <p:cNvSpPr txBox="1"/>
            <p:nvPr/>
          </p:nvSpPr>
          <p:spPr>
            <a:xfrm>
              <a:off x="4822555" y="162938"/>
              <a:ext cx="759808" cy="657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245"/>
                </a:spcBef>
                <a:spcAft>
                  <a:spcPts val="0"/>
                </a:spcAft>
                <a:buNone/>
              </a:pPr>
              <a:r>
                <a:rPr lang="sl-SI" sz="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mora biti stabiliziran, zelo čist in visokokakovosten</a:t>
              </a:r>
              <a:endParaRPr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31"/>
            <p:cNvSpPr/>
            <p:nvPr/>
          </p:nvSpPr>
          <p:spPr>
            <a:xfrm>
              <a:off x="5985685" y="1359981"/>
              <a:ext cx="523380" cy="450846"/>
            </a:xfrm>
            <a:prstGeom prst="hexagon">
              <a:avLst>
                <a:gd fmla="val 28900" name="adj"/>
                <a:gd fmla="val 115470" name="vf"/>
              </a:avLst>
            </a:prstGeom>
            <a:solidFill>
              <a:srgbClr val="FFE8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31"/>
            <p:cNvSpPr/>
            <p:nvPr/>
          </p:nvSpPr>
          <p:spPr>
            <a:xfrm>
              <a:off x="5676593" y="604737"/>
              <a:ext cx="1136490" cy="983204"/>
            </a:xfrm>
            <a:prstGeom prst="hexagon">
              <a:avLst>
                <a:gd fmla="val 28570" name="adj"/>
                <a:gd fmla="val 115470" name="vf"/>
              </a:avLst>
            </a:prstGeom>
            <a:solidFill>
              <a:schemeClr val="lt1"/>
            </a:solidFill>
            <a:ln cap="flat" cmpd="sng" w="12700">
              <a:solidFill>
                <a:srgbClr val="E6AD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31"/>
            <p:cNvSpPr txBox="1"/>
            <p:nvPr/>
          </p:nvSpPr>
          <p:spPr>
            <a:xfrm>
              <a:off x="5864934" y="767675"/>
              <a:ext cx="759808" cy="657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245"/>
                </a:spcBef>
                <a:spcAft>
                  <a:spcPts val="0"/>
                </a:spcAft>
                <a:buNone/>
              </a:pPr>
              <a:r>
                <a:rPr lang="sl-SI" sz="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 razgradi na vodo in aktivni kisik (okolju prijazno)</a:t>
              </a:r>
              <a:endParaRPr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31"/>
            <p:cNvSpPr/>
            <p:nvPr/>
          </p:nvSpPr>
          <p:spPr>
            <a:xfrm>
              <a:off x="5561260" y="2311394"/>
              <a:ext cx="523380" cy="450846"/>
            </a:xfrm>
            <a:prstGeom prst="hexagon">
              <a:avLst>
                <a:gd fmla="val 28900" name="adj"/>
                <a:gd fmla="val 115470" name="vf"/>
              </a:avLst>
            </a:prstGeom>
            <a:solidFill>
              <a:srgbClr val="FFE8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31"/>
            <p:cNvSpPr/>
            <p:nvPr/>
          </p:nvSpPr>
          <p:spPr>
            <a:xfrm>
              <a:off x="5676593" y="1793579"/>
              <a:ext cx="1136490" cy="983204"/>
            </a:xfrm>
            <a:prstGeom prst="hexagon">
              <a:avLst>
                <a:gd fmla="val 28570" name="adj"/>
                <a:gd fmla="val 115470" name="vf"/>
              </a:avLst>
            </a:prstGeom>
            <a:solidFill>
              <a:schemeClr val="lt1"/>
            </a:solidFill>
            <a:ln cap="flat" cmpd="sng" w="12700">
              <a:solidFill>
                <a:srgbClr val="E6AD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31"/>
            <p:cNvSpPr txBox="1"/>
            <p:nvPr/>
          </p:nvSpPr>
          <p:spPr>
            <a:xfrm>
              <a:off x="5864934" y="1956517"/>
              <a:ext cx="759808" cy="657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245"/>
                </a:spcBef>
                <a:spcAft>
                  <a:spcPts val="0"/>
                </a:spcAft>
                <a:buNone/>
              </a:pPr>
              <a:r>
                <a:rPr lang="sl-SI" sz="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oksidira biološko aktivne celične sisteme in povzroči odmiranje celic</a:t>
              </a:r>
              <a:endParaRPr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31"/>
            <p:cNvSpPr/>
            <p:nvPr/>
          </p:nvSpPr>
          <p:spPr>
            <a:xfrm>
              <a:off x="4634214" y="2398993"/>
              <a:ext cx="1136490" cy="983204"/>
            </a:xfrm>
            <a:prstGeom prst="hexagon">
              <a:avLst>
                <a:gd fmla="val 28570" name="adj"/>
                <a:gd fmla="val 115470" name="vf"/>
              </a:avLst>
            </a:prstGeom>
            <a:solidFill>
              <a:schemeClr val="lt1"/>
            </a:solidFill>
            <a:ln cap="flat" cmpd="sng" w="12700">
              <a:solidFill>
                <a:srgbClr val="E6AD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31"/>
            <p:cNvSpPr txBox="1"/>
            <p:nvPr/>
          </p:nvSpPr>
          <p:spPr>
            <a:xfrm>
              <a:off x="4822555" y="2561931"/>
              <a:ext cx="759808" cy="657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245"/>
                </a:spcBef>
                <a:spcAft>
                  <a:spcPts val="0"/>
                </a:spcAft>
                <a:buNone/>
              </a:pPr>
              <a:r>
                <a:rPr lang="sl-SI" sz="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 uporablja pri temperaturah nad 50 °C</a:t>
              </a:r>
              <a:endParaRPr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0" name="Google Shape;920;p31"/>
          <p:cNvGrpSpPr/>
          <p:nvPr/>
        </p:nvGrpSpPr>
        <p:grpSpPr>
          <a:xfrm>
            <a:off x="8729144" y="2282548"/>
            <a:ext cx="2306658" cy="3382197"/>
            <a:chOff x="3566447" y="0"/>
            <a:chExt cx="2306658" cy="3382197"/>
          </a:xfrm>
        </p:grpSpPr>
        <p:sp>
          <p:nvSpPr>
            <p:cNvPr id="921" name="Google Shape;921;p31"/>
            <p:cNvSpPr/>
            <p:nvPr/>
          </p:nvSpPr>
          <p:spPr>
            <a:xfrm>
              <a:off x="3566447" y="1091097"/>
              <a:ext cx="1386994" cy="1199665"/>
            </a:xfrm>
            <a:prstGeom prst="hexagon">
              <a:avLst>
                <a:gd fmla="val 28570" name="adj"/>
                <a:gd fmla="val 115470" name="vf"/>
              </a:avLst>
            </a:prstGeom>
            <a:solidFill>
              <a:schemeClr val="accent2"/>
            </a:solidFill>
            <a:ln cap="flat" cmpd="sng" w="12700">
              <a:solidFill>
                <a:srgbClr val="D66E2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31"/>
            <p:cNvSpPr txBox="1"/>
            <p:nvPr/>
          </p:nvSpPr>
          <p:spPr>
            <a:xfrm>
              <a:off x="3796278" y="1289887"/>
              <a:ext cx="927332" cy="8020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sl-SI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Kvartarne amoniakove spojine</a:t>
              </a:r>
              <a:endPara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31"/>
            <p:cNvSpPr/>
            <p:nvPr/>
          </p:nvSpPr>
          <p:spPr>
            <a:xfrm>
              <a:off x="4434904" y="517138"/>
              <a:ext cx="523380" cy="450846"/>
            </a:xfrm>
            <a:prstGeom prst="hexagon">
              <a:avLst>
                <a:gd fmla="val 28900" name="adj"/>
                <a:gd fmla="val 115470" name="vf"/>
              </a:avLst>
            </a:prstGeom>
            <a:solidFill>
              <a:srgbClr val="F7D5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31"/>
            <p:cNvSpPr/>
            <p:nvPr/>
          </p:nvSpPr>
          <p:spPr>
            <a:xfrm>
              <a:off x="3694236" y="0"/>
              <a:ext cx="1136490" cy="983204"/>
            </a:xfrm>
            <a:prstGeom prst="hexagon">
              <a:avLst>
                <a:gd fmla="val 28570" name="adj"/>
                <a:gd fmla="val 115470" name="vf"/>
              </a:avLst>
            </a:prstGeom>
            <a:solidFill>
              <a:schemeClr val="lt1"/>
            </a:solidFill>
            <a:ln cap="flat" cmpd="sng" w="12700">
              <a:solidFill>
                <a:srgbClr val="D66E2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31"/>
            <p:cNvSpPr txBox="1"/>
            <p:nvPr/>
          </p:nvSpPr>
          <p:spPr>
            <a:xfrm>
              <a:off x="3882577" y="162938"/>
              <a:ext cx="759808" cy="657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površinsko aktivne snovi (tenzidi)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31"/>
            <p:cNvSpPr/>
            <p:nvPr/>
          </p:nvSpPr>
          <p:spPr>
            <a:xfrm>
              <a:off x="5045707" y="1359981"/>
              <a:ext cx="523380" cy="450846"/>
            </a:xfrm>
            <a:prstGeom prst="hexagon">
              <a:avLst>
                <a:gd fmla="val 28900" name="adj"/>
                <a:gd fmla="val 115470" name="vf"/>
              </a:avLst>
            </a:prstGeom>
            <a:solidFill>
              <a:srgbClr val="F7D5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31"/>
            <p:cNvSpPr/>
            <p:nvPr/>
          </p:nvSpPr>
          <p:spPr>
            <a:xfrm>
              <a:off x="4736615" y="604737"/>
              <a:ext cx="1136490" cy="983204"/>
            </a:xfrm>
            <a:prstGeom prst="hexagon">
              <a:avLst>
                <a:gd fmla="val 28570" name="adj"/>
                <a:gd fmla="val 115470" name="vf"/>
              </a:avLst>
            </a:prstGeom>
            <a:solidFill>
              <a:schemeClr val="lt1"/>
            </a:solidFill>
            <a:ln cap="flat" cmpd="sng" w="12700">
              <a:solidFill>
                <a:srgbClr val="D66E2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31"/>
            <p:cNvSpPr txBox="1"/>
            <p:nvPr/>
          </p:nvSpPr>
          <p:spPr>
            <a:xfrm>
              <a:off x="4924956" y="767675"/>
              <a:ext cx="759808" cy="657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 znižanjem površinske napetosti vode vplivajo na prepustnost mo membrane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31"/>
            <p:cNvSpPr/>
            <p:nvPr/>
          </p:nvSpPr>
          <p:spPr>
            <a:xfrm>
              <a:off x="4621282" y="2311394"/>
              <a:ext cx="523380" cy="450846"/>
            </a:xfrm>
            <a:prstGeom prst="hexagon">
              <a:avLst>
                <a:gd fmla="val 28900" name="adj"/>
                <a:gd fmla="val 115470" name="vf"/>
              </a:avLst>
            </a:prstGeom>
            <a:solidFill>
              <a:srgbClr val="F7D5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31"/>
            <p:cNvSpPr/>
            <p:nvPr/>
          </p:nvSpPr>
          <p:spPr>
            <a:xfrm>
              <a:off x="4736615" y="1793579"/>
              <a:ext cx="1136490" cy="983204"/>
            </a:xfrm>
            <a:prstGeom prst="hexagon">
              <a:avLst>
                <a:gd fmla="val 28570" name="adj"/>
                <a:gd fmla="val 115470" name="vf"/>
              </a:avLst>
            </a:prstGeom>
            <a:solidFill>
              <a:schemeClr val="lt1"/>
            </a:solidFill>
            <a:ln cap="flat" cmpd="sng" w="12700">
              <a:solidFill>
                <a:srgbClr val="D66E2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31"/>
            <p:cNvSpPr txBox="1"/>
            <p:nvPr/>
          </p:nvSpPr>
          <p:spPr>
            <a:xfrm>
              <a:off x="4924956" y="1956517"/>
              <a:ext cx="759808" cy="657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 tem se prekinejo funkcije celične membrane in celice odmrejo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31"/>
            <p:cNvSpPr/>
            <p:nvPr/>
          </p:nvSpPr>
          <p:spPr>
            <a:xfrm>
              <a:off x="3694236" y="2398993"/>
              <a:ext cx="1136490" cy="983204"/>
            </a:xfrm>
            <a:prstGeom prst="hexagon">
              <a:avLst>
                <a:gd fmla="val 28570" name="adj"/>
                <a:gd fmla="val 115470" name="vf"/>
              </a:avLst>
            </a:prstGeom>
            <a:solidFill>
              <a:schemeClr val="lt1"/>
            </a:solidFill>
            <a:ln cap="flat" cmpd="sng" w="12700">
              <a:solidFill>
                <a:srgbClr val="D66E2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31"/>
            <p:cNvSpPr txBox="1"/>
            <p:nvPr/>
          </p:nvSpPr>
          <p:spPr>
            <a:xfrm>
              <a:off x="3882577" y="2561931"/>
              <a:ext cx="759808" cy="657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7600" spcFirstLastPara="1" rIns="7600" wrap="square" tIns="7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imajo šibkejši učinek na gramnegativne bakterije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4" name="Google Shape;934;p31"/>
          <p:cNvGrpSpPr/>
          <p:nvPr/>
        </p:nvGrpSpPr>
        <p:grpSpPr>
          <a:xfrm>
            <a:off x="6455161" y="2854841"/>
            <a:ext cx="2410671" cy="2902674"/>
            <a:chOff x="2121160" y="0"/>
            <a:chExt cx="2410671" cy="2902674"/>
          </a:xfrm>
        </p:grpSpPr>
        <p:sp>
          <p:nvSpPr>
            <p:cNvPr id="935" name="Google Shape;935;p31"/>
            <p:cNvSpPr/>
            <p:nvPr/>
          </p:nvSpPr>
          <p:spPr>
            <a:xfrm>
              <a:off x="2121160" y="508258"/>
              <a:ext cx="1449536" cy="1253665"/>
            </a:xfrm>
            <a:prstGeom prst="hexagon">
              <a:avLst>
                <a:gd fmla="val 28570" name="adj"/>
                <a:gd fmla="val 115470" name="vf"/>
              </a:avLst>
            </a:prstGeom>
            <a:solidFill>
              <a:schemeClr val="accent6"/>
            </a:solidFill>
            <a:ln cap="flat" cmpd="sng" w="12700">
              <a:solidFill>
                <a:srgbClr val="659C4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31"/>
            <p:cNvSpPr txBox="1"/>
            <p:nvPr/>
          </p:nvSpPr>
          <p:spPr>
            <a:xfrm>
              <a:off x="2361345" y="715988"/>
              <a:ext cx="969166" cy="8382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sl-SI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Aldehidi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31"/>
            <p:cNvSpPr/>
            <p:nvPr/>
          </p:nvSpPr>
          <p:spPr>
            <a:xfrm>
              <a:off x="3667124" y="789237"/>
              <a:ext cx="546981" cy="471104"/>
            </a:xfrm>
            <a:prstGeom prst="hexagon">
              <a:avLst>
                <a:gd fmla="val 28900" name="adj"/>
                <a:gd fmla="val 115470" name="vf"/>
              </a:avLst>
            </a:prstGeom>
            <a:solidFill>
              <a:srgbClr val="D4E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31"/>
            <p:cNvSpPr/>
            <p:nvPr/>
          </p:nvSpPr>
          <p:spPr>
            <a:xfrm>
              <a:off x="3344094" y="0"/>
              <a:ext cx="1187737" cy="1027546"/>
            </a:xfrm>
            <a:prstGeom prst="hexagon">
              <a:avLst>
                <a:gd fmla="val 28570" name="adj"/>
                <a:gd fmla="val 115470" name="vf"/>
              </a:avLst>
            </a:prstGeom>
            <a:solidFill>
              <a:schemeClr val="lt1"/>
            </a:solidFill>
            <a:ln cap="flat" cmpd="sng" w="12700">
              <a:solidFill>
                <a:srgbClr val="659C4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31"/>
            <p:cNvSpPr txBox="1"/>
            <p:nvPr/>
          </p:nvSpPr>
          <p:spPr>
            <a:xfrm>
              <a:off x="3540929" y="170287"/>
              <a:ext cx="794067" cy="6869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So spojine, ki reagirajo z amino skupinami aminokislin</a:t>
              </a:r>
              <a:endParaRPr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245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31"/>
            <p:cNvSpPr/>
            <p:nvPr/>
          </p:nvSpPr>
          <p:spPr>
            <a:xfrm>
              <a:off x="3223560" y="1783693"/>
              <a:ext cx="546981" cy="471104"/>
            </a:xfrm>
            <a:prstGeom prst="hexagon">
              <a:avLst>
                <a:gd fmla="val 28900" name="adj"/>
                <a:gd fmla="val 115470" name="vf"/>
              </a:avLst>
            </a:prstGeom>
            <a:solidFill>
              <a:srgbClr val="D4E2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31"/>
            <p:cNvSpPr/>
            <p:nvPr/>
          </p:nvSpPr>
          <p:spPr>
            <a:xfrm>
              <a:off x="3344094" y="1242344"/>
              <a:ext cx="1187737" cy="1027546"/>
            </a:xfrm>
            <a:prstGeom prst="hexagon">
              <a:avLst>
                <a:gd fmla="val 28570" name="adj"/>
                <a:gd fmla="val 115470" name="vf"/>
              </a:avLst>
            </a:prstGeom>
            <a:solidFill>
              <a:schemeClr val="lt1"/>
            </a:solidFill>
            <a:ln cap="flat" cmpd="sng" w="12700">
              <a:solidFill>
                <a:srgbClr val="659C4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31"/>
            <p:cNvSpPr txBox="1"/>
            <p:nvPr/>
          </p:nvSpPr>
          <p:spPr>
            <a:xfrm>
              <a:off x="3540929" y="1412631"/>
              <a:ext cx="794067" cy="6869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povzročajo poškodbe celične stene in smrt celice (nepovratne spremembe)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245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31"/>
            <p:cNvSpPr/>
            <p:nvPr/>
          </p:nvSpPr>
          <p:spPr>
            <a:xfrm>
              <a:off x="2254711" y="1875128"/>
              <a:ext cx="1187737" cy="1027546"/>
            </a:xfrm>
            <a:prstGeom prst="hexagon">
              <a:avLst>
                <a:gd fmla="val 28570" name="adj"/>
                <a:gd fmla="val 115470" name="vf"/>
              </a:avLst>
            </a:prstGeom>
            <a:solidFill>
              <a:schemeClr val="lt1"/>
            </a:solidFill>
            <a:ln cap="flat" cmpd="sng" w="12700">
              <a:solidFill>
                <a:srgbClr val="659C4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31"/>
            <p:cNvSpPr txBox="1"/>
            <p:nvPr/>
          </p:nvSpPr>
          <p:spPr>
            <a:xfrm>
              <a:off x="2451546" y="2045415"/>
              <a:ext cx="794067" cy="6869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8875" spcFirstLastPara="1" rIns="8875" wrap="square" tIns="8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Najpogosteje se uporabljajo v mlekarstvu</a:t>
              </a:r>
              <a:endParaRPr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245"/>
                </a:spcBef>
                <a:spcAft>
                  <a:spcPts val="0"/>
                </a:spcAft>
                <a:buNone/>
              </a:pPr>
              <a:r>
                <a:t/>
              </a:r>
              <a:endParaRPr sz="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push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9" name="Google Shape;94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4998604" y="3148479"/>
            <a:ext cx="2102895" cy="18720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iotehniški center Naklo: MILK-ed" id="950" name="Google Shape;950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22751" y="69860"/>
            <a:ext cx="1254603" cy="497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1" name="Google Shape;951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29900" y="95083"/>
            <a:ext cx="1574800" cy="425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2" name="Google Shape;952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900" y="-4209"/>
            <a:ext cx="1737553" cy="6334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3" name="Google Shape;953;p32"/>
          <p:cNvCxnSpPr/>
          <p:nvPr/>
        </p:nvCxnSpPr>
        <p:spPr>
          <a:xfrm>
            <a:off x="0" y="618297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54" name="Google Shape;954;p32"/>
          <p:cNvSpPr txBox="1"/>
          <p:nvPr/>
        </p:nvSpPr>
        <p:spPr>
          <a:xfrm>
            <a:off x="594129" y="901836"/>
            <a:ext cx="6492246" cy="57592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800"/>
              <a:buFont typeface="Libre Franklin Medium"/>
              <a:buNone/>
            </a:pPr>
            <a:r>
              <a:rPr b="1" lang="sl-SI" sz="2800">
                <a:solidFill>
                  <a:srgbClr val="2E75B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Vzorčenje in nadzor čistoče</a:t>
            </a:r>
            <a:endParaRPr sz="1100">
              <a:solidFill>
                <a:srgbClr val="2E75B5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955" name="Google Shape;955;p32"/>
          <p:cNvSpPr/>
          <p:nvPr/>
        </p:nvSpPr>
        <p:spPr>
          <a:xfrm>
            <a:off x="2316252" y="1963328"/>
            <a:ext cx="7467600" cy="64633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Glavni namen higiene v obratu je zagotoviti, da oprema </a:t>
            </a:r>
            <a:r>
              <a:rPr b="1" lang="sl-SI" sz="1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ne kontaminira izdelka.</a:t>
            </a:r>
            <a:endParaRPr b="1" sz="180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6" name="Google Shape;956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flipH="1" rot="1110770">
            <a:off x="1317783" y="1866531"/>
            <a:ext cx="839371" cy="4358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7" name="Google Shape;957;p32"/>
          <p:cNvGrpSpPr/>
          <p:nvPr/>
        </p:nvGrpSpPr>
        <p:grpSpPr>
          <a:xfrm>
            <a:off x="1534820" y="5549386"/>
            <a:ext cx="9701022" cy="894924"/>
            <a:chOff x="3314" y="181702"/>
            <a:chExt cx="9701022" cy="894924"/>
          </a:xfrm>
        </p:grpSpPr>
        <p:sp>
          <p:nvSpPr>
            <p:cNvPr id="958" name="Google Shape;958;p32"/>
            <p:cNvSpPr/>
            <p:nvPr/>
          </p:nvSpPr>
          <p:spPr>
            <a:xfrm>
              <a:off x="3314" y="181702"/>
              <a:ext cx="2541629" cy="894924"/>
            </a:xfrm>
            <a:prstGeom prst="homePlate">
              <a:avLst>
                <a:gd fmla="val 50000" name="adj"/>
              </a:avLst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32"/>
            <p:cNvSpPr txBox="1"/>
            <p:nvPr/>
          </p:nvSpPr>
          <p:spPr>
            <a:xfrm>
              <a:off x="3314" y="181702"/>
              <a:ext cx="2317898" cy="8949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2650" lIns="85325" spcFirstLastPara="1" rIns="21325" wrap="square" tIns="42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 primeru kontaminacije mora nadzor določiti, katera vrsta kontaminacije  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32"/>
            <p:cNvSpPr/>
            <p:nvPr/>
          </p:nvSpPr>
          <p:spPr>
            <a:xfrm>
              <a:off x="2097481" y="181702"/>
              <a:ext cx="2237310" cy="894924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32"/>
            <p:cNvSpPr txBox="1"/>
            <p:nvPr/>
          </p:nvSpPr>
          <p:spPr>
            <a:xfrm>
              <a:off x="2544943" y="181702"/>
              <a:ext cx="1342386" cy="8949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2650" lIns="64000" spcFirstLastPara="1" rIns="21325" wrap="square" tIns="42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bakteriološka kontaminacija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32"/>
            <p:cNvSpPr/>
            <p:nvPr/>
          </p:nvSpPr>
          <p:spPr>
            <a:xfrm>
              <a:off x="3887330" y="181702"/>
              <a:ext cx="2237310" cy="894924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32"/>
            <p:cNvSpPr txBox="1"/>
            <p:nvPr/>
          </p:nvSpPr>
          <p:spPr>
            <a:xfrm>
              <a:off x="4334792" y="181702"/>
              <a:ext cx="1342386" cy="8949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2650" lIns="64000" spcFirstLastPara="1" rIns="21325" wrap="square" tIns="42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kemična kontaminacija ali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32"/>
            <p:cNvSpPr/>
            <p:nvPr/>
          </p:nvSpPr>
          <p:spPr>
            <a:xfrm>
              <a:off x="5677178" y="181702"/>
              <a:ext cx="2237310" cy="894924"/>
            </a:xfrm>
            <a:prstGeom prst="chevron">
              <a:avLst>
                <a:gd fmla="val 50000" name="adj"/>
              </a:avLst>
            </a:prstGeom>
            <a:solidFill>
              <a:schemeClr val="lt1"/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32"/>
            <p:cNvSpPr txBox="1"/>
            <p:nvPr/>
          </p:nvSpPr>
          <p:spPr>
            <a:xfrm>
              <a:off x="6124640" y="181702"/>
              <a:ext cx="1342386" cy="8949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2650" lIns="64000" spcFirstLastPara="1" rIns="21325" wrap="square" tIns="42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kontaminacija z umazanijo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32"/>
            <p:cNvSpPr/>
            <p:nvPr/>
          </p:nvSpPr>
          <p:spPr>
            <a:xfrm>
              <a:off x="7467026" y="181702"/>
              <a:ext cx="2237310" cy="894924"/>
            </a:xfrm>
            <a:prstGeom prst="chevron">
              <a:avLst>
                <a:gd fmla="val 50000" name="adj"/>
              </a:avLst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32"/>
            <p:cNvSpPr txBox="1"/>
            <p:nvPr/>
          </p:nvSpPr>
          <p:spPr>
            <a:xfrm>
              <a:off x="7914488" y="181702"/>
              <a:ext cx="1342386" cy="8949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2650" lIns="64000" spcFirstLastPara="1" rIns="21325" wrap="square" tIns="42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 je zgodila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iotehniški center Naklo: MILK-ed" id="972" name="Google Shape;97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2751" y="69860"/>
            <a:ext cx="1254603" cy="497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3" name="Google Shape;973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29900" y="95083"/>
            <a:ext cx="1574800" cy="425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4" name="Google Shape;974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900" y="-4209"/>
            <a:ext cx="1737553" cy="6334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5" name="Google Shape;975;p33"/>
          <p:cNvCxnSpPr/>
          <p:nvPr/>
        </p:nvCxnSpPr>
        <p:spPr>
          <a:xfrm>
            <a:off x="0" y="618297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76" name="Google Shape;976;p33"/>
          <p:cNvSpPr/>
          <p:nvPr/>
        </p:nvSpPr>
        <p:spPr>
          <a:xfrm>
            <a:off x="2451214" y="815624"/>
            <a:ext cx="719305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Kontrolne in vzorčne metode za ugotavljanje učinkovitosti čiščenja in razkuževanja v mlečnih obratih vključujejo: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77" name="Google Shape;977;p33"/>
          <p:cNvGrpSpPr/>
          <p:nvPr/>
        </p:nvGrpSpPr>
        <p:grpSpPr>
          <a:xfrm>
            <a:off x="3054494" y="1732910"/>
            <a:ext cx="5986491" cy="4738292"/>
            <a:chOff x="463694" y="-28386"/>
            <a:chExt cx="5986491" cy="4738292"/>
          </a:xfrm>
        </p:grpSpPr>
        <p:sp>
          <p:nvSpPr>
            <p:cNvPr id="978" name="Google Shape;978;p33"/>
            <p:cNvSpPr/>
            <p:nvPr/>
          </p:nvSpPr>
          <p:spPr>
            <a:xfrm>
              <a:off x="1111064" y="-28386"/>
              <a:ext cx="4691751" cy="4691751"/>
            </a:xfrm>
            <a:custGeom>
              <a:rect b="b" l="l" r="r" t="t"/>
              <a:pathLst>
                <a:path extrusionOk="0" h="120000" w="120000">
                  <a:moveTo>
                    <a:pt x="78920" y="6849"/>
                  </a:moveTo>
                  <a:lnTo>
                    <a:pt x="78920" y="6849"/>
                  </a:lnTo>
                  <a:cubicBezTo>
                    <a:pt x="103029" y="15431"/>
                    <a:pt x="118342" y="39166"/>
                    <a:pt x="116224" y="64669"/>
                  </a:cubicBezTo>
                  <a:cubicBezTo>
                    <a:pt x="114106" y="90173"/>
                    <a:pt x="95088" y="111056"/>
                    <a:pt x="69893" y="115544"/>
                  </a:cubicBezTo>
                  <a:cubicBezTo>
                    <a:pt x="44698" y="120031"/>
                    <a:pt x="19639" y="106999"/>
                    <a:pt x="8845" y="83795"/>
                  </a:cubicBezTo>
                  <a:cubicBezTo>
                    <a:pt x="-1948" y="60591"/>
                    <a:pt x="4229" y="33028"/>
                    <a:pt x="23892" y="16650"/>
                  </a:cubicBezTo>
                  <a:lnTo>
                    <a:pt x="21866" y="13714"/>
                  </a:lnTo>
                  <a:lnTo>
                    <a:pt x="29847" y="16302"/>
                  </a:lnTo>
                  <a:lnTo>
                    <a:pt x="29713" y="25086"/>
                  </a:lnTo>
                  <a:lnTo>
                    <a:pt x="27688" y="22151"/>
                  </a:lnTo>
                  <a:cubicBezTo>
                    <a:pt x="10563" y="36771"/>
                    <a:pt x="5388" y="61069"/>
                    <a:pt x="15070" y="81399"/>
                  </a:cubicBezTo>
                  <a:cubicBezTo>
                    <a:pt x="24753" y="101728"/>
                    <a:pt x="46879" y="113023"/>
                    <a:pt x="69024" y="108940"/>
                  </a:cubicBezTo>
                  <a:cubicBezTo>
                    <a:pt x="91168" y="104857"/>
                    <a:pt x="107811" y="86414"/>
                    <a:pt x="109607" y="63968"/>
                  </a:cubicBezTo>
                  <a:cubicBezTo>
                    <a:pt x="111402" y="41522"/>
                    <a:pt x="97902" y="20668"/>
                    <a:pt x="76689" y="13117"/>
                  </a:cubicBezTo>
                  <a:close/>
                </a:path>
              </a:pathLst>
            </a:custGeom>
            <a:solidFill>
              <a:srgbClr val="F7D5C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33"/>
            <p:cNvSpPr/>
            <p:nvPr/>
          </p:nvSpPr>
          <p:spPr>
            <a:xfrm>
              <a:off x="2366518" y="100"/>
              <a:ext cx="2180843" cy="1090421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33"/>
            <p:cNvSpPr txBox="1"/>
            <p:nvPr/>
          </p:nvSpPr>
          <p:spPr>
            <a:xfrm>
              <a:off x="2419748" y="53330"/>
              <a:ext cx="2074383" cy="9839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vizualni nadzor</a:t>
              </a: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33"/>
            <p:cNvSpPr/>
            <p:nvPr/>
          </p:nvSpPr>
          <p:spPr>
            <a:xfrm>
              <a:off x="4269342" y="1382582"/>
              <a:ext cx="2180843" cy="1090421"/>
            </a:xfrm>
            <a:prstGeom prst="roundRect">
              <a:avLst>
                <a:gd fmla="val 16667" name="adj"/>
              </a:avLst>
            </a:prstGeom>
            <a:solidFill>
              <a:schemeClr val="accent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33"/>
            <p:cNvSpPr txBox="1"/>
            <p:nvPr/>
          </p:nvSpPr>
          <p:spPr>
            <a:xfrm>
              <a:off x="4322572" y="1435812"/>
              <a:ext cx="2074383" cy="9839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vzorčenje s površin mlečne opreme in proizvodnega kompleksa</a:t>
              </a:r>
              <a:endParaRPr/>
            </a:p>
          </p:txBody>
        </p:sp>
        <p:sp>
          <p:nvSpPr>
            <p:cNvPr id="983" name="Google Shape;983;p33"/>
            <p:cNvSpPr/>
            <p:nvPr/>
          </p:nvSpPr>
          <p:spPr>
            <a:xfrm>
              <a:off x="3542528" y="3619485"/>
              <a:ext cx="2180843" cy="1090421"/>
            </a:xfrm>
            <a:prstGeom prst="roundRect">
              <a:avLst>
                <a:gd fmla="val 16667" name="adj"/>
              </a:avLst>
            </a:prstGeom>
            <a:solidFill>
              <a:schemeClr val="accent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33"/>
            <p:cNvSpPr txBox="1"/>
            <p:nvPr/>
          </p:nvSpPr>
          <p:spPr>
            <a:xfrm>
              <a:off x="3595758" y="3672715"/>
              <a:ext cx="2074383" cy="9839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vzorčenje zraka</a:t>
              </a: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33"/>
            <p:cNvSpPr/>
            <p:nvPr/>
          </p:nvSpPr>
          <p:spPr>
            <a:xfrm>
              <a:off x="1190508" y="3619485"/>
              <a:ext cx="2180843" cy="1090421"/>
            </a:xfrm>
            <a:prstGeom prst="roundRect">
              <a:avLst>
                <a:gd fmla="val 16667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33"/>
            <p:cNvSpPr txBox="1"/>
            <p:nvPr/>
          </p:nvSpPr>
          <p:spPr>
            <a:xfrm>
              <a:off x="1243738" y="3672715"/>
              <a:ext cx="2074383" cy="9839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vzorčenje vode</a:t>
              </a: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33"/>
            <p:cNvSpPr/>
            <p:nvPr/>
          </p:nvSpPr>
          <p:spPr>
            <a:xfrm>
              <a:off x="463694" y="1382582"/>
              <a:ext cx="2180843" cy="1090421"/>
            </a:xfrm>
            <a:prstGeom prst="roundRect">
              <a:avLst>
                <a:gd fmla="val 16667" name="adj"/>
              </a:avLst>
            </a:prstGeom>
            <a:solidFill>
              <a:schemeClr val="accent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33"/>
            <p:cNvSpPr txBox="1"/>
            <p:nvPr/>
          </p:nvSpPr>
          <p:spPr>
            <a:xfrm>
              <a:off x="516924" y="1435812"/>
              <a:ext cx="2074383" cy="9839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150" lIns="57150" spcFirstLastPara="1" rIns="57150" wrap="square" tIns="5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vzorčenje surovin in izdelkov</a:t>
              </a: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2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iotehniški center Naklo: MILK-ed" id="993" name="Google Shape;99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2751" y="69860"/>
            <a:ext cx="1254603" cy="497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29900" y="95083"/>
            <a:ext cx="1574800" cy="425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900" y="-4209"/>
            <a:ext cx="1737553" cy="6334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6" name="Google Shape;996;p34"/>
          <p:cNvCxnSpPr/>
          <p:nvPr/>
        </p:nvCxnSpPr>
        <p:spPr>
          <a:xfrm>
            <a:off x="0" y="618297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97" name="Google Shape;997;p34"/>
          <p:cNvSpPr txBox="1"/>
          <p:nvPr/>
        </p:nvSpPr>
        <p:spPr>
          <a:xfrm>
            <a:off x="2803929" y="952843"/>
            <a:ext cx="6492246" cy="57592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800"/>
              <a:buFont typeface="Libre Franklin Medium"/>
              <a:buNone/>
            </a:pPr>
            <a:r>
              <a:rPr b="1" lang="sl-SI" sz="2800">
                <a:solidFill>
                  <a:srgbClr val="2E75B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Osnovne smernice za nadzor čiščenja</a:t>
            </a:r>
            <a:endParaRPr/>
          </a:p>
        </p:txBody>
      </p:sp>
      <p:sp>
        <p:nvSpPr>
          <p:cNvPr id="998" name="Google Shape;998;p34"/>
          <p:cNvSpPr/>
          <p:nvPr/>
        </p:nvSpPr>
        <p:spPr>
          <a:xfrm>
            <a:off x="5098896" y="2046189"/>
            <a:ext cx="1902317" cy="36933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mikrobiološki testi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99" name="Google Shape;999;p34"/>
          <p:cNvCxnSpPr>
            <a:stCxn id="997" idx="2"/>
            <a:endCxn id="998" idx="0"/>
          </p:cNvCxnSpPr>
          <p:nvPr/>
        </p:nvCxnSpPr>
        <p:spPr>
          <a:xfrm>
            <a:off x="6050052" y="1528764"/>
            <a:ext cx="0" cy="517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000" name="Google Shape;1000;p34"/>
          <p:cNvSpPr/>
          <p:nvPr/>
        </p:nvSpPr>
        <p:spPr>
          <a:xfrm>
            <a:off x="5194367" y="2951480"/>
            <a:ext cx="1711366" cy="36933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vizualni pregledi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01" name="Google Shape;1001;p34"/>
          <p:cNvCxnSpPr>
            <a:endCxn id="1000" idx="0"/>
          </p:cNvCxnSpPr>
          <p:nvPr/>
        </p:nvCxnSpPr>
        <p:spPr>
          <a:xfrm>
            <a:off x="6050050" y="2433980"/>
            <a:ext cx="0" cy="517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002" name="Google Shape;1002;p34"/>
          <p:cNvSpPr/>
          <p:nvPr/>
        </p:nvSpPr>
        <p:spPr>
          <a:xfrm>
            <a:off x="5166190" y="3838237"/>
            <a:ext cx="1767728" cy="36933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vonji (kemikalije)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03" name="Google Shape;1003;p34"/>
          <p:cNvCxnSpPr>
            <a:endCxn id="1002" idx="0"/>
          </p:cNvCxnSpPr>
          <p:nvPr/>
        </p:nvCxnSpPr>
        <p:spPr>
          <a:xfrm>
            <a:off x="6050054" y="3320737"/>
            <a:ext cx="0" cy="517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004" name="Google Shape;1004;p34"/>
          <p:cNvSpPr/>
          <p:nvPr/>
        </p:nvSpPr>
        <p:spPr>
          <a:xfrm>
            <a:off x="5221718" y="4743528"/>
            <a:ext cx="1656672" cy="36933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fizikalne analize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05" name="Google Shape;1005;p34"/>
          <p:cNvCxnSpPr>
            <a:endCxn id="1004" idx="0"/>
          </p:cNvCxnSpPr>
          <p:nvPr/>
        </p:nvCxnSpPr>
        <p:spPr>
          <a:xfrm>
            <a:off x="6050054" y="4226028"/>
            <a:ext cx="0" cy="517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006" name="Google Shape;1006;p34"/>
          <p:cNvSpPr/>
          <p:nvPr/>
        </p:nvSpPr>
        <p:spPr>
          <a:xfrm>
            <a:off x="3874206" y="5655266"/>
            <a:ext cx="4351704" cy="36933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ustrezna obdelava in interpretacija podatkov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07" name="Google Shape;1007;p34"/>
          <p:cNvCxnSpPr>
            <a:endCxn id="1006" idx="0"/>
          </p:cNvCxnSpPr>
          <p:nvPr/>
        </p:nvCxnSpPr>
        <p:spPr>
          <a:xfrm>
            <a:off x="6050058" y="5137766"/>
            <a:ext cx="0" cy="517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008" name="Google Shape;1008;p34"/>
          <p:cNvSpPr/>
          <p:nvPr/>
        </p:nvSpPr>
        <p:spPr>
          <a:xfrm>
            <a:off x="8046368" y="2046189"/>
            <a:ext cx="3779520" cy="156966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sl-SI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Neposredne metode so ribanje in izpiranje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sl-SI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kontaktno metodo se hranilna baza v trdi obliki pritisne na površino.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▪"/>
            </a:pPr>
            <a:r>
              <a:rPr lang="sl-SI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Odkrivanje ATP in AMP kot indikatorjev za prisotnost mikroorganizmov.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09" name="Google Shape;1009;p34"/>
          <p:cNvCxnSpPr/>
          <p:nvPr/>
        </p:nvCxnSpPr>
        <p:spPr>
          <a:xfrm flipH="1" rot="10800000">
            <a:off x="7130091" y="2237740"/>
            <a:ext cx="916277" cy="476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1010" name="Google Shape;1010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24154" y="2692767"/>
            <a:ext cx="2428875" cy="252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4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iotehniški center Naklo: MILK-ed" id="1015" name="Google Shape;1015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2751" y="69860"/>
            <a:ext cx="1254603" cy="497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6" name="Google Shape;1016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29900" y="95083"/>
            <a:ext cx="1574800" cy="425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7" name="Google Shape;1017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900" y="-4209"/>
            <a:ext cx="1737553" cy="6334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8" name="Google Shape;1018;p35"/>
          <p:cNvCxnSpPr/>
          <p:nvPr/>
        </p:nvCxnSpPr>
        <p:spPr>
          <a:xfrm>
            <a:off x="0" y="618297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19" name="Google Shape;1019;p35"/>
          <p:cNvSpPr txBox="1"/>
          <p:nvPr/>
        </p:nvSpPr>
        <p:spPr>
          <a:xfrm>
            <a:off x="2803929" y="952843"/>
            <a:ext cx="6492246" cy="57592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800"/>
              <a:buFont typeface="Libre Franklin Medium"/>
              <a:buNone/>
            </a:pPr>
            <a:r>
              <a:rPr b="1" lang="sl-SI" sz="2800">
                <a:solidFill>
                  <a:srgbClr val="2E75B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Osnovne smernice za nadzor čiščenja</a:t>
            </a:r>
            <a:endParaRPr/>
          </a:p>
        </p:txBody>
      </p:sp>
      <p:grpSp>
        <p:nvGrpSpPr>
          <p:cNvPr id="1020" name="Google Shape;1020;p35"/>
          <p:cNvGrpSpPr/>
          <p:nvPr/>
        </p:nvGrpSpPr>
        <p:grpSpPr>
          <a:xfrm>
            <a:off x="1259840" y="1755676"/>
            <a:ext cx="9672320" cy="1182565"/>
            <a:chOff x="0" y="3077"/>
            <a:chExt cx="9672320" cy="1182565"/>
          </a:xfrm>
        </p:grpSpPr>
        <p:sp>
          <p:nvSpPr>
            <p:cNvPr id="1021" name="Google Shape;1021;p35"/>
            <p:cNvSpPr/>
            <p:nvPr/>
          </p:nvSpPr>
          <p:spPr>
            <a:xfrm>
              <a:off x="0" y="110705"/>
              <a:ext cx="9672320" cy="1074937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35"/>
            <p:cNvSpPr txBox="1"/>
            <p:nvPr/>
          </p:nvSpPr>
          <p:spPr>
            <a:xfrm>
              <a:off x="0" y="110705"/>
              <a:ext cx="9672320" cy="10749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3775" lIns="750675" spcFirstLastPara="1" rIns="750675" wrap="square" tIns="72897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Char char="•"/>
              </a:pPr>
              <a:r>
                <a:rPr b="0" i="0" lang="sl-SI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 odraža </a:t>
              </a:r>
              <a:r>
                <a:rPr b="1" i="0" lang="sl-SI" sz="1600" u="none" cap="none" strike="noStrike">
                  <a:solidFill>
                    <a:srgbClr val="FFC000"/>
                  </a:solidFill>
                  <a:latin typeface="Calibri"/>
                  <a:ea typeface="Calibri"/>
                  <a:cs typeface="Calibri"/>
                  <a:sym typeface="Calibri"/>
                </a:rPr>
                <a:t>higiensko stanje </a:t>
              </a:r>
              <a:r>
                <a:rPr b="0" i="0" lang="sl-SI" sz="16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proizvodnega procesa v obratu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35"/>
            <p:cNvSpPr/>
            <p:nvPr/>
          </p:nvSpPr>
          <p:spPr>
            <a:xfrm>
              <a:off x="483616" y="3077"/>
              <a:ext cx="6770624" cy="624228"/>
            </a:xfrm>
            <a:prstGeom prst="roundRect">
              <a:avLst>
                <a:gd fmla="val 16667" name="adj"/>
              </a:avLst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35"/>
            <p:cNvSpPr txBox="1"/>
            <p:nvPr/>
          </p:nvSpPr>
          <p:spPr>
            <a:xfrm>
              <a:off x="514088" y="33549"/>
              <a:ext cx="6709680" cy="5632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55900" spcFirstLastPara="1" rIns="25590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sl-SI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Kontrola surovin in končnega izdelka</a:t>
              </a:r>
              <a:endParaRPr/>
            </a:p>
          </p:txBody>
        </p:sp>
      </p:grpSp>
      <p:grpSp>
        <p:nvGrpSpPr>
          <p:cNvPr id="1025" name="Google Shape;1025;p35"/>
          <p:cNvGrpSpPr/>
          <p:nvPr/>
        </p:nvGrpSpPr>
        <p:grpSpPr>
          <a:xfrm>
            <a:off x="1683384" y="3165155"/>
            <a:ext cx="9066530" cy="3330842"/>
            <a:chOff x="1904" y="0"/>
            <a:chExt cx="9066530" cy="3330842"/>
          </a:xfrm>
        </p:grpSpPr>
        <p:sp>
          <p:nvSpPr>
            <p:cNvPr id="1026" name="Google Shape;1026;p35"/>
            <p:cNvSpPr/>
            <p:nvPr/>
          </p:nvSpPr>
          <p:spPr>
            <a:xfrm>
              <a:off x="1904" y="0"/>
              <a:ext cx="2962918" cy="3330842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12700">
              <a:solidFill>
                <a:srgbClr val="D66E2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35"/>
            <p:cNvSpPr txBox="1"/>
            <p:nvPr/>
          </p:nvSpPr>
          <p:spPr>
            <a:xfrm>
              <a:off x="1904" y="1332336"/>
              <a:ext cx="2962918" cy="13323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50" lIns="99550" spcFirstLastPara="1" rIns="99550" wrap="square" tIns="99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Proizvajalci mleka hranijo surovo mleko v ustrezno in hitro ohlajenih posodah ali v večji izolirani posodi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35"/>
            <p:cNvSpPr/>
            <p:nvPr/>
          </p:nvSpPr>
          <p:spPr>
            <a:xfrm>
              <a:off x="711198" y="0"/>
              <a:ext cx="1391931" cy="1365776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rgbClr val="D66E2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35"/>
            <p:cNvSpPr/>
            <p:nvPr/>
          </p:nvSpPr>
          <p:spPr>
            <a:xfrm>
              <a:off x="3053710" y="0"/>
              <a:ext cx="2962918" cy="3330842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12700">
              <a:solidFill>
                <a:srgbClr val="D66E2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35"/>
            <p:cNvSpPr txBox="1"/>
            <p:nvPr/>
          </p:nvSpPr>
          <p:spPr>
            <a:xfrm>
              <a:off x="3053710" y="1332336"/>
              <a:ext cx="2962918" cy="13323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50" lIns="99550" spcFirstLastPara="1" rIns="99550" wrap="square" tIns="99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Prenosni rezervoar </a:t>
              </a:r>
              <a:r>
                <a:rPr lang="sl-SI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zbira mleko na polju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35"/>
            <p:cNvSpPr/>
            <p:nvPr/>
          </p:nvSpPr>
          <p:spPr>
            <a:xfrm>
              <a:off x="3778244" y="0"/>
              <a:ext cx="1391931" cy="1365776"/>
            </a:xfrm>
            <a:prstGeom prst="ellipse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rgbClr val="D66E2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35"/>
            <p:cNvSpPr/>
            <p:nvPr/>
          </p:nvSpPr>
          <p:spPr>
            <a:xfrm>
              <a:off x="6105516" y="0"/>
              <a:ext cx="2962918" cy="3330842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12700">
              <a:solidFill>
                <a:srgbClr val="D66E2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35"/>
            <p:cNvSpPr txBox="1"/>
            <p:nvPr/>
          </p:nvSpPr>
          <p:spPr>
            <a:xfrm>
              <a:off x="6105516" y="1332336"/>
              <a:ext cx="2962918" cy="13323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9550" lIns="99550" spcFirstLastPara="1" rIns="99550" wrap="square" tIns="99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Mleko se prevaža do sprejemne rampe in črpa v posodo preko filtrov, merilnikov količine mleka in ploščnih hladilnikov za hlajenje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35"/>
            <p:cNvSpPr/>
            <p:nvPr/>
          </p:nvSpPr>
          <p:spPr>
            <a:xfrm>
              <a:off x="6830050" y="0"/>
              <a:ext cx="1391931" cy="1365776"/>
            </a:xfrm>
            <a:prstGeom prst="ellipse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rgbClr val="D66E2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35"/>
            <p:cNvSpPr/>
            <p:nvPr/>
          </p:nvSpPr>
          <p:spPr>
            <a:xfrm>
              <a:off x="362813" y="2664673"/>
              <a:ext cx="8344712" cy="499626"/>
            </a:xfrm>
            <a:prstGeom prst="leftRightArrow">
              <a:avLst>
                <a:gd fmla="val 50000" name="adj1"/>
                <a:gd fmla="val 50000" name="adj2"/>
              </a:avLst>
            </a:prstGeom>
            <a:solidFill>
              <a:srgbClr val="F4BDA9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9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iotehniški center Naklo: MILK-ed" id="1040" name="Google Shape;1040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2751" y="69860"/>
            <a:ext cx="1254603" cy="497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1" name="Google Shape;1041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29900" y="95083"/>
            <a:ext cx="1574800" cy="425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2" name="Google Shape;1042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900" y="-4209"/>
            <a:ext cx="1737553" cy="6334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3" name="Google Shape;1043;p36"/>
          <p:cNvCxnSpPr/>
          <p:nvPr/>
        </p:nvCxnSpPr>
        <p:spPr>
          <a:xfrm>
            <a:off x="0" y="618297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44" name="Google Shape;1044;p36"/>
          <p:cNvSpPr txBox="1"/>
          <p:nvPr/>
        </p:nvSpPr>
        <p:spPr>
          <a:xfrm>
            <a:off x="2803929" y="952843"/>
            <a:ext cx="6492246" cy="57592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800"/>
              <a:buFont typeface="Libre Franklin Medium"/>
              <a:buNone/>
            </a:pPr>
            <a:r>
              <a:rPr b="1" lang="sl-SI" sz="2800">
                <a:solidFill>
                  <a:srgbClr val="2E75B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Osnovne smernice za nadzor čiščenja</a:t>
            </a:r>
            <a:endParaRPr/>
          </a:p>
        </p:txBody>
      </p:sp>
      <p:grpSp>
        <p:nvGrpSpPr>
          <p:cNvPr id="1045" name="Google Shape;1045;p36"/>
          <p:cNvGrpSpPr/>
          <p:nvPr/>
        </p:nvGrpSpPr>
        <p:grpSpPr>
          <a:xfrm>
            <a:off x="1458008" y="2356133"/>
            <a:ext cx="6738524" cy="3098019"/>
            <a:chOff x="0" y="1514"/>
            <a:chExt cx="6738524" cy="3098019"/>
          </a:xfrm>
        </p:grpSpPr>
        <p:cxnSp>
          <p:nvCxnSpPr>
            <p:cNvPr id="1046" name="Google Shape;1046;p36"/>
            <p:cNvCxnSpPr/>
            <p:nvPr/>
          </p:nvCxnSpPr>
          <p:spPr>
            <a:xfrm>
              <a:off x="0" y="1514"/>
              <a:ext cx="6738524" cy="0"/>
            </a:xfrm>
            <a:prstGeom prst="straightConnector1">
              <a:avLst/>
            </a:prstGeom>
            <a:solidFill>
              <a:srgbClr val="599BD5"/>
            </a:solidFill>
            <a:ln cap="flat" cmpd="sng" w="12700">
              <a:solidFill>
                <a:srgbClr val="599BD5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047" name="Google Shape;1047;p36"/>
            <p:cNvSpPr/>
            <p:nvPr/>
          </p:nvSpPr>
          <p:spPr>
            <a:xfrm>
              <a:off x="0" y="1514"/>
              <a:ext cx="2014810" cy="30980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36"/>
            <p:cNvSpPr txBox="1"/>
            <p:nvPr/>
          </p:nvSpPr>
          <p:spPr>
            <a:xfrm>
              <a:off x="0" y="1514"/>
              <a:ext cx="2014810" cy="30980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3800" lIns="83800" spcFirstLastPara="1" rIns="83800" wrap="square" tIns="83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Kritične točke za morebitno kontaminacijo mleka</a:t>
              </a:r>
              <a:endPara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77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36"/>
            <p:cNvSpPr/>
            <p:nvPr/>
          </p:nvSpPr>
          <p:spPr>
            <a:xfrm>
              <a:off x="2103352" y="19836"/>
              <a:ext cx="4633689" cy="3664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36"/>
            <p:cNvSpPr txBox="1"/>
            <p:nvPr/>
          </p:nvSpPr>
          <p:spPr>
            <a:xfrm>
              <a:off x="2103352" y="19836"/>
              <a:ext cx="4633689" cy="3664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cisterne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51" name="Google Shape;1051;p36"/>
            <p:cNvCxnSpPr/>
            <p:nvPr/>
          </p:nvCxnSpPr>
          <p:spPr>
            <a:xfrm>
              <a:off x="2014810" y="386289"/>
              <a:ext cx="4722231" cy="0"/>
            </a:xfrm>
            <a:prstGeom prst="straightConnector1">
              <a:avLst/>
            </a:prstGeom>
            <a:solidFill>
              <a:srgbClr val="599BD5"/>
            </a:solidFill>
            <a:ln cap="flat" cmpd="sng" w="12700">
              <a:solidFill>
                <a:srgbClr val="C3D4EB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052" name="Google Shape;1052;p36"/>
            <p:cNvSpPr/>
            <p:nvPr/>
          </p:nvSpPr>
          <p:spPr>
            <a:xfrm>
              <a:off x="2103352" y="404612"/>
              <a:ext cx="4633689" cy="3664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36"/>
            <p:cNvSpPr txBox="1"/>
            <p:nvPr/>
          </p:nvSpPr>
          <p:spPr>
            <a:xfrm>
              <a:off x="2103352" y="404612"/>
              <a:ext cx="4633689" cy="3664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                 ventili in spojnice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54" name="Google Shape;1054;p36"/>
            <p:cNvCxnSpPr/>
            <p:nvPr/>
          </p:nvCxnSpPr>
          <p:spPr>
            <a:xfrm>
              <a:off x="2014810" y="771064"/>
              <a:ext cx="4722231" cy="0"/>
            </a:xfrm>
            <a:prstGeom prst="straightConnector1">
              <a:avLst/>
            </a:prstGeom>
            <a:solidFill>
              <a:srgbClr val="599BD5"/>
            </a:solidFill>
            <a:ln cap="flat" cmpd="sng" w="12700">
              <a:solidFill>
                <a:srgbClr val="C3D4EB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055" name="Google Shape;1055;p36"/>
            <p:cNvSpPr/>
            <p:nvPr/>
          </p:nvSpPr>
          <p:spPr>
            <a:xfrm>
              <a:off x="2103352" y="789387"/>
              <a:ext cx="4633689" cy="3664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36"/>
            <p:cNvSpPr txBox="1"/>
            <p:nvPr/>
          </p:nvSpPr>
          <p:spPr>
            <a:xfrm>
              <a:off x="2103352" y="789387"/>
              <a:ext cx="4633689" cy="3664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črpalke mleka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57" name="Google Shape;1057;p36"/>
            <p:cNvCxnSpPr/>
            <p:nvPr/>
          </p:nvCxnSpPr>
          <p:spPr>
            <a:xfrm>
              <a:off x="2014810" y="1155840"/>
              <a:ext cx="4722231" cy="0"/>
            </a:xfrm>
            <a:prstGeom prst="straightConnector1">
              <a:avLst/>
            </a:prstGeom>
            <a:solidFill>
              <a:srgbClr val="599BD5"/>
            </a:solidFill>
            <a:ln cap="flat" cmpd="sng" w="12700">
              <a:solidFill>
                <a:srgbClr val="C3D4EB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058" name="Google Shape;1058;p36"/>
            <p:cNvSpPr/>
            <p:nvPr/>
          </p:nvSpPr>
          <p:spPr>
            <a:xfrm>
              <a:off x="2103352" y="1174163"/>
              <a:ext cx="4633689" cy="3664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36"/>
            <p:cNvSpPr txBox="1"/>
            <p:nvPr/>
          </p:nvSpPr>
          <p:spPr>
            <a:xfrm>
              <a:off x="2103352" y="1174163"/>
              <a:ext cx="4633689" cy="3664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gibljiva cev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60" name="Google Shape;1060;p36"/>
            <p:cNvCxnSpPr/>
            <p:nvPr/>
          </p:nvCxnSpPr>
          <p:spPr>
            <a:xfrm>
              <a:off x="2014810" y="1540615"/>
              <a:ext cx="4722231" cy="0"/>
            </a:xfrm>
            <a:prstGeom prst="straightConnector1">
              <a:avLst/>
            </a:prstGeom>
            <a:solidFill>
              <a:srgbClr val="599BD5"/>
            </a:solidFill>
            <a:ln cap="flat" cmpd="sng" w="12700">
              <a:solidFill>
                <a:srgbClr val="C3D4EB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061" name="Google Shape;1061;p36"/>
            <p:cNvSpPr/>
            <p:nvPr/>
          </p:nvSpPr>
          <p:spPr>
            <a:xfrm>
              <a:off x="2103352" y="1558938"/>
              <a:ext cx="4633689" cy="3664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36"/>
            <p:cNvSpPr txBox="1"/>
            <p:nvPr/>
          </p:nvSpPr>
          <p:spPr>
            <a:xfrm>
              <a:off x="2103352" y="1558938"/>
              <a:ext cx="4633689" cy="3664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filter za mleko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63" name="Google Shape;1063;p36"/>
            <p:cNvCxnSpPr/>
            <p:nvPr/>
          </p:nvCxnSpPr>
          <p:spPr>
            <a:xfrm>
              <a:off x="2014810" y="1925391"/>
              <a:ext cx="4722231" cy="0"/>
            </a:xfrm>
            <a:prstGeom prst="straightConnector1">
              <a:avLst/>
            </a:prstGeom>
            <a:solidFill>
              <a:srgbClr val="599BD5"/>
            </a:solidFill>
            <a:ln cap="flat" cmpd="sng" w="12700">
              <a:solidFill>
                <a:srgbClr val="C3D4EB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064" name="Google Shape;1064;p36"/>
            <p:cNvSpPr/>
            <p:nvPr/>
          </p:nvSpPr>
          <p:spPr>
            <a:xfrm>
              <a:off x="2103352" y="1943713"/>
              <a:ext cx="4633689" cy="3664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36"/>
            <p:cNvSpPr txBox="1"/>
            <p:nvPr/>
          </p:nvSpPr>
          <p:spPr>
            <a:xfrm>
              <a:off x="2103352" y="1943713"/>
              <a:ext cx="4633689" cy="3664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merilnik količine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66" name="Google Shape;1066;p36"/>
            <p:cNvCxnSpPr/>
            <p:nvPr/>
          </p:nvCxnSpPr>
          <p:spPr>
            <a:xfrm>
              <a:off x="2014810" y="2310166"/>
              <a:ext cx="4722231" cy="0"/>
            </a:xfrm>
            <a:prstGeom prst="straightConnector1">
              <a:avLst/>
            </a:prstGeom>
            <a:solidFill>
              <a:srgbClr val="599BD5"/>
            </a:solidFill>
            <a:ln cap="flat" cmpd="sng" w="12700">
              <a:solidFill>
                <a:srgbClr val="C3D4EB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067" name="Google Shape;1067;p36"/>
            <p:cNvSpPr/>
            <p:nvPr/>
          </p:nvSpPr>
          <p:spPr>
            <a:xfrm>
              <a:off x="2103352" y="2328489"/>
              <a:ext cx="4633689" cy="3664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36"/>
            <p:cNvSpPr txBox="1"/>
            <p:nvPr/>
          </p:nvSpPr>
          <p:spPr>
            <a:xfrm>
              <a:off x="2103352" y="2328489"/>
              <a:ext cx="4633689" cy="3664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hladilnik plošč,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69" name="Google Shape;1069;p36"/>
            <p:cNvCxnSpPr/>
            <p:nvPr/>
          </p:nvCxnSpPr>
          <p:spPr>
            <a:xfrm>
              <a:off x="2014810" y="2694941"/>
              <a:ext cx="4722231" cy="0"/>
            </a:xfrm>
            <a:prstGeom prst="straightConnector1">
              <a:avLst/>
            </a:prstGeom>
            <a:solidFill>
              <a:srgbClr val="599BD5"/>
            </a:solidFill>
            <a:ln cap="flat" cmpd="sng" w="12700">
              <a:solidFill>
                <a:srgbClr val="C3D4EB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070" name="Google Shape;1070;p36"/>
            <p:cNvSpPr/>
            <p:nvPr/>
          </p:nvSpPr>
          <p:spPr>
            <a:xfrm>
              <a:off x="2103352" y="2713264"/>
              <a:ext cx="4633689" cy="3664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36"/>
            <p:cNvSpPr txBox="1"/>
            <p:nvPr/>
          </p:nvSpPr>
          <p:spPr>
            <a:xfrm>
              <a:off x="2103352" y="2713264"/>
              <a:ext cx="4633689" cy="3664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cisterna za surovo mleko</a:t>
              </a:r>
              <a:endPara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72" name="Google Shape;1072;p36"/>
            <p:cNvCxnSpPr/>
            <p:nvPr/>
          </p:nvCxnSpPr>
          <p:spPr>
            <a:xfrm>
              <a:off x="2014810" y="3079717"/>
              <a:ext cx="4722231" cy="0"/>
            </a:xfrm>
            <a:prstGeom prst="straightConnector1">
              <a:avLst/>
            </a:prstGeom>
            <a:solidFill>
              <a:srgbClr val="599BD5"/>
            </a:solidFill>
            <a:ln cap="flat" cmpd="sng" w="12700">
              <a:solidFill>
                <a:srgbClr val="C3D4EB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073" name="Google Shape;1073;p36"/>
          <p:cNvSpPr/>
          <p:nvPr/>
        </p:nvSpPr>
        <p:spPr>
          <a:xfrm>
            <a:off x="8488680" y="2466975"/>
            <a:ext cx="274320" cy="1297305"/>
          </a:xfrm>
          <a:prstGeom prst="rightBrace">
            <a:avLst>
              <a:gd fmla="val 155188" name="adj1"/>
              <a:gd fmla="val 5000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4" name="Google Shape;1074;p36"/>
          <p:cNvSpPr/>
          <p:nvPr/>
        </p:nvSpPr>
        <p:spPr>
          <a:xfrm>
            <a:off x="8488680" y="3925159"/>
            <a:ext cx="274320" cy="1570455"/>
          </a:xfrm>
          <a:prstGeom prst="rightBrace">
            <a:avLst>
              <a:gd fmla="val 143123" name="adj1"/>
              <a:gd fmla="val 5000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5" name="Google Shape;1075;p36"/>
          <p:cNvSpPr/>
          <p:nvPr/>
        </p:nvSpPr>
        <p:spPr>
          <a:xfrm>
            <a:off x="8763000" y="2911104"/>
            <a:ext cx="186655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 prihodom v mlekarno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6" name="Google Shape;1076;p36"/>
          <p:cNvSpPr/>
          <p:nvPr/>
        </p:nvSpPr>
        <p:spPr>
          <a:xfrm>
            <a:off x="8763000" y="4517527"/>
            <a:ext cx="186655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 prihodu v mlekarno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7" name="Google Shape;1077;p36"/>
          <p:cNvSpPr/>
          <p:nvPr/>
        </p:nvSpPr>
        <p:spPr>
          <a:xfrm>
            <a:off x="861060" y="5997713"/>
            <a:ext cx="10469880" cy="338554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Surovo mleko iz posode za mleko gre v oddelek za pasterizacijo mleka 🡪 začetek predelave mleka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8" name="Google Shape;1078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 rot="8284839">
            <a:off x="3023096" y="5287015"/>
            <a:ext cx="839371" cy="4358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parkles etoiles sterne stars deco tube effect sparkle star stern etoile  animation gif anime animated glitter, sparkles , etoiles , sterne , stars ,  deco , tube , effect , sparkle ," id="1079" name="Google Shape;1079;p3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677765" y="5266069"/>
            <a:ext cx="1666704" cy="1801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3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37"/>
          <p:cNvSpPr txBox="1"/>
          <p:nvPr>
            <p:ph type="ctrTitle"/>
          </p:nvPr>
        </p:nvSpPr>
        <p:spPr>
          <a:xfrm>
            <a:off x="1417320" y="306194"/>
            <a:ext cx="9144000" cy="12635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Libre Franklin Medium"/>
              <a:buNone/>
            </a:pPr>
            <a:r>
              <a:rPr b="1" lang="sl-SI" sz="4800" u="sng">
                <a:solidFill>
                  <a:schemeClr val="accent4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HVALA!</a:t>
            </a:r>
            <a:endParaRPr sz="4800" u="sng">
              <a:solidFill>
                <a:schemeClr val="accent4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id="1085" name="Google Shape;1085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060" y="6112875"/>
            <a:ext cx="2043952" cy="745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aining program - milk-ed" id="1086" name="Google Shape;1086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169537"/>
            <a:ext cx="12192000" cy="1943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7" name="Google Shape;1087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261600" y="6336270"/>
            <a:ext cx="1930400" cy="521730"/>
          </a:xfrm>
          <a:prstGeom prst="rect">
            <a:avLst/>
          </a:prstGeom>
          <a:noFill/>
          <a:ln>
            <a:noFill/>
          </a:ln>
        </p:spPr>
      </p:pic>
      <p:sp>
        <p:nvSpPr>
          <p:cNvPr id="1088" name="Google Shape;1088;p37"/>
          <p:cNvSpPr/>
          <p:nvPr/>
        </p:nvSpPr>
        <p:spPr>
          <a:xfrm>
            <a:off x="3048000" y="1237186"/>
            <a:ext cx="6096000" cy="30931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sl-SI" sz="1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VELEUČILIŠTE U KARLOVCU</a:t>
            </a:r>
            <a:endParaRPr/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KARLOVAC UNIVERSITY OF APPLIED SCIENCES</a:t>
            </a:r>
            <a:endParaRPr/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Trg J. J. Strossmayera 9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HR • 47000 Karlovac • Croatia</a:t>
            </a:r>
            <a:br>
              <a:rPr lang="sl-SI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l-SI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tel.  +385 (0)47 843-500</a:t>
            </a:r>
            <a:br>
              <a:rPr lang="sl-SI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l-SI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fax. +385 (0)47 843-503</a:t>
            </a:r>
            <a:br>
              <a:rPr lang="sl-SI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l-SI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e-mail: </a:t>
            </a:r>
            <a:r>
              <a:rPr lang="sl-SI" sz="1800" u="sng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mblazic@vuka.hr</a:t>
            </a:r>
            <a:endParaRPr sz="1800" u="sng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800" u="sng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szavadlav@vuka.hr</a:t>
            </a:r>
            <a:endParaRPr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9" name="Google Shape;1089;p37"/>
          <p:cNvSpPr/>
          <p:nvPr/>
        </p:nvSpPr>
        <p:spPr>
          <a:xfrm>
            <a:off x="3554618" y="6275236"/>
            <a:ext cx="528437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sl-SI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The content of this presentation is the sole responsibility of the Karlovac University of Applied Sciences</a:t>
            </a:r>
            <a:endParaRPr sz="1400">
              <a:solidFill>
                <a:srgbClr val="29293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"/>
          <p:cNvSpPr txBox="1"/>
          <p:nvPr/>
        </p:nvSpPr>
        <p:spPr>
          <a:xfrm>
            <a:off x="-12700" y="713200"/>
            <a:ext cx="12217400" cy="883728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Franklin Medium"/>
              <a:buNone/>
            </a:pPr>
            <a:r>
              <a:rPr b="1" lang="sl-SI" sz="2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FIZIČNE NEVARNOSTI</a:t>
            </a:r>
            <a:endParaRPr sz="11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descr="Biotehniški center Naklo: MILK-ed" id="172" name="Google Shape;17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2751" y="69860"/>
            <a:ext cx="1254603" cy="497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" y="-5554"/>
            <a:ext cx="1737553" cy="633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29900" y="95083"/>
            <a:ext cx="1574800" cy="4256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5" name="Google Shape;175;p4"/>
          <p:cNvCxnSpPr/>
          <p:nvPr/>
        </p:nvCxnSpPr>
        <p:spPr>
          <a:xfrm>
            <a:off x="-12700" y="61695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76" name="Google Shape;176;p4"/>
          <p:cNvGrpSpPr/>
          <p:nvPr/>
        </p:nvGrpSpPr>
        <p:grpSpPr>
          <a:xfrm>
            <a:off x="4826000" y="2041109"/>
            <a:ext cx="6832599" cy="4270375"/>
            <a:chOff x="0" y="82963"/>
            <a:chExt cx="6832599" cy="4270375"/>
          </a:xfrm>
        </p:grpSpPr>
        <p:sp>
          <p:nvSpPr>
            <p:cNvPr id="177" name="Google Shape;177;p4"/>
            <p:cNvSpPr/>
            <p:nvPr/>
          </p:nvSpPr>
          <p:spPr>
            <a:xfrm>
              <a:off x="0" y="82963"/>
              <a:ext cx="2135187" cy="1281112"/>
            </a:xfrm>
            <a:prstGeom prst="rect">
              <a:avLst/>
            </a:prstGeom>
            <a:solidFill>
              <a:srgbClr val="41709B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4"/>
            <p:cNvSpPr txBox="1"/>
            <p:nvPr/>
          </p:nvSpPr>
          <p:spPr>
            <a:xfrm>
              <a:off x="0" y="82963"/>
              <a:ext cx="2135187" cy="1281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kovinski deli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2348706" y="82963"/>
              <a:ext cx="2135187" cy="1281112"/>
            </a:xfrm>
            <a:prstGeom prst="rect">
              <a:avLst/>
            </a:prstGeom>
            <a:solidFill>
              <a:srgbClr val="4E85B9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4"/>
            <p:cNvSpPr txBox="1"/>
            <p:nvPr/>
          </p:nvSpPr>
          <p:spPr>
            <a:xfrm>
              <a:off x="2348706" y="82963"/>
              <a:ext cx="2135187" cy="1281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pesek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697412" y="82963"/>
              <a:ext cx="2135187" cy="1281112"/>
            </a:xfrm>
            <a:prstGeom prst="rect">
              <a:avLst/>
            </a:prstGeom>
            <a:solidFill>
              <a:srgbClr val="6C98C7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4"/>
            <p:cNvSpPr txBox="1"/>
            <p:nvPr/>
          </p:nvSpPr>
          <p:spPr>
            <a:xfrm>
              <a:off x="4697412" y="82963"/>
              <a:ext cx="2135187" cy="1281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prst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0" y="1577595"/>
              <a:ext cx="2135187" cy="1281112"/>
            </a:xfrm>
            <a:prstGeom prst="rect">
              <a:avLst/>
            </a:prstGeom>
            <a:solidFill>
              <a:srgbClr val="8BAE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4"/>
            <p:cNvSpPr txBox="1"/>
            <p:nvPr/>
          </p:nvSpPr>
          <p:spPr>
            <a:xfrm>
              <a:off x="0" y="1577595"/>
              <a:ext cx="2135187" cy="1281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živalska stelja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2348706" y="1577595"/>
              <a:ext cx="2135187" cy="1281112"/>
            </a:xfrm>
            <a:prstGeom prst="rect">
              <a:avLst/>
            </a:prstGeom>
            <a:solidFill>
              <a:srgbClr val="ABC4E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4"/>
            <p:cNvSpPr txBox="1"/>
            <p:nvPr/>
          </p:nvSpPr>
          <p:spPr>
            <a:xfrm>
              <a:off x="2348706" y="1577595"/>
              <a:ext cx="2135187" cy="1281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prod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697412" y="1577595"/>
              <a:ext cx="2135187" cy="1281112"/>
            </a:xfrm>
            <a:prstGeom prst="rect">
              <a:avLst/>
            </a:prstGeom>
            <a:solidFill>
              <a:srgbClr val="ABC4E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4"/>
            <p:cNvSpPr txBox="1"/>
            <p:nvPr/>
          </p:nvSpPr>
          <p:spPr>
            <a:xfrm>
              <a:off x="4697412" y="1577595"/>
              <a:ext cx="2135187" cy="1281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les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0" y="3072226"/>
              <a:ext cx="2135187" cy="1281112"/>
            </a:xfrm>
            <a:prstGeom prst="rect">
              <a:avLst/>
            </a:prstGeom>
            <a:solidFill>
              <a:srgbClr val="8BAED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4"/>
            <p:cNvSpPr txBox="1"/>
            <p:nvPr/>
          </p:nvSpPr>
          <p:spPr>
            <a:xfrm>
              <a:off x="0" y="3072226"/>
              <a:ext cx="2135187" cy="1281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steklo, plastika in  gumijasti izdelki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2348706" y="3072226"/>
              <a:ext cx="2135187" cy="1281112"/>
            </a:xfrm>
            <a:prstGeom prst="rect">
              <a:avLst/>
            </a:prstGeom>
            <a:solidFill>
              <a:srgbClr val="6C98C7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4"/>
            <p:cNvSpPr txBox="1"/>
            <p:nvPr/>
          </p:nvSpPr>
          <p:spPr>
            <a:xfrm>
              <a:off x="2348706" y="3072226"/>
              <a:ext cx="2135187" cy="1281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lasje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697412" y="3072226"/>
              <a:ext cx="2135187" cy="1281112"/>
            </a:xfrm>
            <a:prstGeom prst="rect">
              <a:avLst/>
            </a:prstGeom>
            <a:solidFill>
              <a:srgbClr val="4E85B9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4"/>
            <p:cNvSpPr txBox="1"/>
            <p:nvPr/>
          </p:nvSpPr>
          <p:spPr>
            <a:xfrm>
              <a:off x="4697412" y="3072226"/>
              <a:ext cx="2135187" cy="12811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nakit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" name="Google Shape;195;p4"/>
          <p:cNvSpPr/>
          <p:nvPr/>
        </p:nvSpPr>
        <p:spPr>
          <a:xfrm>
            <a:off x="-12700" y="2856576"/>
            <a:ext cx="4140200" cy="2308324"/>
          </a:xfrm>
          <a:prstGeom prst="rect">
            <a:avLst/>
          </a:prstGeom>
          <a:solidFill>
            <a:schemeClr val="accent4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sl-SI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 teh okužb lahko pride zaradi mikrobioloških tveganj 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sl-SI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Drugi razlogi tovrstnih okužb so: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0" i="0" lang="sl-SI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slabo izobraženo osebje,</a:t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0" i="0" lang="sl-SI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slabo vzdrževanje opreme in</a:t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b="0" i="0" lang="sl-SI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slabo upravljanje procesov.</a:t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900">
        <p14:warp dir="in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"/>
          <p:cNvSpPr txBox="1"/>
          <p:nvPr/>
        </p:nvSpPr>
        <p:spPr>
          <a:xfrm>
            <a:off x="-12700" y="713200"/>
            <a:ext cx="12217400" cy="883728"/>
          </a:xfrm>
          <a:prstGeom prst="rect">
            <a:avLst/>
          </a:prstGeom>
          <a:solidFill>
            <a:srgbClr val="AEABAB"/>
          </a:solidFill>
          <a:ln cap="flat" cmpd="sng" w="12700">
            <a:solidFill>
              <a:srgbClr val="AEABA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Franklin Medium"/>
              <a:buNone/>
            </a:pPr>
            <a:r>
              <a:rPr b="1" lang="sl-SI" sz="2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KEMIČNE NEAVRNOSTI</a:t>
            </a:r>
            <a:endParaRPr sz="11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descr="Biotehniški center Naklo: MILK-ed" id="201" name="Google Shape;20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2751" y="69860"/>
            <a:ext cx="1254603" cy="497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" y="-5554"/>
            <a:ext cx="1737553" cy="633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29900" y="95083"/>
            <a:ext cx="1574800" cy="4256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4" name="Google Shape;204;p5"/>
          <p:cNvCxnSpPr/>
          <p:nvPr/>
        </p:nvCxnSpPr>
        <p:spPr>
          <a:xfrm>
            <a:off x="-12700" y="61695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5" name="Google Shape;205;p5"/>
          <p:cNvSpPr/>
          <p:nvPr/>
        </p:nvSpPr>
        <p:spPr>
          <a:xfrm>
            <a:off x="-12700" y="2159243"/>
            <a:ext cx="5524500" cy="3508653"/>
          </a:xfrm>
          <a:prstGeom prst="rect">
            <a:avLst/>
          </a:prstGeom>
          <a:solidFill>
            <a:schemeClr val="accent3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sl-SI" sz="1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ANTIBIOTIKI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sl-SI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Njihova prisotnost v mleku je najpogosteje posledica zdravljenja </a:t>
            </a:r>
            <a:r>
              <a:rPr lang="sl-SI" sz="16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mastitisa.</a:t>
            </a:r>
            <a:endParaRPr sz="160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sl-SI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Negativno vplivajo na zdravje ljudi in lahko preprečijo proizvodnjo fermentiranih mlečnih izdelkov.</a:t>
            </a:r>
            <a:endParaRPr b="1" sz="16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sl-SI" sz="1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ZDRAVILA PROTI ZAJEDALCEM</a:t>
            </a:r>
            <a:endParaRPr b="1" sz="18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sl-SI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Uporabljajo se za odpravo </a:t>
            </a:r>
            <a:r>
              <a:rPr lang="sl-SI" sz="16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notranjih zajedalcev.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sl-SI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 živalskem telesu se razgradijo in tvorijo strupene metabolite.</a:t>
            </a:r>
            <a:endParaRPr/>
          </a:p>
        </p:txBody>
      </p:sp>
      <p:grpSp>
        <p:nvGrpSpPr>
          <p:cNvPr id="206" name="Google Shape;206;p5"/>
          <p:cNvGrpSpPr/>
          <p:nvPr/>
        </p:nvGrpSpPr>
        <p:grpSpPr>
          <a:xfrm>
            <a:off x="6784848" y="2042412"/>
            <a:ext cx="4652039" cy="4430514"/>
            <a:chOff x="1090280" y="2894"/>
            <a:chExt cx="4652039" cy="4430514"/>
          </a:xfrm>
        </p:grpSpPr>
        <p:sp>
          <p:nvSpPr>
            <p:cNvPr id="207" name="Google Shape;207;p5"/>
            <p:cNvSpPr/>
            <p:nvPr/>
          </p:nvSpPr>
          <p:spPr>
            <a:xfrm>
              <a:off x="1090280" y="2894"/>
              <a:ext cx="2215257" cy="1329154"/>
            </a:xfrm>
            <a:prstGeom prst="rect">
              <a:avLst/>
            </a:prstGeom>
            <a:solidFill>
              <a:srgbClr val="E6AD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5"/>
            <p:cNvSpPr txBox="1"/>
            <p:nvPr/>
          </p:nvSpPr>
          <p:spPr>
            <a:xfrm>
              <a:off x="1090280" y="2894"/>
              <a:ext cx="2215257" cy="1329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veterinarska zdravila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3527062" y="2894"/>
              <a:ext cx="2215257" cy="1329154"/>
            </a:xfrm>
            <a:prstGeom prst="rect">
              <a:avLst/>
            </a:prstGeom>
            <a:solidFill>
              <a:srgbClr val="FFBB1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5"/>
            <p:cNvSpPr txBox="1"/>
            <p:nvPr/>
          </p:nvSpPr>
          <p:spPr>
            <a:xfrm>
              <a:off x="3527062" y="2894"/>
              <a:ext cx="2215257" cy="1329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pesticidi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1090280" y="1553574"/>
              <a:ext cx="2215257" cy="1329154"/>
            </a:xfrm>
            <a:prstGeom prst="rect">
              <a:avLst/>
            </a:prstGeom>
            <a:solidFill>
              <a:srgbClr val="FFC03D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5"/>
            <p:cNvSpPr txBox="1"/>
            <p:nvPr/>
          </p:nvSpPr>
          <p:spPr>
            <a:xfrm>
              <a:off x="1090280" y="1553574"/>
              <a:ext cx="2215257" cy="1329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insekticidi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3527062" y="1553574"/>
              <a:ext cx="2215257" cy="1329154"/>
            </a:xfrm>
            <a:prstGeom prst="rect">
              <a:avLst/>
            </a:prstGeom>
            <a:solidFill>
              <a:srgbClr val="FFC868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5"/>
            <p:cNvSpPr txBox="1"/>
            <p:nvPr/>
          </p:nvSpPr>
          <p:spPr>
            <a:xfrm>
              <a:off x="3527062" y="1553574"/>
              <a:ext cx="2215257" cy="1329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mikotoksin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2308671" y="3104254"/>
              <a:ext cx="2215257" cy="1329154"/>
            </a:xfrm>
            <a:prstGeom prst="rect">
              <a:avLst/>
            </a:prstGeom>
            <a:solidFill>
              <a:srgbClr val="FFD59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5"/>
            <p:cNvSpPr txBox="1"/>
            <p:nvPr/>
          </p:nvSpPr>
          <p:spPr>
            <a:xfrm>
              <a:off x="2308671" y="3104254"/>
              <a:ext cx="2215257" cy="1329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čistilna in razkzževalna sredstva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7" name="Google Shape;217;p5"/>
          <p:cNvSpPr/>
          <p:nvPr/>
        </p:nvSpPr>
        <p:spPr>
          <a:xfrm>
            <a:off x="5042643" y="4199012"/>
            <a:ext cx="812530" cy="30777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karenca!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 rot="10263299">
            <a:off x="5136741" y="1863200"/>
            <a:ext cx="1893117" cy="592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900">
        <p14:warp dir="in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6"/>
          <p:cNvSpPr txBox="1"/>
          <p:nvPr/>
        </p:nvSpPr>
        <p:spPr>
          <a:xfrm>
            <a:off x="-12700" y="713200"/>
            <a:ext cx="12217400" cy="883728"/>
          </a:xfrm>
          <a:prstGeom prst="rect">
            <a:avLst/>
          </a:prstGeom>
          <a:solidFill>
            <a:srgbClr val="AEABAB"/>
          </a:solidFill>
          <a:ln cap="flat" cmpd="sng" w="12700">
            <a:solidFill>
              <a:srgbClr val="AEABA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Franklin Medium"/>
              <a:buNone/>
            </a:pPr>
            <a:r>
              <a:rPr b="1" lang="sl-SI" sz="2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KEMIČNE NEVARNOSTI</a:t>
            </a:r>
            <a:endParaRPr sz="11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descr="Biotehniški center Naklo: MILK-ed" id="224" name="Google Shape;22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2751" y="69860"/>
            <a:ext cx="1254603" cy="497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" y="-5554"/>
            <a:ext cx="1737553" cy="633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29900" y="95083"/>
            <a:ext cx="1574800" cy="4256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7" name="Google Shape;227;p6"/>
          <p:cNvCxnSpPr/>
          <p:nvPr/>
        </p:nvCxnSpPr>
        <p:spPr>
          <a:xfrm>
            <a:off x="-12700" y="61695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8" name="Google Shape;228;p6"/>
          <p:cNvSpPr/>
          <p:nvPr/>
        </p:nvSpPr>
        <p:spPr>
          <a:xfrm>
            <a:off x="-12700" y="2155203"/>
            <a:ext cx="5524500" cy="3554819"/>
          </a:xfrm>
          <a:prstGeom prst="rect">
            <a:avLst/>
          </a:prstGeom>
          <a:solidFill>
            <a:schemeClr val="accent3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sl-SI" sz="1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PESTICIDI</a:t>
            </a:r>
            <a:r>
              <a:rPr lang="sl-SI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sl-SI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 mleko lahko pridejo s </a:t>
            </a:r>
            <a:r>
              <a:rPr lang="sl-SI" sz="16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krmo</a:t>
            </a:r>
            <a:r>
              <a:rPr lang="sl-SI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sl-SI" sz="16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vodo</a:t>
            </a:r>
            <a:endParaRPr sz="160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sl-SI" sz="1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DEZINSEKCIJSKA IN DERATIZACIJSKA SREDSTVA </a:t>
            </a:r>
            <a:endParaRPr b="1" sz="18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sl-SI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 zelo nevarna, zato jih lahko uporabljajo le </a:t>
            </a:r>
            <a:r>
              <a:rPr lang="sl-SI" sz="16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izobraženi ljudje in regirstrirane ustanove.</a:t>
            </a:r>
            <a:endParaRPr sz="160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sl-SI" sz="1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ČISTILNA IN DEZINFEKCIJSKA SREDSTVA </a:t>
            </a:r>
            <a:endParaRPr b="1" sz="18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sl-SI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 mleko pridejo zaradi </a:t>
            </a:r>
            <a:r>
              <a:rPr lang="sl-SI" sz="16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nepopolnega izpiranja </a:t>
            </a:r>
            <a:r>
              <a:rPr lang="sl-SI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ter nepravilne izbire in uporabe opreme 🡪</a:t>
            </a:r>
            <a:r>
              <a:rPr lang="sl-SI" sz="16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korozija </a:t>
            </a:r>
            <a:r>
              <a:rPr lang="sl-SI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(težke kovine lahko pridejo v mleko)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9" name="Google Shape;229;p6"/>
          <p:cNvGrpSpPr/>
          <p:nvPr/>
        </p:nvGrpSpPr>
        <p:grpSpPr>
          <a:xfrm>
            <a:off x="6784848" y="2042412"/>
            <a:ext cx="4652039" cy="4430514"/>
            <a:chOff x="1090280" y="2894"/>
            <a:chExt cx="4652039" cy="4430514"/>
          </a:xfrm>
        </p:grpSpPr>
        <p:sp>
          <p:nvSpPr>
            <p:cNvPr id="230" name="Google Shape;230;p6"/>
            <p:cNvSpPr/>
            <p:nvPr/>
          </p:nvSpPr>
          <p:spPr>
            <a:xfrm>
              <a:off x="1090280" y="2894"/>
              <a:ext cx="2215257" cy="1329154"/>
            </a:xfrm>
            <a:prstGeom prst="rect">
              <a:avLst/>
            </a:prstGeom>
            <a:solidFill>
              <a:srgbClr val="E6AD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6"/>
            <p:cNvSpPr txBox="1"/>
            <p:nvPr/>
          </p:nvSpPr>
          <p:spPr>
            <a:xfrm>
              <a:off x="1090280" y="2894"/>
              <a:ext cx="2215257" cy="1329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veterinarska zdravila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3527062" y="2894"/>
              <a:ext cx="2215257" cy="1329154"/>
            </a:xfrm>
            <a:prstGeom prst="rect">
              <a:avLst/>
            </a:prstGeom>
            <a:solidFill>
              <a:srgbClr val="FFBB1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6"/>
            <p:cNvSpPr txBox="1"/>
            <p:nvPr/>
          </p:nvSpPr>
          <p:spPr>
            <a:xfrm>
              <a:off x="3527062" y="2894"/>
              <a:ext cx="2215257" cy="1329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pesticidi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1090280" y="1553574"/>
              <a:ext cx="2215257" cy="1329154"/>
            </a:xfrm>
            <a:prstGeom prst="rect">
              <a:avLst/>
            </a:prstGeom>
            <a:solidFill>
              <a:srgbClr val="FFC03D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6"/>
            <p:cNvSpPr txBox="1"/>
            <p:nvPr/>
          </p:nvSpPr>
          <p:spPr>
            <a:xfrm>
              <a:off x="1090280" y="1553574"/>
              <a:ext cx="2215257" cy="1329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insekticidi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3527062" y="1553574"/>
              <a:ext cx="2215257" cy="1329154"/>
            </a:xfrm>
            <a:prstGeom prst="rect">
              <a:avLst/>
            </a:prstGeom>
            <a:solidFill>
              <a:srgbClr val="FFC868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6"/>
            <p:cNvSpPr txBox="1"/>
            <p:nvPr/>
          </p:nvSpPr>
          <p:spPr>
            <a:xfrm>
              <a:off x="3527062" y="1553574"/>
              <a:ext cx="2215257" cy="1329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mikotoksini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2308671" y="3104254"/>
              <a:ext cx="2215257" cy="1329154"/>
            </a:xfrm>
            <a:prstGeom prst="rect">
              <a:avLst/>
            </a:prstGeom>
            <a:solidFill>
              <a:srgbClr val="FFD59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6"/>
            <p:cNvSpPr txBox="1"/>
            <p:nvPr/>
          </p:nvSpPr>
          <p:spPr>
            <a:xfrm>
              <a:off x="2308671" y="3104254"/>
              <a:ext cx="2215257" cy="1329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čistilna in razkuževalna sredstva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0" name="Google Shape;240;p6"/>
          <p:cNvSpPr/>
          <p:nvPr/>
        </p:nvSpPr>
        <p:spPr>
          <a:xfrm>
            <a:off x="9379131" y="1874055"/>
            <a:ext cx="1829163" cy="1713876"/>
          </a:xfrm>
          <a:prstGeom prst="ellipse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6"/>
          <p:cNvSpPr/>
          <p:nvPr/>
        </p:nvSpPr>
        <p:spPr>
          <a:xfrm>
            <a:off x="8090261" y="4922571"/>
            <a:ext cx="2032976" cy="1830050"/>
          </a:xfrm>
          <a:prstGeom prst="ellipse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6"/>
          <p:cNvSpPr/>
          <p:nvPr/>
        </p:nvSpPr>
        <p:spPr>
          <a:xfrm>
            <a:off x="6888482" y="3447184"/>
            <a:ext cx="1989909" cy="1790610"/>
          </a:xfrm>
          <a:prstGeom prst="ellipse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7"/>
          <p:cNvSpPr txBox="1"/>
          <p:nvPr/>
        </p:nvSpPr>
        <p:spPr>
          <a:xfrm>
            <a:off x="-12700" y="713200"/>
            <a:ext cx="12217400" cy="883728"/>
          </a:xfrm>
          <a:prstGeom prst="rect">
            <a:avLst/>
          </a:prstGeom>
          <a:solidFill>
            <a:srgbClr val="AEABAB"/>
          </a:solidFill>
          <a:ln cap="flat" cmpd="sng" w="12700">
            <a:solidFill>
              <a:srgbClr val="AEABA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Franklin Medium"/>
              <a:buNone/>
            </a:pPr>
            <a:r>
              <a:rPr b="1" lang="sl-SI" sz="2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KEMIČNE NEVARNOSTI</a:t>
            </a:r>
            <a:endParaRPr sz="11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descr="Biotehniški center Naklo: MILK-ed" id="248" name="Google Shape;24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2751" y="69860"/>
            <a:ext cx="1254603" cy="497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" y="-5554"/>
            <a:ext cx="1737553" cy="633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29900" y="95083"/>
            <a:ext cx="1574800" cy="4256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1" name="Google Shape;251;p7"/>
          <p:cNvCxnSpPr/>
          <p:nvPr/>
        </p:nvCxnSpPr>
        <p:spPr>
          <a:xfrm>
            <a:off x="-12700" y="61695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52" name="Google Shape;252;p7"/>
          <p:cNvSpPr/>
          <p:nvPr/>
        </p:nvSpPr>
        <p:spPr>
          <a:xfrm>
            <a:off x="-12700" y="2135766"/>
            <a:ext cx="5910580" cy="2354491"/>
          </a:xfrm>
          <a:prstGeom prst="rect">
            <a:avLst/>
          </a:prstGeom>
          <a:solidFill>
            <a:schemeClr val="accent3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sl-SI" sz="1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MIKOTOKSINI </a:t>
            </a:r>
            <a:endParaRPr b="1" sz="1800" u="sng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sl-SI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nekatere vrste plesni proizvajajo strupene metabolite, ki so nevarni za zdravje ljudi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sl-SI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najbolj znana plesen je </a:t>
            </a:r>
            <a:r>
              <a:rPr lang="sl-SI" sz="16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Aspergillus flavus</a:t>
            </a:r>
            <a:r>
              <a:rPr lang="sl-SI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toksin pa se imenuje </a:t>
            </a:r>
            <a:r>
              <a:rPr lang="sl-SI" sz="16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aflatoksin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sl-SI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aflatoksin lahko najdemo v kontaminirani krmni mešanici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3" name="Google Shape;253;p7"/>
          <p:cNvGrpSpPr/>
          <p:nvPr/>
        </p:nvGrpSpPr>
        <p:grpSpPr>
          <a:xfrm>
            <a:off x="6784848" y="2042412"/>
            <a:ext cx="4652039" cy="4430514"/>
            <a:chOff x="1090280" y="2894"/>
            <a:chExt cx="4652039" cy="4430514"/>
          </a:xfrm>
        </p:grpSpPr>
        <p:sp>
          <p:nvSpPr>
            <p:cNvPr id="254" name="Google Shape;254;p7"/>
            <p:cNvSpPr/>
            <p:nvPr/>
          </p:nvSpPr>
          <p:spPr>
            <a:xfrm>
              <a:off x="1090280" y="2894"/>
              <a:ext cx="2215257" cy="1329154"/>
            </a:xfrm>
            <a:prstGeom prst="rect">
              <a:avLst/>
            </a:prstGeom>
            <a:solidFill>
              <a:srgbClr val="E6AD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7"/>
            <p:cNvSpPr txBox="1"/>
            <p:nvPr/>
          </p:nvSpPr>
          <p:spPr>
            <a:xfrm>
              <a:off x="1090280" y="2894"/>
              <a:ext cx="2215257" cy="1329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veterinarska zdravila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3527062" y="2894"/>
              <a:ext cx="2215257" cy="1329154"/>
            </a:xfrm>
            <a:prstGeom prst="rect">
              <a:avLst/>
            </a:prstGeom>
            <a:solidFill>
              <a:srgbClr val="FFBB1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7"/>
            <p:cNvSpPr txBox="1"/>
            <p:nvPr/>
          </p:nvSpPr>
          <p:spPr>
            <a:xfrm>
              <a:off x="3527062" y="2894"/>
              <a:ext cx="2215257" cy="1329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pesticidi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7"/>
            <p:cNvSpPr/>
            <p:nvPr/>
          </p:nvSpPr>
          <p:spPr>
            <a:xfrm>
              <a:off x="1090280" y="1553574"/>
              <a:ext cx="2215257" cy="1329154"/>
            </a:xfrm>
            <a:prstGeom prst="rect">
              <a:avLst/>
            </a:prstGeom>
            <a:solidFill>
              <a:srgbClr val="FFC03D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7"/>
            <p:cNvSpPr txBox="1"/>
            <p:nvPr/>
          </p:nvSpPr>
          <p:spPr>
            <a:xfrm>
              <a:off x="1090280" y="1553574"/>
              <a:ext cx="2215257" cy="1329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insekticidi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7"/>
            <p:cNvSpPr/>
            <p:nvPr/>
          </p:nvSpPr>
          <p:spPr>
            <a:xfrm>
              <a:off x="3527062" y="1553574"/>
              <a:ext cx="2215257" cy="1329154"/>
            </a:xfrm>
            <a:prstGeom prst="rect">
              <a:avLst/>
            </a:prstGeom>
            <a:solidFill>
              <a:srgbClr val="FFC868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7"/>
            <p:cNvSpPr txBox="1"/>
            <p:nvPr/>
          </p:nvSpPr>
          <p:spPr>
            <a:xfrm>
              <a:off x="3527062" y="1553574"/>
              <a:ext cx="2215257" cy="1329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mikotoksini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7"/>
            <p:cNvSpPr/>
            <p:nvPr/>
          </p:nvSpPr>
          <p:spPr>
            <a:xfrm>
              <a:off x="2308671" y="3104254"/>
              <a:ext cx="2215257" cy="1329154"/>
            </a:xfrm>
            <a:prstGeom prst="rect">
              <a:avLst/>
            </a:prstGeom>
            <a:solidFill>
              <a:srgbClr val="FFD59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7"/>
            <p:cNvSpPr txBox="1"/>
            <p:nvPr/>
          </p:nvSpPr>
          <p:spPr>
            <a:xfrm>
              <a:off x="2308671" y="3104254"/>
              <a:ext cx="2215257" cy="1329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čistilna in dezinfekcijska sredstva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4" name="Google Shape;264;p7"/>
          <p:cNvSpPr/>
          <p:nvPr/>
        </p:nvSpPr>
        <p:spPr>
          <a:xfrm rot="7908498">
            <a:off x="5666793" y="19251"/>
            <a:ext cx="3708457" cy="5345096"/>
          </a:xfrm>
          <a:prstGeom prst="arc">
            <a:avLst>
              <a:gd fmla="val 16200000" name="adj1"/>
              <a:gd fmla="val 3" name="adj2"/>
            </a:avLst>
          </a:prstGeom>
          <a:noFill/>
          <a:ln cap="flat" cmpd="sng" w="381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7"/>
          <p:cNvSpPr/>
          <p:nvPr/>
        </p:nvSpPr>
        <p:spPr>
          <a:xfrm rot="349466">
            <a:off x="6242770" y="3988883"/>
            <a:ext cx="235061" cy="287760"/>
          </a:xfrm>
          <a:custGeom>
            <a:rect b="b" l="l" r="r" t="t"/>
            <a:pathLst>
              <a:path extrusionOk="0" h="232440" w="222288">
                <a:moveTo>
                  <a:pt x="4501" y="30"/>
                </a:moveTo>
                <a:cubicBezTo>
                  <a:pt x="2596" y="665"/>
                  <a:pt x="6517" y="10898"/>
                  <a:pt x="8311" y="17175"/>
                </a:cubicBezTo>
                <a:cubicBezTo>
                  <a:pt x="11493" y="28312"/>
                  <a:pt x="9143" y="17110"/>
                  <a:pt x="12121" y="30510"/>
                </a:cubicBezTo>
                <a:cubicBezTo>
                  <a:pt x="12823" y="33671"/>
                  <a:pt x="13447" y="36849"/>
                  <a:pt x="14026" y="40035"/>
                </a:cubicBezTo>
                <a:cubicBezTo>
                  <a:pt x="14717" y="43835"/>
                  <a:pt x="15122" y="47688"/>
                  <a:pt x="15931" y="51465"/>
                </a:cubicBezTo>
                <a:cubicBezTo>
                  <a:pt x="17028" y="56585"/>
                  <a:pt x="18471" y="61625"/>
                  <a:pt x="19741" y="66705"/>
                </a:cubicBezTo>
                <a:lnTo>
                  <a:pt x="21646" y="74325"/>
                </a:lnTo>
                <a:cubicBezTo>
                  <a:pt x="25442" y="112289"/>
                  <a:pt x="21034" y="74463"/>
                  <a:pt x="27361" y="112425"/>
                </a:cubicBezTo>
                <a:cubicBezTo>
                  <a:pt x="28203" y="117475"/>
                  <a:pt x="28542" y="122597"/>
                  <a:pt x="29266" y="127665"/>
                </a:cubicBezTo>
                <a:cubicBezTo>
                  <a:pt x="29832" y="131628"/>
                  <a:pt x="31982" y="144244"/>
                  <a:pt x="33076" y="148620"/>
                </a:cubicBezTo>
                <a:cubicBezTo>
                  <a:pt x="33563" y="150568"/>
                  <a:pt x="34545" y="152375"/>
                  <a:pt x="34981" y="154335"/>
                </a:cubicBezTo>
                <a:cubicBezTo>
                  <a:pt x="35819" y="158106"/>
                  <a:pt x="35949" y="162018"/>
                  <a:pt x="36886" y="165765"/>
                </a:cubicBezTo>
                <a:cubicBezTo>
                  <a:pt x="37860" y="169661"/>
                  <a:pt x="39908" y="173257"/>
                  <a:pt x="40696" y="177195"/>
                </a:cubicBezTo>
                <a:cubicBezTo>
                  <a:pt x="41331" y="180370"/>
                  <a:pt x="42022" y="183534"/>
                  <a:pt x="42601" y="186720"/>
                </a:cubicBezTo>
                <a:cubicBezTo>
                  <a:pt x="43292" y="190520"/>
                  <a:pt x="43668" y="194379"/>
                  <a:pt x="44506" y="198150"/>
                </a:cubicBezTo>
                <a:cubicBezTo>
                  <a:pt x="44942" y="200110"/>
                  <a:pt x="45883" y="201928"/>
                  <a:pt x="46411" y="203865"/>
                </a:cubicBezTo>
                <a:cubicBezTo>
                  <a:pt x="47789" y="208917"/>
                  <a:pt x="48951" y="214025"/>
                  <a:pt x="50221" y="219105"/>
                </a:cubicBezTo>
                <a:cubicBezTo>
                  <a:pt x="50856" y="221645"/>
                  <a:pt x="51298" y="224241"/>
                  <a:pt x="52126" y="226725"/>
                </a:cubicBezTo>
                <a:lnTo>
                  <a:pt x="54031" y="232440"/>
                </a:lnTo>
                <a:cubicBezTo>
                  <a:pt x="55301" y="230535"/>
                  <a:pt x="56817" y="228773"/>
                  <a:pt x="57841" y="226725"/>
                </a:cubicBezTo>
                <a:cubicBezTo>
                  <a:pt x="58739" y="224929"/>
                  <a:pt x="58771" y="222765"/>
                  <a:pt x="59746" y="221010"/>
                </a:cubicBezTo>
                <a:cubicBezTo>
                  <a:pt x="61970" y="217007"/>
                  <a:pt x="65918" y="213924"/>
                  <a:pt x="67366" y="209580"/>
                </a:cubicBezTo>
                <a:cubicBezTo>
                  <a:pt x="68001" y="207675"/>
                  <a:pt x="68296" y="205620"/>
                  <a:pt x="69271" y="203865"/>
                </a:cubicBezTo>
                <a:cubicBezTo>
                  <a:pt x="71495" y="199862"/>
                  <a:pt x="74351" y="196245"/>
                  <a:pt x="76891" y="192435"/>
                </a:cubicBezTo>
                <a:cubicBezTo>
                  <a:pt x="78161" y="190530"/>
                  <a:pt x="79977" y="188892"/>
                  <a:pt x="80701" y="186720"/>
                </a:cubicBezTo>
                <a:cubicBezTo>
                  <a:pt x="81336" y="184815"/>
                  <a:pt x="81492" y="182676"/>
                  <a:pt x="82606" y="181005"/>
                </a:cubicBezTo>
                <a:cubicBezTo>
                  <a:pt x="84100" y="178763"/>
                  <a:pt x="86667" y="177417"/>
                  <a:pt x="88321" y="175290"/>
                </a:cubicBezTo>
                <a:cubicBezTo>
                  <a:pt x="91132" y="171676"/>
                  <a:pt x="92703" y="167098"/>
                  <a:pt x="95941" y="163860"/>
                </a:cubicBezTo>
                <a:cubicBezTo>
                  <a:pt x="97846" y="161955"/>
                  <a:pt x="99931" y="160215"/>
                  <a:pt x="101656" y="158145"/>
                </a:cubicBezTo>
                <a:cubicBezTo>
                  <a:pt x="103122" y="156386"/>
                  <a:pt x="103945" y="154141"/>
                  <a:pt x="105466" y="152430"/>
                </a:cubicBezTo>
                <a:cubicBezTo>
                  <a:pt x="109046" y="148403"/>
                  <a:pt x="113907" y="145483"/>
                  <a:pt x="116896" y="141000"/>
                </a:cubicBezTo>
                <a:cubicBezTo>
                  <a:pt x="136155" y="112111"/>
                  <a:pt x="115310" y="141761"/>
                  <a:pt x="130231" y="123855"/>
                </a:cubicBezTo>
                <a:cubicBezTo>
                  <a:pt x="131697" y="122096"/>
                  <a:pt x="132575" y="119899"/>
                  <a:pt x="134041" y="118140"/>
                </a:cubicBezTo>
                <a:cubicBezTo>
                  <a:pt x="138625" y="112640"/>
                  <a:pt x="139852" y="112361"/>
                  <a:pt x="145471" y="108615"/>
                </a:cubicBezTo>
                <a:cubicBezTo>
                  <a:pt x="146741" y="106710"/>
                  <a:pt x="148257" y="104948"/>
                  <a:pt x="149281" y="102900"/>
                </a:cubicBezTo>
                <a:cubicBezTo>
                  <a:pt x="150179" y="101104"/>
                  <a:pt x="149766" y="98605"/>
                  <a:pt x="151186" y="97185"/>
                </a:cubicBezTo>
                <a:cubicBezTo>
                  <a:pt x="154424" y="93947"/>
                  <a:pt x="159378" y="92803"/>
                  <a:pt x="162616" y="89565"/>
                </a:cubicBezTo>
                <a:cubicBezTo>
                  <a:pt x="164521" y="87660"/>
                  <a:pt x="166606" y="85920"/>
                  <a:pt x="168331" y="83850"/>
                </a:cubicBezTo>
                <a:cubicBezTo>
                  <a:pt x="173245" y="77953"/>
                  <a:pt x="170981" y="77331"/>
                  <a:pt x="177856" y="72420"/>
                </a:cubicBezTo>
                <a:cubicBezTo>
                  <a:pt x="180167" y="70769"/>
                  <a:pt x="182936" y="69880"/>
                  <a:pt x="185476" y="68610"/>
                </a:cubicBezTo>
                <a:cubicBezTo>
                  <a:pt x="186746" y="66705"/>
                  <a:pt x="187667" y="64514"/>
                  <a:pt x="189286" y="62895"/>
                </a:cubicBezTo>
                <a:cubicBezTo>
                  <a:pt x="196332" y="55849"/>
                  <a:pt x="198455" y="55453"/>
                  <a:pt x="206431" y="51465"/>
                </a:cubicBezTo>
                <a:cubicBezTo>
                  <a:pt x="215713" y="37541"/>
                  <a:pt x="203359" y="54025"/>
                  <a:pt x="217861" y="41940"/>
                </a:cubicBezTo>
                <a:cubicBezTo>
                  <a:pt x="219620" y="40474"/>
                  <a:pt x="223872" y="36854"/>
                  <a:pt x="221671" y="36225"/>
                </a:cubicBezTo>
                <a:cubicBezTo>
                  <a:pt x="216142" y="34645"/>
                  <a:pt x="210241" y="37495"/>
                  <a:pt x="204526" y="38130"/>
                </a:cubicBezTo>
                <a:lnTo>
                  <a:pt x="151186" y="36225"/>
                </a:lnTo>
                <a:cubicBezTo>
                  <a:pt x="133169" y="35251"/>
                  <a:pt x="138358" y="34722"/>
                  <a:pt x="124516" y="32415"/>
                </a:cubicBezTo>
                <a:cubicBezTo>
                  <a:pt x="120087" y="31677"/>
                  <a:pt x="115626" y="31145"/>
                  <a:pt x="111181" y="30510"/>
                </a:cubicBezTo>
                <a:cubicBezTo>
                  <a:pt x="109276" y="29875"/>
                  <a:pt x="107426" y="29041"/>
                  <a:pt x="105466" y="28605"/>
                </a:cubicBezTo>
                <a:cubicBezTo>
                  <a:pt x="96915" y="26705"/>
                  <a:pt x="85145" y="25712"/>
                  <a:pt x="76891" y="24795"/>
                </a:cubicBezTo>
                <a:cubicBezTo>
                  <a:pt x="74351" y="24160"/>
                  <a:pt x="71838" y="23403"/>
                  <a:pt x="69271" y="22890"/>
                </a:cubicBezTo>
                <a:cubicBezTo>
                  <a:pt x="65483" y="22132"/>
                  <a:pt x="61588" y="21922"/>
                  <a:pt x="57841" y="20985"/>
                </a:cubicBezTo>
                <a:cubicBezTo>
                  <a:pt x="53945" y="20011"/>
                  <a:pt x="50221" y="18445"/>
                  <a:pt x="46411" y="17175"/>
                </a:cubicBezTo>
                <a:cubicBezTo>
                  <a:pt x="44506" y="16540"/>
                  <a:pt x="42696" y="15452"/>
                  <a:pt x="40696" y="15270"/>
                </a:cubicBezTo>
                <a:cubicBezTo>
                  <a:pt x="33711" y="14635"/>
                  <a:pt x="26696" y="14272"/>
                  <a:pt x="19741" y="13365"/>
                </a:cubicBezTo>
                <a:cubicBezTo>
                  <a:pt x="-14271" y="8929"/>
                  <a:pt x="6406" y="-605"/>
                  <a:pt x="4501" y="30"/>
                </a:cubicBezTo>
                <a:close/>
              </a:path>
            </a:pathLst>
          </a:custGeom>
          <a:solidFill>
            <a:srgbClr val="FFD96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aving plants from the enemy, Aspergillus flavus, and its toxic sidekick,  Aflatoxin B1 – BIOL421 @UNBC – Insects, Fungi and Society" id="266" name="Google Shape;266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37343" y="4442933"/>
            <a:ext cx="1830182" cy="1679193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ransition spd="med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8"/>
          <p:cNvSpPr txBox="1"/>
          <p:nvPr/>
        </p:nvSpPr>
        <p:spPr>
          <a:xfrm>
            <a:off x="-12700" y="713200"/>
            <a:ext cx="12192000" cy="883728"/>
          </a:xfrm>
          <a:prstGeom prst="rect">
            <a:avLst/>
          </a:prstGeom>
          <a:solidFill>
            <a:schemeClr val="accent5"/>
          </a:solidFill>
          <a:ln cap="flat" cmpd="sng" w="1270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ibre Franklin Medium"/>
              <a:buNone/>
            </a:pPr>
            <a:r>
              <a:rPr b="1" lang="sl-SI" sz="2800">
                <a:solidFill>
                  <a:schemeClr val="lt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MIKROBIOLOŠKE NEVARNOSTI</a:t>
            </a:r>
            <a:endParaRPr sz="1100">
              <a:solidFill>
                <a:schemeClr val="lt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descr="Biotehniški center Naklo: MILK-ed" id="272" name="Google Shape;27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2751" y="69860"/>
            <a:ext cx="1254603" cy="497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200" y="-5554"/>
            <a:ext cx="1737553" cy="633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29900" y="95083"/>
            <a:ext cx="1574800" cy="42562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5" name="Google Shape;275;p8"/>
          <p:cNvCxnSpPr/>
          <p:nvPr/>
        </p:nvCxnSpPr>
        <p:spPr>
          <a:xfrm>
            <a:off x="-12700" y="61695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276" name="Google Shape;276;p8"/>
          <p:cNvGrpSpPr/>
          <p:nvPr/>
        </p:nvGrpSpPr>
        <p:grpSpPr>
          <a:xfrm>
            <a:off x="1632850" y="1828799"/>
            <a:ext cx="8994881" cy="4494046"/>
            <a:chOff x="2170" y="-1"/>
            <a:chExt cx="8994881" cy="4494046"/>
          </a:xfrm>
        </p:grpSpPr>
        <p:sp>
          <p:nvSpPr>
            <p:cNvPr id="277" name="Google Shape;277;p8"/>
            <p:cNvSpPr/>
            <p:nvPr/>
          </p:nvSpPr>
          <p:spPr>
            <a:xfrm rot="-5400000">
              <a:off x="-1180370" y="1182540"/>
              <a:ext cx="4494046" cy="2128965"/>
            </a:xfrm>
            <a:prstGeom prst="flowChartManualOperation">
              <a:avLst/>
            </a:prstGeom>
            <a:solidFill>
              <a:srgbClr val="528CBE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8"/>
            <p:cNvSpPr txBox="1"/>
            <p:nvPr/>
          </p:nvSpPr>
          <p:spPr>
            <a:xfrm>
              <a:off x="2170" y="898809"/>
              <a:ext cx="2128965" cy="26964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01600" spcFirstLastPara="1" rIns="1016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sl-SI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Mikrobiološka nevarnost </a:t>
              </a:r>
              <a:r>
                <a:rPr b="0" i="0" lang="sl-SI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 pojavi, ko mleko kontaminirajo z mikroorganizmi, ki jih najdemo v zraku, hrani, vodi, zemlji, živalih in človeškem telesu.</a:t>
              </a:r>
              <a:endParaRPr b="0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 rot="-5400000">
              <a:off x="1108271" y="1182540"/>
              <a:ext cx="4494046" cy="2128965"/>
            </a:xfrm>
            <a:prstGeom prst="flowChartManualOperation">
              <a:avLst/>
            </a:prstGeom>
            <a:solidFill>
              <a:srgbClr val="6B9CCB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8"/>
            <p:cNvSpPr txBox="1"/>
            <p:nvPr/>
          </p:nvSpPr>
          <p:spPr>
            <a:xfrm>
              <a:off x="2290811" y="898809"/>
              <a:ext cx="2128965" cy="26964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01600" spcFirstLastPara="1" rIns="1016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Mleko je ideano okolje za rast različnih vrst mikroorganizmov, saj vsebuje 87,5 % vode in veliko hranilnih snovi. 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8"/>
            <p:cNvSpPr/>
            <p:nvPr/>
          </p:nvSpPr>
          <p:spPr>
            <a:xfrm rot="-5400000">
              <a:off x="3396910" y="1182540"/>
              <a:ext cx="4494046" cy="2128965"/>
            </a:xfrm>
            <a:prstGeom prst="flowChartManualOperation">
              <a:avLst/>
            </a:prstGeom>
            <a:solidFill>
              <a:srgbClr val="87ACD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8"/>
            <p:cNvSpPr txBox="1"/>
            <p:nvPr/>
          </p:nvSpPr>
          <p:spPr>
            <a:xfrm>
              <a:off x="4579450" y="898809"/>
              <a:ext cx="2128965" cy="26964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01600" spcFirstLastPara="1" rIns="1016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Poleg tega lahko bakterije, če procesnih cevi ne čistijo redno, ustvarijo kapsule na sluznici, ki jih ščitijo in jim omogočajo vstop v mleko.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8"/>
            <p:cNvSpPr/>
            <p:nvPr/>
          </p:nvSpPr>
          <p:spPr>
            <a:xfrm rot="-5400000">
              <a:off x="5685546" y="1182540"/>
              <a:ext cx="4494046" cy="2128965"/>
            </a:xfrm>
            <a:prstGeom prst="flowChartManualOperation">
              <a:avLst/>
            </a:prstGeom>
            <a:solidFill>
              <a:srgbClr val="A3BFE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8"/>
            <p:cNvSpPr txBox="1"/>
            <p:nvPr/>
          </p:nvSpPr>
          <p:spPr>
            <a:xfrm>
              <a:off x="6868086" y="898809"/>
              <a:ext cx="2128965" cy="26964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01600" spcFirstLastPara="1" rIns="1016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0" lang="sl-SI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Roda</a:t>
              </a:r>
              <a:r>
                <a:rPr i="1" lang="sl-SI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Bacillus in Clostridium </a:t>
              </a:r>
              <a:r>
                <a:rPr lang="sl-SI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lahko v težkih pogojih ustvarjata zelo odporne spore, ki jih ohranjajo in ščitijo, dokler se ne ustvarijo pogoji za aktivne žive celice.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900">
        <p14:warp dir="in"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9"/>
          <p:cNvSpPr txBox="1"/>
          <p:nvPr/>
        </p:nvSpPr>
        <p:spPr>
          <a:xfrm>
            <a:off x="3041498" y="629218"/>
            <a:ext cx="8097575" cy="10776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75B5"/>
              </a:buClr>
              <a:buSzPts val="2800"/>
              <a:buFont typeface="Libre Franklin Medium"/>
              <a:buNone/>
            </a:pPr>
            <a:r>
              <a:rPr b="1" lang="sl-SI" sz="2800">
                <a:solidFill>
                  <a:srgbClr val="2E75B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BAKTERIJE</a:t>
            </a:r>
            <a:endParaRPr sz="1100">
              <a:solidFill>
                <a:srgbClr val="2E75B5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pic>
        <p:nvPicPr>
          <p:cNvPr descr="Biotehniški center Naklo: MILK-ed" id="290" name="Google Shape;29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2751" y="69860"/>
            <a:ext cx="1254603" cy="497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29900" y="95083"/>
            <a:ext cx="1574800" cy="425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900" y="-4209"/>
            <a:ext cx="1737553" cy="6334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3" name="Google Shape;293;p9"/>
          <p:cNvCxnSpPr/>
          <p:nvPr/>
        </p:nvCxnSpPr>
        <p:spPr>
          <a:xfrm>
            <a:off x="0" y="618297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4" name="Google Shape;294;p9"/>
          <p:cNvCxnSpPr/>
          <p:nvPr/>
        </p:nvCxnSpPr>
        <p:spPr>
          <a:xfrm>
            <a:off x="2485680" y="618297"/>
            <a:ext cx="0" cy="6239703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Spiral Shaped Bacteria High Res Stock Images | Shutterstock" id="295" name="Google Shape;295;p9"/>
          <p:cNvPicPr preferRelativeResize="0"/>
          <p:nvPr/>
        </p:nvPicPr>
        <p:blipFill rotWithShape="1">
          <a:blip r:embed="rId6">
            <a:alphaModFix/>
          </a:blip>
          <a:srcRect b="11479" l="2105" r="56858" t="11930"/>
          <a:stretch/>
        </p:blipFill>
        <p:spPr>
          <a:xfrm>
            <a:off x="9834183" y="1079808"/>
            <a:ext cx="2027708" cy="27171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piral Shaped Bacteria High Res Stock Images | Shutterstock" id="296" name="Google Shape;296;p9"/>
          <p:cNvPicPr preferRelativeResize="0"/>
          <p:nvPr/>
        </p:nvPicPr>
        <p:blipFill rotWithShape="1">
          <a:blip r:embed="rId7">
            <a:alphaModFix/>
          </a:blip>
          <a:srcRect b="11479" l="42321" r="2916" t="11930"/>
          <a:stretch/>
        </p:blipFill>
        <p:spPr>
          <a:xfrm>
            <a:off x="9744098" y="3738148"/>
            <a:ext cx="2247226" cy="22564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7" name="Google Shape;297;p9"/>
          <p:cNvGrpSpPr/>
          <p:nvPr/>
        </p:nvGrpSpPr>
        <p:grpSpPr>
          <a:xfrm>
            <a:off x="3094287" y="1985405"/>
            <a:ext cx="6004811" cy="3403927"/>
            <a:chOff x="1267834" y="454"/>
            <a:chExt cx="6004811" cy="3403927"/>
          </a:xfrm>
        </p:grpSpPr>
        <p:sp>
          <p:nvSpPr>
            <p:cNvPr id="298" name="Google Shape;298;p9"/>
            <p:cNvSpPr/>
            <p:nvPr/>
          </p:nvSpPr>
          <p:spPr>
            <a:xfrm>
              <a:off x="1267834" y="454"/>
              <a:ext cx="850868" cy="850868"/>
            </a:xfrm>
            <a:prstGeom prst="ellipse">
              <a:avLst/>
            </a:prstGeom>
            <a:solidFill>
              <a:srgbClr val="3A66B1">
                <a:alpha val="49803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9"/>
            <p:cNvSpPr/>
            <p:nvPr/>
          </p:nvSpPr>
          <p:spPr>
            <a:xfrm>
              <a:off x="1971871" y="13097"/>
              <a:ext cx="5270903" cy="8508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9"/>
            <p:cNvSpPr txBox="1"/>
            <p:nvPr/>
          </p:nvSpPr>
          <p:spPr>
            <a:xfrm>
              <a:off x="1971871" y="13097"/>
              <a:ext cx="5270903" cy="8508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0" spcFirstLastPara="1" rIns="0" wrap="square" tIns="177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Bakterije so enocelični mikroorganizmi, ki se razmnožujejo z binarnim cepljenjem oz. delitvijo na dva dela.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9"/>
            <p:cNvSpPr/>
            <p:nvPr/>
          </p:nvSpPr>
          <p:spPr>
            <a:xfrm>
              <a:off x="1267834" y="851322"/>
              <a:ext cx="850868" cy="850868"/>
            </a:xfrm>
            <a:prstGeom prst="ellipse">
              <a:avLst/>
            </a:prstGeom>
            <a:solidFill>
              <a:srgbClr val="7A94CC">
                <a:alpha val="49803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9"/>
            <p:cNvSpPr/>
            <p:nvPr/>
          </p:nvSpPr>
          <p:spPr>
            <a:xfrm>
              <a:off x="2001742" y="891406"/>
              <a:ext cx="5270903" cy="8508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9"/>
            <p:cNvSpPr txBox="1"/>
            <p:nvPr/>
          </p:nvSpPr>
          <p:spPr>
            <a:xfrm>
              <a:off x="2001742" y="891406"/>
              <a:ext cx="5270903" cy="8508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0" spcFirstLastPara="1" rIns="0" wrap="square" tIns="177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Tako kot druga živa bitja tudi bakterije potrebujejo vodo in hranila za svojo rast.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1267834" y="1702191"/>
              <a:ext cx="850868" cy="850868"/>
            </a:xfrm>
            <a:prstGeom prst="ellipse">
              <a:avLst/>
            </a:prstGeom>
            <a:solidFill>
              <a:srgbClr val="BEC7E3">
                <a:alpha val="49803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2001742" y="1742275"/>
              <a:ext cx="5270903" cy="8508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9"/>
            <p:cNvSpPr txBox="1"/>
            <p:nvPr/>
          </p:nvSpPr>
          <p:spPr>
            <a:xfrm>
              <a:off x="2001742" y="1742275"/>
              <a:ext cx="5270903" cy="8508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0" spcFirstLastPara="1" rIns="0" wrap="square" tIns="177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Njihov osnovni vir hrane so </a:t>
              </a:r>
              <a:r>
                <a:rPr lang="sl-SI" sz="1400">
                  <a:solidFill>
                    <a:srgbClr val="FFC000"/>
                  </a:solidFill>
                  <a:latin typeface="Calibri"/>
                  <a:ea typeface="Calibri"/>
                  <a:cs typeface="Calibri"/>
                  <a:sym typeface="Calibri"/>
                </a:rPr>
                <a:t>organske spojine</a:t>
              </a:r>
              <a:r>
                <a:rPr lang="sl-SI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kot so beljakovine, maščobe in ogljikovi hidrati.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9"/>
            <p:cNvSpPr/>
            <p:nvPr/>
          </p:nvSpPr>
          <p:spPr>
            <a:xfrm>
              <a:off x="1267834" y="2553059"/>
              <a:ext cx="850868" cy="850868"/>
            </a:xfrm>
            <a:prstGeom prst="ellipse">
              <a:avLst/>
            </a:prstGeom>
            <a:solidFill>
              <a:srgbClr val="7A94CC">
                <a:alpha val="49803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9"/>
            <p:cNvSpPr/>
            <p:nvPr/>
          </p:nvSpPr>
          <p:spPr>
            <a:xfrm>
              <a:off x="2001742" y="2553513"/>
              <a:ext cx="5270903" cy="8508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9"/>
            <p:cNvSpPr txBox="1"/>
            <p:nvPr/>
          </p:nvSpPr>
          <p:spPr>
            <a:xfrm>
              <a:off x="2001742" y="2553513"/>
              <a:ext cx="5270903" cy="8508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0" spcFirstLastPara="1" rIns="0" wrap="square" tIns="177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l-SI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Potrebujejo tudi </a:t>
              </a:r>
              <a:r>
                <a:rPr lang="sl-SI" sz="1400">
                  <a:solidFill>
                    <a:srgbClr val="FFC000"/>
                  </a:solidFill>
                  <a:latin typeface="Calibri"/>
                  <a:ea typeface="Calibri"/>
                  <a:cs typeface="Calibri"/>
                  <a:sym typeface="Calibri"/>
                </a:rPr>
                <a:t>sledi elementov </a:t>
              </a:r>
              <a:r>
                <a:rPr lang="sl-SI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 </a:t>
              </a:r>
              <a:r>
                <a:rPr lang="sl-SI" sz="1400">
                  <a:solidFill>
                    <a:srgbClr val="FFC000"/>
                  </a:solidFill>
                  <a:latin typeface="Calibri"/>
                  <a:ea typeface="Calibri"/>
                  <a:cs typeface="Calibri"/>
                  <a:sym typeface="Calibri"/>
                </a:rPr>
                <a:t>vitamine</a:t>
              </a:r>
              <a:r>
                <a:rPr lang="sl-SI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ki morajo biti topni v vodi in imeti majhno molekulsko maso, da lahko preidejo skozi citoplazemsko membrano v bakterijsko celico.</a:t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0" name="Google Shape;310;p9"/>
          <p:cNvSpPr/>
          <p:nvPr/>
        </p:nvSpPr>
        <p:spPr>
          <a:xfrm>
            <a:off x="368833" y="4825725"/>
            <a:ext cx="1693837" cy="415498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Morfološki videz bakterijskih celic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1" name="Google Shape;311;p9"/>
          <p:cNvCxnSpPr/>
          <p:nvPr/>
        </p:nvCxnSpPr>
        <p:spPr>
          <a:xfrm>
            <a:off x="9552684" y="618297"/>
            <a:ext cx="0" cy="6239703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12" name="Google Shape;312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39891" y="2213922"/>
            <a:ext cx="1951722" cy="2456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2021-05-17T06:10:36Z</dcterms:created>
  <dc:creator>Dora</dc:creator>
</cp:coreProperties>
</file>