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3" r:id="rId3"/>
    <p:sldId id="264" r:id="rId4"/>
    <p:sldId id="257" r:id="rId5"/>
    <p:sldId id="265" r:id="rId6"/>
    <p:sldId id="266" r:id="rId7"/>
    <p:sldId id="261" r:id="rId8"/>
    <p:sldId id="268" r:id="rId9"/>
    <p:sldId id="269" r:id="rId10"/>
    <p:sldId id="270" r:id="rId11"/>
    <p:sldId id="271" r:id="rId12"/>
    <p:sldId id="272" r:id="rId13"/>
    <p:sldId id="262" r:id="rId14"/>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30B"/>
    <a:srgbClr val="E5243B"/>
    <a:srgbClr val="DDA83A"/>
    <a:srgbClr val="4C9F38"/>
    <a:srgbClr val="C5192D"/>
    <a:srgbClr val="FF3A21"/>
    <a:srgbClr val="26BDE2"/>
    <a:srgbClr val="A21942"/>
    <a:srgbClr val="FD6925"/>
    <a:srgbClr val="DD13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20" autoAdjust="0"/>
  </p:normalViewPr>
  <p:slideViewPr>
    <p:cSldViewPr snapToGrid="0">
      <p:cViewPr varScale="1">
        <p:scale>
          <a:sx n="103" d="100"/>
          <a:sy n="103" d="100"/>
        </p:scale>
        <p:origin x="828" y="108"/>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576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9D08A-0D99-4708-8A69-D64D07147A35}" type="datetimeFigureOut">
              <a:rPr lang="lt-LT" smtClean="0"/>
              <a:pPr/>
              <a:t>2021-11-05</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3EFF2-5B94-4109-97F2-92564ACC4561}" type="slidenum">
              <a:rPr lang="lt-LT" smtClean="0"/>
              <a:pPr/>
              <a:t>‹#›</a:t>
            </a:fld>
            <a:endParaRPr lang="lt-LT"/>
          </a:p>
        </p:txBody>
      </p:sp>
    </p:spTree>
    <p:extLst>
      <p:ext uri="{BB962C8B-B14F-4D97-AF65-F5344CB8AC3E}">
        <p14:creationId xmlns:p14="http://schemas.microsoft.com/office/powerpoint/2010/main" val="2651385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DEA1-9CCB-4C2D-B70E-5577EA4A001F}"/>
              </a:ext>
            </a:extLst>
          </p:cNvPr>
          <p:cNvSpPr>
            <a:spLocks noGrp="1"/>
          </p:cNvSpPr>
          <p:nvPr>
            <p:ph type="ctrTitle"/>
          </p:nvPr>
        </p:nvSpPr>
        <p:spPr>
          <a:xfrm>
            <a:off x="2126673" y="1463039"/>
            <a:ext cx="7938654" cy="2182385"/>
          </a:xfrm>
        </p:spPr>
        <p:txBody>
          <a:bodyPr anchor="b"/>
          <a:lstStyle>
            <a:lvl1pPr algn="ctr">
              <a:defRPr sz="6000" b="1">
                <a:solidFill>
                  <a:schemeClr val="bg1"/>
                </a:solidFill>
              </a:defRPr>
            </a:lvl1pPr>
          </a:lstStyle>
          <a:p>
            <a:r>
              <a:rPr lang="en-US" dirty="0"/>
              <a:t>Click to edit Master title style</a:t>
            </a:r>
            <a:endParaRPr lang="lt-LT" dirty="0"/>
          </a:p>
        </p:txBody>
      </p:sp>
      <p:sp>
        <p:nvSpPr>
          <p:cNvPr id="3" name="Subtitle 2">
            <a:extLst>
              <a:ext uri="{FF2B5EF4-FFF2-40B4-BE49-F238E27FC236}">
                <a16:creationId xmlns:a16="http://schemas.microsoft.com/office/drawing/2014/main" id="{A92B6A00-D799-431F-9EC9-6B401C110893}"/>
              </a:ext>
            </a:extLst>
          </p:cNvPr>
          <p:cNvSpPr>
            <a:spLocks noGrp="1"/>
          </p:cNvSpPr>
          <p:nvPr>
            <p:ph type="subTitle" idx="1"/>
          </p:nvPr>
        </p:nvSpPr>
        <p:spPr>
          <a:xfrm>
            <a:off x="2833255" y="3984423"/>
            <a:ext cx="6389716" cy="80370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
        <p:nvSpPr>
          <p:cNvPr id="4" name="Date Placeholder 3">
            <a:extLst>
              <a:ext uri="{FF2B5EF4-FFF2-40B4-BE49-F238E27FC236}">
                <a16:creationId xmlns:a16="http://schemas.microsoft.com/office/drawing/2014/main" id="{7F17DEA0-D74E-4A73-8872-A4AC6F3A4589}"/>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Tree>
    <p:extLst>
      <p:ext uri="{BB962C8B-B14F-4D97-AF65-F5344CB8AC3E}">
        <p14:creationId xmlns:p14="http://schemas.microsoft.com/office/powerpoint/2010/main" val="43547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733B-7722-4FF1-B438-4421CC46132D}"/>
              </a:ext>
            </a:extLst>
          </p:cNvPr>
          <p:cNvSpPr>
            <a:spLocks noGrp="1"/>
          </p:cNvSpPr>
          <p:nvPr>
            <p:ph type="title"/>
          </p:nvPr>
        </p:nvSpPr>
        <p:spPr/>
        <p:txBody>
          <a:bodyPr/>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E61E15AC-3643-416C-B92A-D703229BA8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3E92A686-2A4A-4C19-994B-C8CEA117D723}"/>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5" name="Footer Placeholder 4">
            <a:extLst>
              <a:ext uri="{FF2B5EF4-FFF2-40B4-BE49-F238E27FC236}">
                <a16:creationId xmlns:a16="http://schemas.microsoft.com/office/drawing/2014/main" id="{9D570868-0640-4A48-B272-21F683D59E5F}"/>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6F6CB1E9-FA4B-4D66-97B5-7F9AD14E6857}"/>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2237227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26B6A4-FD63-4569-A878-1ABB6B7A5F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t-LT"/>
          </a:p>
        </p:txBody>
      </p:sp>
      <p:sp>
        <p:nvSpPr>
          <p:cNvPr id="3" name="Vertical Text Placeholder 2">
            <a:extLst>
              <a:ext uri="{FF2B5EF4-FFF2-40B4-BE49-F238E27FC236}">
                <a16:creationId xmlns:a16="http://schemas.microsoft.com/office/drawing/2014/main" id="{2A08AEA4-A4FA-4FCC-B367-65C3785EEF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9E783F0F-178F-4893-A8AC-06414E21BE52}"/>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5" name="Footer Placeholder 4">
            <a:extLst>
              <a:ext uri="{FF2B5EF4-FFF2-40B4-BE49-F238E27FC236}">
                <a16:creationId xmlns:a16="http://schemas.microsoft.com/office/drawing/2014/main" id="{136EF01C-7ECF-4690-B6E6-B9A5536B230C}"/>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731A372F-C332-4B84-9C60-A7222B1B8A4F}"/>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230780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2D21-6B5D-40C7-BD84-5EB16EEBC2B0}"/>
              </a:ext>
            </a:extLst>
          </p:cNvPr>
          <p:cNvSpPr>
            <a:spLocks noGrp="1"/>
          </p:cNvSpPr>
          <p:nvPr>
            <p:ph type="title"/>
          </p:nvPr>
        </p:nvSpPr>
        <p:spPr>
          <a:xfrm>
            <a:off x="838200" y="1148455"/>
            <a:ext cx="8893233" cy="1325563"/>
          </a:xfrm>
        </p:spPr>
        <p:txBody>
          <a:bodyPr/>
          <a:lstStyle>
            <a:lvl1pPr>
              <a:defRPr>
                <a:solidFill>
                  <a:srgbClr val="062E64"/>
                </a:solidFill>
              </a:defRPr>
            </a:lvl1pPr>
          </a:lstStyle>
          <a:p>
            <a:r>
              <a:rPr lang="en-US" dirty="0"/>
              <a:t>Click to edit Master title style</a:t>
            </a:r>
            <a:endParaRPr lang="lt-LT" dirty="0"/>
          </a:p>
        </p:txBody>
      </p:sp>
      <p:sp>
        <p:nvSpPr>
          <p:cNvPr id="3" name="Content Placeholder 2">
            <a:extLst>
              <a:ext uri="{FF2B5EF4-FFF2-40B4-BE49-F238E27FC236}">
                <a16:creationId xmlns:a16="http://schemas.microsoft.com/office/drawing/2014/main" id="{63EAE966-A239-46AC-A077-9EBF562CA77E}"/>
              </a:ext>
            </a:extLst>
          </p:cNvPr>
          <p:cNvSpPr>
            <a:spLocks noGrp="1"/>
          </p:cNvSpPr>
          <p:nvPr>
            <p:ph idx="1"/>
          </p:nvPr>
        </p:nvSpPr>
        <p:spPr>
          <a:xfrm>
            <a:off x="838200" y="2474019"/>
            <a:ext cx="10515600" cy="370294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Date Placeholder 3">
            <a:extLst>
              <a:ext uri="{FF2B5EF4-FFF2-40B4-BE49-F238E27FC236}">
                <a16:creationId xmlns:a16="http://schemas.microsoft.com/office/drawing/2014/main" id="{13A7B2C5-4D5B-4C75-8D83-9DF4CBB8452F}"/>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Tree>
    <p:extLst>
      <p:ext uri="{BB962C8B-B14F-4D97-AF65-F5344CB8AC3E}">
        <p14:creationId xmlns:p14="http://schemas.microsoft.com/office/powerpoint/2010/main" val="3576851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3B448-0660-49C2-A847-6E6A7843AB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t-LT"/>
          </a:p>
        </p:txBody>
      </p:sp>
      <p:sp>
        <p:nvSpPr>
          <p:cNvPr id="3" name="Text Placeholder 2">
            <a:extLst>
              <a:ext uri="{FF2B5EF4-FFF2-40B4-BE49-F238E27FC236}">
                <a16:creationId xmlns:a16="http://schemas.microsoft.com/office/drawing/2014/main" id="{22FB50AC-CC62-4A69-B57C-59CAA2FB6C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BF2507-FEC5-4D61-8A4D-7BA455A84A83}"/>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5" name="Footer Placeholder 4">
            <a:extLst>
              <a:ext uri="{FF2B5EF4-FFF2-40B4-BE49-F238E27FC236}">
                <a16:creationId xmlns:a16="http://schemas.microsoft.com/office/drawing/2014/main" id="{BEF66E4A-D9C1-4DD9-8FA2-49BB388A2355}"/>
              </a:ext>
            </a:extLst>
          </p:cNvPr>
          <p:cNvSpPr>
            <a:spLocks noGrp="1"/>
          </p:cNvSpPr>
          <p:nvPr>
            <p:ph type="ftr" sz="quarter" idx="11"/>
          </p:nvPr>
        </p:nvSpPr>
        <p:spPr/>
        <p:txBody>
          <a:bodyPr/>
          <a:lstStyle/>
          <a:p>
            <a:endParaRPr lang="lt-LT" dirty="0"/>
          </a:p>
        </p:txBody>
      </p:sp>
      <p:sp>
        <p:nvSpPr>
          <p:cNvPr id="6" name="Slide Number Placeholder 5">
            <a:extLst>
              <a:ext uri="{FF2B5EF4-FFF2-40B4-BE49-F238E27FC236}">
                <a16:creationId xmlns:a16="http://schemas.microsoft.com/office/drawing/2014/main" id="{49386C63-E510-4EAB-B255-87E9CEA2FB81}"/>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278445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9CEFCB-8A76-446F-9EA5-C6AA628BAE4D}"/>
              </a:ext>
            </a:extLst>
          </p:cNvPr>
          <p:cNvSpPr>
            <a:spLocks noGrp="1"/>
          </p:cNvSpPr>
          <p:nvPr>
            <p:ph sz="half" idx="1"/>
          </p:nvPr>
        </p:nvSpPr>
        <p:spPr>
          <a:xfrm>
            <a:off x="838200" y="2507269"/>
            <a:ext cx="5181600" cy="366969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4" name="Content Placeholder 3">
            <a:extLst>
              <a:ext uri="{FF2B5EF4-FFF2-40B4-BE49-F238E27FC236}">
                <a16:creationId xmlns:a16="http://schemas.microsoft.com/office/drawing/2014/main" id="{1625B1A8-292A-47DF-BE1B-160BB54446BD}"/>
              </a:ext>
            </a:extLst>
          </p:cNvPr>
          <p:cNvSpPr>
            <a:spLocks noGrp="1"/>
          </p:cNvSpPr>
          <p:nvPr>
            <p:ph sz="half" idx="2"/>
          </p:nvPr>
        </p:nvSpPr>
        <p:spPr>
          <a:xfrm>
            <a:off x="6172200" y="2507269"/>
            <a:ext cx="5181600" cy="3669694"/>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Date Placeholder 4">
            <a:extLst>
              <a:ext uri="{FF2B5EF4-FFF2-40B4-BE49-F238E27FC236}">
                <a16:creationId xmlns:a16="http://schemas.microsoft.com/office/drawing/2014/main" id="{EA6D4F3F-69E7-4E3C-BFE0-C382BDAFC3B4}"/>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6" name="Footer Placeholder 5">
            <a:extLst>
              <a:ext uri="{FF2B5EF4-FFF2-40B4-BE49-F238E27FC236}">
                <a16:creationId xmlns:a16="http://schemas.microsoft.com/office/drawing/2014/main" id="{BE760E6E-B2AA-4960-A039-7ADC4AFD28F7}"/>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0E69145B-B5C0-48BC-87D9-1FBE70CAF7D4}"/>
              </a:ext>
            </a:extLst>
          </p:cNvPr>
          <p:cNvSpPr>
            <a:spLocks noGrp="1"/>
          </p:cNvSpPr>
          <p:nvPr>
            <p:ph type="sldNum" sz="quarter" idx="12"/>
          </p:nvPr>
        </p:nvSpPr>
        <p:spPr/>
        <p:txBody>
          <a:bodyPr/>
          <a:lstStyle/>
          <a:p>
            <a:fld id="{15EF7A7D-93D2-4C13-947F-7A7F62EBB8AA}" type="slidenum">
              <a:rPr lang="lt-LT" smtClean="0"/>
              <a:pPr/>
              <a:t>‹#›</a:t>
            </a:fld>
            <a:endParaRPr lang="lt-LT" dirty="0"/>
          </a:p>
        </p:txBody>
      </p:sp>
      <p:sp>
        <p:nvSpPr>
          <p:cNvPr id="9" name="Title 1">
            <a:extLst>
              <a:ext uri="{FF2B5EF4-FFF2-40B4-BE49-F238E27FC236}">
                <a16:creationId xmlns:a16="http://schemas.microsoft.com/office/drawing/2014/main" id="{39C922C3-AA51-438E-B187-227607974987}"/>
              </a:ext>
            </a:extLst>
          </p:cNvPr>
          <p:cNvSpPr>
            <a:spLocks noGrp="1"/>
          </p:cNvSpPr>
          <p:nvPr>
            <p:ph type="title"/>
          </p:nvPr>
        </p:nvSpPr>
        <p:spPr>
          <a:xfrm>
            <a:off x="838200" y="1181706"/>
            <a:ext cx="8893233" cy="1325563"/>
          </a:xfrm>
        </p:spPr>
        <p:txBody>
          <a:bodyPr/>
          <a:lstStyle>
            <a:lvl1pPr>
              <a:defRPr>
                <a:solidFill>
                  <a:srgbClr val="062E64"/>
                </a:solidFill>
              </a:defRPr>
            </a:lvl1pPr>
          </a:lstStyle>
          <a:p>
            <a:r>
              <a:rPr lang="en-US" dirty="0"/>
              <a:t>Click to edit Master title style</a:t>
            </a:r>
            <a:endParaRPr lang="lt-LT" dirty="0"/>
          </a:p>
        </p:txBody>
      </p:sp>
    </p:spTree>
    <p:extLst>
      <p:ext uri="{BB962C8B-B14F-4D97-AF65-F5344CB8AC3E}">
        <p14:creationId xmlns:p14="http://schemas.microsoft.com/office/powerpoint/2010/main" val="2746485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786D58B-39EC-4E75-8C0B-10456CC092E7}"/>
              </a:ext>
            </a:extLst>
          </p:cNvPr>
          <p:cNvSpPr>
            <a:spLocks noGrp="1"/>
          </p:cNvSpPr>
          <p:nvPr>
            <p:ph type="body" idx="1"/>
          </p:nvPr>
        </p:nvSpPr>
        <p:spPr>
          <a:xfrm>
            <a:off x="839788" y="2396058"/>
            <a:ext cx="5157787" cy="823912"/>
          </a:xfrm>
        </p:spPr>
        <p:txBody>
          <a:bodyPr anchor="b"/>
          <a:lstStyle>
            <a:lvl1pPr marL="0" indent="0">
              <a:buNone/>
              <a:defRPr sz="2400" b="1">
                <a:solidFill>
                  <a:srgbClr val="062E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9F3C3E-A129-4DD3-842A-E3AE7EB73E7A}"/>
              </a:ext>
            </a:extLst>
          </p:cNvPr>
          <p:cNvSpPr>
            <a:spLocks noGrp="1"/>
          </p:cNvSpPr>
          <p:nvPr>
            <p:ph sz="half" idx="2"/>
          </p:nvPr>
        </p:nvSpPr>
        <p:spPr>
          <a:xfrm>
            <a:off x="839788" y="3219970"/>
            <a:ext cx="5157787" cy="2873260"/>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5" name="Text Placeholder 4">
            <a:extLst>
              <a:ext uri="{FF2B5EF4-FFF2-40B4-BE49-F238E27FC236}">
                <a16:creationId xmlns:a16="http://schemas.microsoft.com/office/drawing/2014/main" id="{2310EE86-9CBD-4A62-8FF8-EBAB7D66F390}"/>
              </a:ext>
            </a:extLst>
          </p:cNvPr>
          <p:cNvSpPr>
            <a:spLocks noGrp="1"/>
          </p:cNvSpPr>
          <p:nvPr>
            <p:ph type="body" sz="quarter" idx="3"/>
          </p:nvPr>
        </p:nvSpPr>
        <p:spPr>
          <a:xfrm>
            <a:off x="6172200" y="2396058"/>
            <a:ext cx="5183188" cy="823912"/>
          </a:xfrm>
        </p:spPr>
        <p:txBody>
          <a:bodyPr anchor="b"/>
          <a:lstStyle>
            <a:lvl1pPr marL="0" indent="0">
              <a:buNone/>
              <a:defRPr sz="2400" b="1">
                <a:solidFill>
                  <a:srgbClr val="062E6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0B1C0A3-49A1-4E82-A2B6-3005A98F301E}"/>
              </a:ext>
            </a:extLst>
          </p:cNvPr>
          <p:cNvSpPr>
            <a:spLocks noGrp="1"/>
          </p:cNvSpPr>
          <p:nvPr>
            <p:ph sz="quarter" idx="4"/>
          </p:nvPr>
        </p:nvSpPr>
        <p:spPr>
          <a:xfrm>
            <a:off x="6172200" y="3219970"/>
            <a:ext cx="5183188" cy="2873260"/>
          </a:xfrm>
        </p:spPr>
        <p:txBody>
          <a:bodyPr/>
          <a:lstStyle>
            <a:lvl1pPr>
              <a:defRPr sz="2400">
                <a:solidFill>
                  <a:srgbClr val="062E64"/>
                </a:solidFill>
              </a:defRPr>
            </a:lvl1pPr>
            <a:lvl2pPr>
              <a:defRPr>
                <a:solidFill>
                  <a:srgbClr val="062E64"/>
                </a:solidFill>
              </a:defRPr>
            </a:lvl2pPr>
            <a:lvl3pPr>
              <a:defRPr>
                <a:solidFill>
                  <a:srgbClr val="062E64"/>
                </a:solidFill>
              </a:defRPr>
            </a:lvl3pPr>
            <a:lvl4pPr>
              <a:defRPr>
                <a:solidFill>
                  <a:srgbClr val="062E64"/>
                </a:solidFill>
              </a:defRPr>
            </a:lvl4pPr>
            <a:lvl5pPr>
              <a:defRPr>
                <a:solidFill>
                  <a:srgbClr val="062E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lt-LT" dirty="0"/>
          </a:p>
        </p:txBody>
      </p:sp>
      <p:sp>
        <p:nvSpPr>
          <p:cNvPr id="7" name="Date Placeholder 6">
            <a:extLst>
              <a:ext uri="{FF2B5EF4-FFF2-40B4-BE49-F238E27FC236}">
                <a16:creationId xmlns:a16="http://schemas.microsoft.com/office/drawing/2014/main" id="{D285A600-33BD-4865-9BDB-C1B43FCB6FFE}"/>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8" name="Footer Placeholder 7">
            <a:extLst>
              <a:ext uri="{FF2B5EF4-FFF2-40B4-BE49-F238E27FC236}">
                <a16:creationId xmlns:a16="http://schemas.microsoft.com/office/drawing/2014/main" id="{040CF20B-0A6B-4A94-9D6D-9D2BD670ECE9}"/>
              </a:ext>
            </a:extLst>
          </p:cNvPr>
          <p:cNvSpPr>
            <a:spLocks noGrp="1"/>
          </p:cNvSpPr>
          <p:nvPr>
            <p:ph type="ftr" sz="quarter" idx="11"/>
          </p:nvPr>
        </p:nvSpPr>
        <p:spPr/>
        <p:txBody>
          <a:bodyPr/>
          <a:lstStyle/>
          <a:p>
            <a:endParaRPr lang="lt-LT" dirty="0"/>
          </a:p>
        </p:txBody>
      </p:sp>
      <p:sp>
        <p:nvSpPr>
          <p:cNvPr id="9" name="Slide Number Placeholder 8">
            <a:extLst>
              <a:ext uri="{FF2B5EF4-FFF2-40B4-BE49-F238E27FC236}">
                <a16:creationId xmlns:a16="http://schemas.microsoft.com/office/drawing/2014/main" id="{BFDEF99D-36E2-4B8E-AF6C-50025D8002BB}"/>
              </a:ext>
            </a:extLst>
          </p:cNvPr>
          <p:cNvSpPr>
            <a:spLocks noGrp="1"/>
          </p:cNvSpPr>
          <p:nvPr>
            <p:ph type="sldNum" sz="quarter" idx="12"/>
          </p:nvPr>
        </p:nvSpPr>
        <p:spPr/>
        <p:txBody>
          <a:bodyPr/>
          <a:lstStyle/>
          <a:p>
            <a:fld id="{15EF7A7D-93D2-4C13-947F-7A7F62EBB8AA}" type="slidenum">
              <a:rPr lang="lt-LT" smtClean="0"/>
              <a:pPr/>
              <a:t>‹#›</a:t>
            </a:fld>
            <a:endParaRPr lang="lt-LT" dirty="0"/>
          </a:p>
        </p:txBody>
      </p:sp>
      <p:sp>
        <p:nvSpPr>
          <p:cNvPr id="10" name="Title 1">
            <a:extLst>
              <a:ext uri="{FF2B5EF4-FFF2-40B4-BE49-F238E27FC236}">
                <a16:creationId xmlns:a16="http://schemas.microsoft.com/office/drawing/2014/main" id="{08B975D9-EE1B-4C4C-B183-0470E5E4BD17}"/>
              </a:ext>
            </a:extLst>
          </p:cNvPr>
          <p:cNvSpPr>
            <a:spLocks noGrp="1"/>
          </p:cNvSpPr>
          <p:nvPr>
            <p:ph type="title"/>
          </p:nvPr>
        </p:nvSpPr>
        <p:spPr>
          <a:xfrm>
            <a:off x="836612" y="1070495"/>
            <a:ext cx="8893233" cy="1325563"/>
          </a:xfrm>
        </p:spPr>
        <p:txBody>
          <a:bodyPr/>
          <a:lstStyle>
            <a:lvl1pPr>
              <a:defRPr>
                <a:solidFill>
                  <a:srgbClr val="062E64"/>
                </a:solidFill>
              </a:defRPr>
            </a:lvl1pPr>
          </a:lstStyle>
          <a:p>
            <a:r>
              <a:rPr lang="en-US" dirty="0"/>
              <a:t>Click to edit Master title style</a:t>
            </a:r>
            <a:endParaRPr lang="lt-LT" dirty="0"/>
          </a:p>
        </p:txBody>
      </p:sp>
    </p:spTree>
    <p:extLst>
      <p:ext uri="{BB962C8B-B14F-4D97-AF65-F5344CB8AC3E}">
        <p14:creationId xmlns:p14="http://schemas.microsoft.com/office/powerpoint/2010/main" val="3544463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EB5A5-2607-4499-BA6B-2B004E99F74A}"/>
              </a:ext>
            </a:extLst>
          </p:cNvPr>
          <p:cNvSpPr>
            <a:spLocks noGrp="1"/>
          </p:cNvSpPr>
          <p:nvPr>
            <p:ph type="title"/>
          </p:nvPr>
        </p:nvSpPr>
        <p:spPr>
          <a:xfrm>
            <a:off x="2251364" y="2103437"/>
            <a:ext cx="7757160" cy="1325563"/>
          </a:xfrm>
        </p:spPr>
        <p:txBody>
          <a:bodyPr/>
          <a:lstStyle>
            <a:lvl1pPr algn="ctr">
              <a:defRPr>
                <a:solidFill>
                  <a:srgbClr val="062E64"/>
                </a:solidFill>
              </a:defRPr>
            </a:lvl1pPr>
          </a:lstStyle>
          <a:p>
            <a:r>
              <a:rPr lang="en-US" dirty="0"/>
              <a:t>Click to edit Master title style</a:t>
            </a:r>
            <a:endParaRPr lang="lt-LT" dirty="0"/>
          </a:p>
        </p:txBody>
      </p:sp>
      <p:sp>
        <p:nvSpPr>
          <p:cNvPr id="3" name="Date Placeholder 2">
            <a:extLst>
              <a:ext uri="{FF2B5EF4-FFF2-40B4-BE49-F238E27FC236}">
                <a16:creationId xmlns:a16="http://schemas.microsoft.com/office/drawing/2014/main" id="{B21A123B-55CB-4AE8-A040-27362675E7D3}"/>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4" name="Footer Placeholder 3">
            <a:extLst>
              <a:ext uri="{FF2B5EF4-FFF2-40B4-BE49-F238E27FC236}">
                <a16:creationId xmlns:a16="http://schemas.microsoft.com/office/drawing/2014/main" id="{76555DAE-0C89-4267-B80A-B5DF4AE9CAC3}"/>
              </a:ext>
            </a:extLst>
          </p:cNvPr>
          <p:cNvSpPr>
            <a:spLocks noGrp="1"/>
          </p:cNvSpPr>
          <p:nvPr>
            <p:ph type="ftr" sz="quarter" idx="11"/>
          </p:nvPr>
        </p:nvSpPr>
        <p:spPr/>
        <p:txBody>
          <a:bodyPr/>
          <a:lstStyle/>
          <a:p>
            <a:endParaRPr lang="lt-LT" dirty="0"/>
          </a:p>
        </p:txBody>
      </p:sp>
      <p:sp>
        <p:nvSpPr>
          <p:cNvPr id="5" name="Slide Number Placeholder 4">
            <a:extLst>
              <a:ext uri="{FF2B5EF4-FFF2-40B4-BE49-F238E27FC236}">
                <a16:creationId xmlns:a16="http://schemas.microsoft.com/office/drawing/2014/main" id="{195E2462-73C5-4960-8E60-3EAB7D9605B2}"/>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22131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EC0588-2B19-47DB-8968-5E5E25B2895D}"/>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3" name="Footer Placeholder 2">
            <a:extLst>
              <a:ext uri="{FF2B5EF4-FFF2-40B4-BE49-F238E27FC236}">
                <a16:creationId xmlns:a16="http://schemas.microsoft.com/office/drawing/2014/main" id="{6BE20392-0D65-447C-BB5C-E738C120317F}"/>
              </a:ext>
            </a:extLst>
          </p:cNvPr>
          <p:cNvSpPr>
            <a:spLocks noGrp="1"/>
          </p:cNvSpPr>
          <p:nvPr>
            <p:ph type="ftr" sz="quarter" idx="11"/>
          </p:nvPr>
        </p:nvSpPr>
        <p:spPr/>
        <p:txBody>
          <a:bodyPr/>
          <a:lstStyle/>
          <a:p>
            <a:endParaRPr lang="lt-LT" dirty="0"/>
          </a:p>
        </p:txBody>
      </p:sp>
      <p:sp>
        <p:nvSpPr>
          <p:cNvPr id="4" name="Slide Number Placeholder 3">
            <a:extLst>
              <a:ext uri="{FF2B5EF4-FFF2-40B4-BE49-F238E27FC236}">
                <a16:creationId xmlns:a16="http://schemas.microsoft.com/office/drawing/2014/main" id="{8BA8F64F-8B9B-4DC6-AFD6-E42E485E9D86}"/>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2512325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CD845-7723-4B80-98D4-6A2BB3CC2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Content Placeholder 2">
            <a:extLst>
              <a:ext uri="{FF2B5EF4-FFF2-40B4-BE49-F238E27FC236}">
                <a16:creationId xmlns:a16="http://schemas.microsoft.com/office/drawing/2014/main" id="{BBEE7A9F-BE6C-4FAD-A03C-BA01142755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Text Placeholder 3">
            <a:extLst>
              <a:ext uri="{FF2B5EF4-FFF2-40B4-BE49-F238E27FC236}">
                <a16:creationId xmlns:a16="http://schemas.microsoft.com/office/drawing/2014/main" id="{C8A71BB2-01CF-473D-8393-01BBF98D39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C97D0-B31F-45F4-B346-FF42DBAF2965}"/>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6" name="Footer Placeholder 5">
            <a:extLst>
              <a:ext uri="{FF2B5EF4-FFF2-40B4-BE49-F238E27FC236}">
                <a16:creationId xmlns:a16="http://schemas.microsoft.com/office/drawing/2014/main" id="{1F3DD88A-2CC5-4D10-BE1C-12B8D1F4F1B4}"/>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F62D7A08-4BA2-4CA9-92DC-A9D618E7DBAC}"/>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693816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169F-8FE6-4299-9F2C-2189375D34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t-LT"/>
          </a:p>
        </p:txBody>
      </p:sp>
      <p:sp>
        <p:nvSpPr>
          <p:cNvPr id="3" name="Picture Placeholder 2">
            <a:extLst>
              <a:ext uri="{FF2B5EF4-FFF2-40B4-BE49-F238E27FC236}">
                <a16:creationId xmlns:a16="http://schemas.microsoft.com/office/drawing/2014/main" id="{2093A7F0-B025-45EC-B602-1E874E659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dirty="0"/>
          </a:p>
        </p:txBody>
      </p:sp>
      <p:sp>
        <p:nvSpPr>
          <p:cNvPr id="4" name="Text Placeholder 3">
            <a:extLst>
              <a:ext uri="{FF2B5EF4-FFF2-40B4-BE49-F238E27FC236}">
                <a16:creationId xmlns:a16="http://schemas.microsoft.com/office/drawing/2014/main" id="{7C8DFA3D-A031-406F-A449-21546C354A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8B89C4-6A85-48BE-AD81-6D1490247E30}"/>
              </a:ext>
            </a:extLst>
          </p:cNvPr>
          <p:cNvSpPr>
            <a:spLocks noGrp="1"/>
          </p:cNvSpPr>
          <p:nvPr>
            <p:ph type="dt" sz="half" idx="10"/>
          </p:nvPr>
        </p:nvSpPr>
        <p:spPr/>
        <p:txBody>
          <a:bodyPr/>
          <a:lstStyle/>
          <a:p>
            <a:fld id="{2290B54A-FC94-49D6-B072-DC2247AE675C}" type="datetimeFigureOut">
              <a:rPr lang="lt-LT" smtClean="0"/>
              <a:pPr/>
              <a:t>2021-11-05</a:t>
            </a:fld>
            <a:endParaRPr lang="lt-LT" dirty="0"/>
          </a:p>
        </p:txBody>
      </p:sp>
      <p:sp>
        <p:nvSpPr>
          <p:cNvPr id="6" name="Footer Placeholder 5">
            <a:extLst>
              <a:ext uri="{FF2B5EF4-FFF2-40B4-BE49-F238E27FC236}">
                <a16:creationId xmlns:a16="http://schemas.microsoft.com/office/drawing/2014/main" id="{D8268E49-631A-4339-A5A9-DCE71E83161A}"/>
              </a:ext>
            </a:extLst>
          </p:cNvPr>
          <p:cNvSpPr>
            <a:spLocks noGrp="1"/>
          </p:cNvSpPr>
          <p:nvPr>
            <p:ph type="ftr" sz="quarter" idx="11"/>
          </p:nvPr>
        </p:nvSpPr>
        <p:spPr/>
        <p:txBody>
          <a:bodyPr/>
          <a:lstStyle/>
          <a:p>
            <a:endParaRPr lang="lt-LT" dirty="0"/>
          </a:p>
        </p:txBody>
      </p:sp>
      <p:sp>
        <p:nvSpPr>
          <p:cNvPr id="7" name="Slide Number Placeholder 6">
            <a:extLst>
              <a:ext uri="{FF2B5EF4-FFF2-40B4-BE49-F238E27FC236}">
                <a16:creationId xmlns:a16="http://schemas.microsoft.com/office/drawing/2014/main" id="{DD6379F4-6D68-450D-844B-6E233FC6187C}"/>
              </a:ext>
            </a:extLst>
          </p:cNvPr>
          <p:cNvSpPr>
            <a:spLocks noGrp="1"/>
          </p:cNvSpPr>
          <p:nvPr>
            <p:ph type="sldNum" sz="quarter" idx="12"/>
          </p:nvPr>
        </p:nvSpPr>
        <p:spPr/>
        <p:txBody>
          <a:bodyPr/>
          <a:lstStyle/>
          <a:p>
            <a:fld id="{15EF7A7D-93D2-4C13-947F-7A7F62EBB8AA}" type="slidenum">
              <a:rPr lang="lt-LT" smtClean="0"/>
              <a:pPr/>
              <a:t>‹#›</a:t>
            </a:fld>
            <a:endParaRPr lang="lt-LT" dirty="0"/>
          </a:p>
        </p:txBody>
      </p:sp>
    </p:spTree>
    <p:extLst>
      <p:ext uri="{BB962C8B-B14F-4D97-AF65-F5344CB8AC3E}">
        <p14:creationId xmlns:p14="http://schemas.microsoft.com/office/powerpoint/2010/main" val="3511908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DB31FF-9027-43E7-B983-8B4F1AAE33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a:extLst>
              <a:ext uri="{FF2B5EF4-FFF2-40B4-BE49-F238E27FC236}">
                <a16:creationId xmlns:a16="http://schemas.microsoft.com/office/drawing/2014/main" id="{38D093B8-F1C7-45F2-8A0E-85D0593983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a:extLst>
              <a:ext uri="{FF2B5EF4-FFF2-40B4-BE49-F238E27FC236}">
                <a16:creationId xmlns:a16="http://schemas.microsoft.com/office/drawing/2014/main" id="{C70EA8D7-A71E-4652-9B4C-DEC8B41A58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90B54A-FC94-49D6-B072-DC2247AE675C}" type="datetimeFigureOut">
              <a:rPr lang="lt-LT" smtClean="0"/>
              <a:pPr/>
              <a:t>2021-11-05</a:t>
            </a:fld>
            <a:endParaRPr lang="lt-LT"/>
          </a:p>
        </p:txBody>
      </p:sp>
      <p:sp>
        <p:nvSpPr>
          <p:cNvPr id="5" name="Footer Placeholder 4">
            <a:extLst>
              <a:ext uri="{FF2B5EF4-FFF2-40B4-BE49-F238E27FC236}">
                <a16:creationId xmlns:a16="http://schemas.microsoft.com/office/drawing/2014/main" id="{5B27055E-45D3-4906-9EA6-E02B1E7C08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a:extLst>
              <a:ext uri="{FF2B5EF4-FFF2-40B4-BE49-F238E27FC236}">
                <a16:creationId xmlns:a16="http://schemas.microsoft.com/office/drawing/2014/main" id="{CB5C425A-3179-4C88-BCA6-91993AE7F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EF7A7D-93D2-4C13-947F-7A7F62EBB8AA}" type="slidenum">
              <a:rPr lang="lt-LT" smtClean="0"/>
              <a:pPr/>
              <a:t>‹#›</a:t>
            </a:fld>
            <a:endParaRPr lang="lt-LT"/>
          </a:p>
        </p:txBody>
      </p:sp>
    </p:spTree>
    <p:extLst>
      <p:ext uri="{BB962C8B-B14F-4D97-AF65-F5344CB8AC3E}">
        <p14:creationId xmlns:p14="http://schemas.microsoft.com/office/powerpoint/2010/main" val="1144974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56DCD-E2DB-42E3-9C3D-7AED56A64B58}"/>
              </a:ext>
            </a:extLst>
          </p:cNvPr>
          <p:cNvSpPr>
            <a:spLocks noGrp="1"/>
          </p:cNvSpPr>
          <p:nvPr>
            <p:ph type="ctrTitle"/>
          </p:nvPr>
        </p:nvSpPr>
        <p:spPr>
          <a:xfrm>
            <a:off x="2126673" y="1238597"/>
            <a:ext cx="7938654" cy="1320046"/>
          </a:xfrm>
        </p:spPr>
        <p:txBody>
          <a:bodyPr>
            <a:normAutofit/>
          </a:bodyPr>
          <a:lstStyle/>
          <a:p>
            <a:r>
              <a:rPr lang="en-GB" dirty="0"/>
              <a:t>Homogenization</a:t>
            </a:r>
          </a:p>
        </p:txBody>
      </p:sp>
      <p:sp>
        <p:nvSpPr>
          <p:cNvPr id="3" name="Subtitle 2">
            <a:extLst>
              <a:ext uri="{FF2B5EF4-FFF2-40B4-BE49-F238E27FC236}">
                <a16:creationId xmlns:a16="http://schemas.microsoft.com/office/drawing/2014/main" id="{6D6126B6-145C-44DC-9AEC-029315E659BF}"/>
              </a:ext>
            </a:extLst>
          </p:cNvPr>
          <p:cNvSpPr>
            <a:spLocks noGrp="1"/>
          </p:cNvSpPr>
          <p:nvPr>
            <p:ph type="subTitle" idx="1"/>
          </p:nvPr>
        </p:nvSpPr>
        <p:spPr>
          <a:xfrm>
            <a:off x="2833255" y="3495651"/>
            <a:ext cx="6389716" cy="803707"/>
          </a:xfrm>
        </p:spPr>
        <p:txBody>
          <a:bodyPr>
            <a:normAutofit fontScale="55000" lnSpcReduction="20000"/>
          </a:bodyPr>
          <a:lstStyle/>
          <a:p>
            <a:r>
              <a:rPr lang="sr-Latn-RS" dirty="0"/>
              <a:t>UNS</a:t>
            </a:r>
          </a:p>
          <a:p>
            <a:r>
              <a:rPr lang="sr-Latn-RS" dirty="0"/>
              <a:t>Ksenija </a:t>
            </a:r>
            <a:r>
              <a:rPr lang="sr-Latn-RS" dirty="0" err="1"/>
              <a:t>Čobanović</a:t>
            </a:r>
            <a:r>
              <a:rPr lang="sr-Latn-RS" dirty="0"/>
              <a:t>, </a:t>
            </a:r>
            <a:r>
              <a:rPr lang="sr-Latn-RS" dirty="0" err="1"/>
              <a:t>PhD</a:t>
            </a:r>
            <a:r>
              <a:rPr lang="sr-Latn-RS" dirty="0"/>
              <a:t>, </a:t>
            </a:r>
            <a:r>
              <a:rPr lang="sr-Latn-RS" dirty="0" err="1"/>
              <a:t>Ass.Prof</a:t>
            </a:r>
            <a:r>
              <a:rPr lang="sr-Latn-RS" dirty="0"/>
              <a:t>., </a:t>
            </a:r>
          </a:p>
          <a:p>
            <a:r>
              <a:rPr lang="sr-Latn-RS" dirty="0"/>
              <a:t>Saša </a:t>
            </a:r>
            <a:r>
              <a:rPr lang="sr-Latn-RS" dirty="0" err="1"/>
              <a:t>Krstović</a:t>
            </a:r>
            <a:r>
              <a:rPr lang="sr-Latn-RS" dirty="0"/>
              <a:t>, </a:t>
            </a:r>
            <a:r>
              <a:rPr lang="sr-Latn-RS" dirty="0" err="1"/>
              <a:t>PhD</a:t>
            </a:r>
            <a:endParaRPr lang="en-US" dirty="0"/>
          </a:p>
          <a:p>
            <a:endParaRPr lang="en-US" dirty="0"/>
          </a:p>
        </p:txBody>
      </p:sp>
    </p:spTree>
    <p:extLst>
      <p:ext uri="{BB962C8B-B14F-4D97-AF65-F5344CB8AC3E}">
        <p14:creationId xmlns:p14="http://schemas.microsoft.com/office/powerpoint/2010/main" val="428902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4838" y="2087592"/>
            <a:ext cx="5020573" cy="4114799"/>
          </a:xfrm>
        </p:spPr>
        <p:txBody>
          <a:bodyPr>
            <a:normAutofit/>
          </a:bodyPr>
          <a:lstStyle/>
          <a:p>
            <a:pPr marL="0" indent="0">
              <a:buNone/>
            </a:pPr>
            <a:endParaRPr lang="sr-Latn-RS" dirty="0"/>
          </a:p>
          <a:p>
            <a:pPr algn="just"/>
            <a:r>
              <a:rPr lang="sr-Latn-RS" dirty="0"/>
              <a:t>A</a:t>
            </a:r>
            <a:r>
              <a:rPr lang="en-US" dirty="0" err="1"/>
              <a:t>fter</a:t>
            </a:r>
            <a:r>
              <a:rPr lang="en-US" dirty="0"/>
              <a:t> </a:t>
            </a:r>
            <a:r>
              <a:rPr lang="sr-Latn-RS" dirty="0" err="1"/>
              <a:t>disruption</a:t>
            </a:r>
            <a:r>
              <a:rPr lang="en-US" dirty="0"/>
              <a:t> or crushing of fat globules, the membrane of the fat globule regenerates by adsorption of proteins from milk.</a:t>
            </a:r>
            <a:endParaRPr lang="sr-Latn-RS" dirty="0"/>
          </a:p>
          <a:p>
            <a:pPr algn="just"/>
            <a:r>
              <a:rPr lang="en-US" dirty="0"/>
              <a:t>Smaller fat globules contain more protein, especially casein, so homogenized milk is whiter.  </a:t>
            </a:r>
            <a:endParaRPr lang="sr-Latn-RS" dirty="0"/>
          </a:p>
          <a:p>
            <a:pPr algn="just"/>
            <a:r>
              <a:rPr lang="en-US" dirty="0"/>
              <a:t>Even after homogenization, milk fat is in the form of fat globules, and not as free fat.</a:t>
            </a:r>
          </a:p>
          <a:p>
            <a:endParaRPr lang="en-US" dirty="0"/>
          </a:p>
        </p:txBody>
      </p:sp>
      <p:sp>
        <p:nvSpPr>
          <p:cNvPr id="4" name="Text Placeholder 3"/>
          <p:cNvSpPr>
            <a:spLocks noGrp="1"/>
          </p:cNvSpPr>
          <p:nvPr>
            <p:ph type="body" sz="quarter" idx="3"/>
          </p:nvPr>
        </p:nvSpPr>
        <p:spPr>
          <a:xfrm>
            <a:off x="6203036" y="5083044"/>
            <a:ext cx="5183188" cy="823912"/>
          </a:xfrm>
        </p:spPr>
        <p:txBody>
          <a:bodyPr>
            <a:normAutofit fontScale="92500" lnSpcReduction="20000"/>
          </a:bodyPr>
          <a:lstStyle/>
          <a:p>
            <a:pPr algn="just"/>
            <a:r>
              <a:rPr lang="en-US" b="0" dirty="0"/>
              <a:t>Appearance of fat </a:t>
            </a:r>
            <a:r>
              <a:rPr lang="sr-Latn-RS" b="0" dirty="0" err="1"/>
              <a:t>globules</a:t>
            </a:r>
            <a:r>
              <a:rPr lang="en-US" b="0" dirty="0"/>
              <a:t> before and after homogenization and </a:t>
            </a:r>
            <a:r>
              <a:rPr lang="sr-Latn-RS" b="0" dirty="0" err="1"/>
              <a:t>distribution</a:t>
            </a:r>
            <a:r>
              <a:rPr lang="en-US" b="0" dirty="0"/>
              <a:t> of casein micelles</a:t>
            </a:r>
          </a:p>
        </p:txBody>
      </p:sp>
      <p:sp>
        <p:nvSpPr>
          <p:cNvPr id="6" name="Title 5"/>
          <p:cNvSpPr>
            <a:spLocks noGrp="1"/>
          </p:cNvSpPr>
          <p:nvPr>
            <p:ph type="title"/>
          </p:nvPr>
        </p:nvSpPr>
        <p:spPr/>
        <p:txBody>
          <a:bodyPr/>
          <a:lstStyle/>
          <a:p>
            <a:r>
              <a:rPr lang="sr-Latn-RS" b="1" dirty="0" err="1"/>
              <a:t>Homogenizer</a:t>
            </a:r>
            <a:endParaRPr lang="en-US" dirty="0"/>
          </a:p>
        </p:txBody>
      </p:sp>
      <p:pic>
        <p:nvPicPr>
          <p:cNvPr id="7" name="Content Placeholder 6"/>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107502" y="2113473"/>
            <a:ext cx="5572664" cy="2777705"/>
          </a:xfrm>
          <a:prstGeom prst="rect">
            <a:avLst/>
          </a:prstGeom>
          <a:noFill/>
        </p:spPr>
      </p:pic>
      <p:sp>
        <p:nvSpPr>
          <p:cNvPr id="8" name="Rectangle 7"/>
          <p:cNvSpPr/>
          <p:nvPr/>
        </p:nvSpPr>
        <p:spPr>
          <a:xfrm>
            <a:off x="7979434" y="2449902"/>
            <a:ext cx="1104181" cy="474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chemeClr val="tx1"/>
                </a:solidFill>
              </a:rPr>
              <a:t>Casein</a:t>
            </a:r>
            <a:endParaRPr lang="en-US" sz="1400" dirty="0">
              <a:solidFill>
                <a:schemeClr val="tx1"/>
              </a:solidFill>
            </a:endParaRPr>
          </a:p>
        </p:txBody>
      </p:sp>
      <p:sp>
        <p:nvSpPr>
          <p:cNvPr id="9" name="Rectangle 8"/>
          <p:cNvSpPr/>
          <p:nvPr/>
        </p:nvSpPr>
        <p:spPr>
          <a:xfrm>
            <a:off x="8005314" y="3119887"/>
            <a:ext cx="1268082" cy="4744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chemeClr val="tx1"/>
                </a:solidFill>
              </a:rPr>
              <a:t>Fat globule</a:t>
            </a:r>
            <a:endParaRPr lang="en-US" sz="1400" dirty="0">
              <a:solidFill>
                <a:schemeClr val="tx1"/>
              </a:solidFill>
            </a:endParaRPr>
          </a:p>
        </p:txBody>
      </p:sp>
      <p:sp>
        <p:nvSpPr>
          <p:cNvPr id="10" name="Rectangle 9"/>
          <p:cNvSpPr/>
          <p:nvPr/>
        </p:nvSpPr>
        <p:spPr>
          <a:xfrm>
            <a:off x="7996687" y="3847382"/>
            <a:ext cx="1595887" cy="6124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chemeClr val="tx1"/>
                </a:solidFill>
              </a:rPr>
              <a:t>Fat globule w</a:t>
            </a:r>
            <a:r>
              <a:rPr lang="en-US" sz="1400" dirty="0" err="1">
                <a:solidFill>
                  <a:schemeClr val="tx1"/>
                </a:solidFill>
              </a:rPr>
              <a:t>i</a:t>
            </a:r>
            <a:r>
              <a:rPr lang="sr-Latn-RS" sz="1400" dirty="0" err="1">
                <a:solidFill>
                  <a:schemeClr val="tx1"/>
                </a:solidFill>
              </a:rPr>
              <a:t>th</a:t>
            </a:r>
            <a:r>
              <a:rPr lang="sr-Latn-RS" sz="1400" dirty="0">
                <a:solidFill>
                  <a:schemeClr val="tx1"/>
                </a:solidFill>
              </a:rPr>
              <a:t> proteins </a:t>
            </a:r>
            <a:endParaRPr lang="en-US" sz="1400" dirty="0">
              <a:solidFill>
                <a:schemeClr val="tx1"/>
              </a:solidFill>
            </a:endParaRPr>
          </a:p>
        </p:txBody>
      </p:sp>
      <p:sp>
        <p:nvSpPr>
          <p:cNvPr id="11" name="Rectangle 10"/>
          <p:cNvSpPr/>
          <p:nvPr/>
        </p:nvSpPr>
        <p:spPr>
          <a:xfrm>
            <a:off x="6055743" y="4554747"/>
            <a:ext cx="2070340" cy="301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chemeClr val="tx1"/>
                </a:solidFill>
              </a:rPr>
              <a:t>Before homogenisation</a:t>
            </a:r>
            <a:endParaRPr lang="en-US" sz="1400" dirty="0">
              <a:solidFill>
                <a:schemeClr val="tx1"/>
              </a:solidFill>
            </a:endParaRPr>
          </a:p>
        </p:txBody>
      </p:sp>
      <p:sp>
        <p:nvSpPr>
          <p:cNvPr id="12" name="Rectangle 11"/>
          <p:cNvSpPr/>
          <p:nvPr/>
        </p:nvSpPr>
        <p:spPr>
          <a:xfrm>
            <a:off x="9632830" y="4560498"/>
            <a:ext cx="2070340" cy="3019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400" dirty="0">
                <a:solidFill>
                  <a:schemeClr val="tx1"/>
                </a:solidFill>
              </a:rPr>
              <a:t>After homogenisation</a:t>
            </a:r>
            <a:endParaRPr lang="en-US" sz="14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839788" y="2449902"/>
            <a:ext cx="10357299" cy="3643328"/>
          </a:xfrm>
        </p:spPr>
        <p:txBody>
          <a:bodyPr>
            <a:normAutofit lnSpcReduction="10000"/>
          </a:bodyPr>
          <a:lstStyle/>
          <a:p>
            <a:pPr algn="just">
              <a:buNone/>
            </a:pPr>
            <a:r>
              <a:rPr lang="sr-Latn-RS" dirty="0"/>
              <a:t>	</a:t>
            </a:r>
            <a:r>
              <a:rPr lang="en-US" dirty="0"/>
              <a:t>The main result of homogenization is obtaining a stable emulsion, which means that the size of the fat globule does not change significantly with time and with a significantly reduced tendency to move.</a:t>
            </a:r>
            <a:endParaRPr lang="sr-Latn-RS" dirty="0"/>
          </a:p>
          <a:p>
            <a:pPr marL="0" lvl="0" indent="0" algn="just">
              <a:buNone/>
            </a:pPr>
            <a:r>
              <a:rPr lang="en-US" dirty="0"/>
              <a:t>Other advantages are:</a:t>
            </a:r>
            <a:endParaRPr lang="sr-Latn-RS" dirty="0"/>
          </a:p>
          <a:p>
            <a:pPr lvl="0" algn="just"/>
            <a:r>
              <a:rPr lang="en-US" dirty="0"/>
              <a:t>Smaller </a:t>
            </a:r>
            <a:r>
              <a:rPr lang="sr-Latn-RS" dirty="0" err="1"/>
              <a:t>fat</a:t>
            </a:r>
            <a:r>
              <a:rPr lang="en-US" dirty="0"/>
              <a:t> </a:t>
            </a:r>
            <a:r>
              <a:rPr lang="sr-Latn-RS" dirty="0" err="1"/>
              <a:t>globules</a:t>
            </a:r>
            <a:r>
              <a:rPr lang="en-US" dirty="0"/>
              <a:t>, which do not lead to the separation of the layer of cream during the standing of the milk.</a:t>
            </a:r>
            <a:endParaRPr lang="sr-Latn-RS" dirty="0"/>
          </a:p>
          <a:p>
            <a:pPr lvl="0" algn="just"/>
            <a:r>
              <a:rPr lang="en-US" dirty="0"/>
              <a:t>Whiter </a:t>
            </a:r>
            <a:r>
              <a:rPr lang="en-US" dirty="0" err="1"/>
              <a:t>colo</a:t>
            </a:r>
            <a:r>
              <a:rPr lang="sr-Latn-RS" dirty="0"/>
              <a:t>u</a:t>
            </a:r>
            <a:r>
              <a:rPr lang="en-US" dirty="0"/>
              <a:t>r and fuller taste, even in products with reduced milk fat content</a:t>
            </a:r>
            <a:endParaRPr lang="sr-Latn-RS" dirty="0"/>
          </a:p>
          <a:p>
            <a:pPr lvl="0" algn="just"/>
            <a:r>
              <a:rPr lang="en-US" dirty="0"/>
              <a:t>Reduced sensitivity to fat oxidation</a:t>
            </a:r>
            <a:endParaRPr lang="sr-Latn-RS" dirty="0"/>
          </a:p>
          <a:p>
            <a:pPr lvl="0" algn="just"/>
            <a:r>
              <a:rPr lang="en-US" dirty="0"/>
              <a:t>Better stability of fermented dairy products</a:t>
            </a:r>
          </a:p>
          <a:p>
            <a:endParaRPr lang="en-US" dirty="0"/>
          </a:p>
        </p:txBody>
      </p:sp>
      <p:sp>
        <p:nvSpPr>
          <p:cNvPr id="6" name="Title 5"/>
          <p:cNvSpPr>
            <a:spLocks noGrp="1"/>
          </p:cNvSpPr>
          <p:nvPr>
            <p:ph type="title"/>
          </p:nvPr>
        </p:nvSpPr>
        <p:spPr>
          <a:xfrm>
            <a:off x="836612" y="1388853"/>
            <a:ext cx="8893233" cy="1007205"/>
          </a:xfrm>
        </p:spPr>
        <p:txBody>
          <a:bodyPr>
            <a:normAutofit/>
          </a:bodyPr>
          <a:lstStyle/>
          <a:p>
            <a:r>
              <a:rPr lang="sr-Latn-RS" dirty="0" err="1"/>
              <a:t>Homogenization</a:t>
            </a:r>
            <a:r>
              <a:rPr lang="sr-Latn-RS" dirty="0"/>
              <a:t> </a:t>
            </a:r>
            <a:r>
              <a:rPr lang="sr-Latn-RS" dirty="0" err="1"/>
              <a:t>results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67259" y="2329132"/>
            <a:ext cx="10693729" cy="3643328"/>
          </a:xfrm>
        </p:spPr>
        <p:txBody>
          <a:bodyPr>
            <a:normAutofit fontScale="92500" lnSpcReduction="10000"/>
          </a:bodyPr>
          <a:lstStyle/>
          <a:p>
            <a:pPr marL="0" lvl="0" indent="0" algn="just">
              <a:buNone/>
            </a:pPr>
            <a:r>
              <a:rPr lang="en-US" dirty="0"/>
              <a:t>In addition to the advantages, the homogenization process can also cause certain disadvantages of milk, namely:</a:t>
            </a:r>
            <a:endParaRPr lang="sr-Latn-RS" dirty="0"/>
          </a:p>
          <a:p>
            <a:pPr algn="just"/>
            <a:r>
              <a:rPr lang="en-US" dirty="0"/>
              <a:t>Homogenized milk cannot be efficiently separated,</a:t>
            </a:r>
            <a:endParaRPr lang="sr-Latn-RS" dirty="0"/>
          </a:p>
          <a:p>
            <a:pPr algn="just"/>
            <a:r>
              <a:rPr lang="en-US" dirty="0"/>
              <a:t>Increased sensitivity to light,</a:t>
            </a:r>
            <a:endParaRPr lang="sr-Latn-RS" dirty="0"/>
          </a:p>
          <a:p>
            <a:pPr algn="just"/>
            <a:r>
              <a:rPr lang="en-US" dirty="0"/>
              <a:t>Increased tendency to lipolysis, due to the larger total surface area of milk fat globules,</a:t>
            </a:r>
            <a:endParaRPr lang="sr-Latn-RS" dirty="0"/>
          </a:p>
          <a:p>
            <a:pPr algn="just"/>
            <a:r>
              <a:rPr lang="en-US" dirty="0"/>
              <a:t>Reduced thermal stability,</a:t>
            </a:r>
            <a:endParaRPr lang="sr-Latn-RS" dirty="0"/>
          </a:p>
          <a:p>
            <a:pPr algn="just"/>
            <a:r>
              <a:rPr lang="en-US" dirty="0"/>
              <a:t>Reduced ability to coagulate casein, after the homogenization process part of the casein is used to regenerate the membranes of fat </a:t>
            </a:r>
            <a:r>
              <a:rPr lang="sr-Latn-RS" dirty="0" err="1"/>
              <a:t>globules</a:t>
            </a:r>
            <a:r>
              <a:rPr lang="en-US" dirty="0"/>
              <a:t>,</a:t>
            </a:r>
            <a:endParaRPr lang="sr-Latn-RS" dirty="0"/>
          </a:p>
          <a:p>
            <a:pPr algn="just"/>
            <a:r>
              <a:rPr lang="en-US" dirty="0"/>
              <a:t>Homogenized milk is not suitable for the production of semi-hard and hard cheeses, due to t</a:t>
            </a:r>
            <a:r>
              <a:rPr lang="sr-Latn-RS" dirty="0"/>
              <a:t>he </a:t>
            </a:r>
            <a:r>
              <a:rPr lang="sr-Latn-RS" dirty="0" err="1"/>
              <a:t>coagulum</a:t>
            </a:r>
            <a:r>
              <a:rPr lang="en-US" dirty="0"/>
              <a:t>, which is too soft and whey is difficult to separate.</a:t>
            </a:r>
          </a:p>
          <a:p>
            <a:pPr>
              <a:buNone/>
            </a:pPr>
            <a:endParaRPr lang="en-US" dirty="0"/>
          </a:p>
        </p:txBody>
      </p:sp>
      <p:sp>
        <p:nvSpPr>
          <p:cNvPr id="6" name="Title 5"/>
          <p:cNvSpPr>
            <a:spLocks noGrp="1"/>
          </p:cNvSpPr>
          <p:nvPr>
            <p:ph type="title"/>
          </p:nvPr>
        </p:nvSpPr>
        <p:spPr>
          <a:xfrm>
            <a:off x="836612" y="1388853"/>
            <a:ext cx="8893233" cy="1007205"/>
          </a:xfrm>
        </p:spPr>
        <p:txBody>
          <a:bodyPr>
            <a:normAutofit/>
          </a:bodyPr>
          <a:lstStyle/>
          <a:p>
            <a:r>
              <a:rPr lang="sr-Latn-RS" dirty="0" err="1"/>
              <a:t>Homogenization</a:t>
            </a:r>
            <a:r>
              <a:rPr lang="sr-Latn-RS" dirty="0"/>
              <a:t> </a:t>
            </a:r>
            <a:r>
              <a:rPr lang="sr-Latn-RS" dirty="0" err="1"/>
              <a:t>results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2222A-9ACE-44B6-A8BB-C4B288E776E9}"/>
              </a:ext>
            </a:extLst>
          </p:cNvPr>
          <p:cNvSpPr>
            <a:spLocks noGrp="1"/>
          </p:cNvSpPr>
          <p:nvPr>
            <p:ph type="title"/>
          </p:nvPr>
        </p:nvSpPr>
        <p:spPr>
          <a:xfrm>
            <a:off x="2251364" y="2490226"/>
            <a:ext cx="7757160" cy="1325563"/>
          </a:xfrm>
        </p:spPr>
        <p:txBody>
          <a:bodyPr/>
          <a:lstStyle/>
          <a:p>
            <a:r>
              <a:rPr lang="en-US" dirty="0"/>
              <a:t>Thank You!</a:t>
            </a:r>
            <a:endParaRPr lang="lt-LT" dirty="0"/>
          </a:p>
        </p:txBody>
      </p:sp>
      <p:sp>
        <p:nvSpPr>
          <p:cNvPr id="5" name="TextBox 4">
            <a:extLst>
              <a:ext uri="{FF2B5EF4-FFF2-40B4-BE49-F238E27FC236}">
                <a16:creationId xmlns:a16="http://schemas.microsoft.com/office/drawing/2014/main" id="{4937A23C-F11F-4E75-B5C9-0DA9F0E140B2}"/>
              </a:ext>
            </a:extLst>
          </p:cNvPr>
          <p:cNvSpPr txBox="1"/>
          <p:nvPr/>
        </p:nvSpPr>
        <p:spPr>
          <a:xfrm>
            <a:off x="3047260" y="3548394"/>
            <a:ext cx="6094520" cy="707886"/>
          </a:xfrm>
          <a:prstGeom prst="rect">
            <a:avLst/>
          </a:prstGeom>
          <a:noFill/>
        </p:spPr>
        <p:txBody>
          <a:bodyPr wrap="square">
            <a:spAutoFit/>
          </a:bodyPr>
          <a:lstStyle/>
          <a:p>
            <a:pPr algn="ctr" fontAlgn="base"/>
            <a:r>
              <a:rPr lang="lt-LT" sz="4000" b="0" i="0" dirty="0">
                <a:solidFill>
                  <a:srgbClr val="000000"/>
                </a:solidFill>
                <a:effectLst/>
                <a:latin typeface="apple color emoji"/>
              </a:rPr>
              <a:t>💛</a:t>
            </a:r>
            <a:endParaRPr lang="lt-LT" sz="4000" b="1" i="0" dirty="0">
              <a:solidFill>
                <a:srgbClr val="000000"/>
              </a:solidFill>
              <a:effectLst/>
              <a:latin typeface="helvetica neue"/>
            </a:endParaRPr>
          </a:p>
        </p:txBody>
      </p:sp>
    </p:spTree>
    <p:extLst>
      <p:ext uri="{BB962C8B-B14F-4D97-AF65-F5344CB8AC3E}">
        <p14:creationId xmlns:p14="http://schemas.microsoft.com/office/powerpoint/2010/main" val="17022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a:xfrm>
            <a:off x="1062787" y="1205279"/>
            <a:ext cx="8893233" cy="1325563"/>
          </a:xfrm>
        </p:spPr>
        <p:txBody>
          <a:bodyPr/>
          <a:lstStyle/>
          <a:p>
            <a:pPr algn="ctr"/>
            <a:r>
              <a:rPr lang="en-GB" dirty="0"/>
              <a:t>Homogenization</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a:xfrm>
            <a:off x="1345721" y="2522216"/>
            <a:ext cx="8514271" cy="2593800"/>
          </a:xfrm>
        </p:spPr>
        <p:txBody>
          <a:bodyPr>
            <a:normAutofit/>
          </a:bodyPr>
          <a:lstStyle/>
          <a:p>
            <a:pPr algn="just"/>
            <a:r>
              <a:rPr lang="en-US" dirty="0"/>
              <a:t>Homogenization is a standard industrial process, which aims to reduce and even out the diameter of fat globules, in milk and cream, by applying high pressure.</a:t>
            </a:r>
            <a:endParaRPr lang="sr-Latn-RS" dirty="0"/>
          </a:p>
          <a:p>
            <a:pPr algn="just"/>
            <a:r>
              <a:rPr lang="en-US" dirty="0"/>
              <a:t>The goal of homogenization is to increase the stability of milk fat emulsion, </a:t>
            </a:r>
            <a:r>
              <a:rPr lang="en-US" dirty="0" err="1"/>
              <a:t>i</a:t>
            </a:r>
            <a:r>
              <a:rPr lang="sr-Latn-RS" dirty="0"/>
              <a:t>.</a:t>
            </a:r>
            <a:r>
              <a:rPr lang="en-US" dirty="0"/>
              <a:t>e</a:t>
            </a:r>
            <a:r>
              <a:rPr lang="sr-Latn-RS" dirty="0"/>
              <a:t>.</a:t>
            </a:r>
            <a:r>
              <a:rPr lang="en-US" dirty="0"/>
              <a:t> to prevent the separation of fat on the surface of milk during standing.</a:t>
            </a:r>
            <a:endParaRPr lang="sr-Latn-RS" dirty="0"/>
          </a:p>
        </p:txBody>
      </p:sp>
    </p:spTree>
    <p:extLst>
      <p:ext uri="{BB962C8B-B14F-4D97-AF65-F5344CB8AC3E}">
        <p14:creationId xmlns:p14="http://schemas.microsoft.com/office/powerpoint/2010/main" val="359492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p:txBody>
          <a:bodyPr/>
          <a:lstStyle/>
          <a:p>
            <a:r>
              <a:rPr lang="en-GB" dirty="0"/>
              <a:t>Homogenization</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p:txBody>
          <a:bodyPr>
            <a:normAutofit/>
          </a:bodyPr>
          <a:lstStyle/>
          <a:p>
            <a:pPr algn="just"/>
            <a:r>
              <a:rPr lang="en-US" dirty="0"/>
              <a:t>Homogenization breaks down fat globules, whose diameter in cow's milk varies from 1-5µm (0.1 - 22µm), and usually ranges from 3-4µm.</a:t>
            </a:r>
            <a:endParaRPr lang="sr-Latn-RS" dirty="0"/>
          </a:p>
          <a:p>
            <a:pPr algn="just"/>
            <a:r>
              <a:rPr lang="en-US" dirty="0"/>
              <a:t>In the usual homogenization process, fat globules with a diameter of less than 2 µm are formed, and the number of globules can be increased up to 100 times, and the total surface area of the globules 6 to 10 times.</a:t>
            </a:r>
            <a:endParaRPr lang="sr-Latn-RS" dirty="0"/>
          </a:p>
          <a:p>
            <a:pPr algn="just"/>
            <a:r>
              <a:rPr lang="en-US" dirty="0"/>
              <a:t>The average size of fat globules in goat's milk is 2 µm, so it is often said that goat's milk is naturally homogenized.</a:t>
            </a:r>
          </a:p>
        </p:txBody>
      </p:sp>
    </p:spTree>
    <p:extLst>
      <p:ext uri="{BB962C8B-B14F-4D97-AF65-F5344CB8AC3E}">
        <p14:creationId xmlns:p14="http://schemas.microsoft.com/office/powerpoint/2010/main" val="3842825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9D13-D15C-47A9-B2F5-6A04E7F24653}"/>
              </a:ext>
            </a:extLst>
          </p:cNvPr>
          <p:cNvSpPr>
            <a:spLocks noGrp="1"/>
          </p:cNvSpPr>
          <p:nvPr>
            <p:ph type="title"/>
          </p:nvPr>
        </p:nvSpPr>
        <p:spPr/>
        <p:txBody>
          <a:bodyPr/>
          <a:lstStyle/>
          <a:p>
            <a:r>
              <a:rPr lang="en-GB" dirty="0"/>
              <a:t>Homogenization</a:t>
            </a:r>
          </a:p>
        </p:txBody>
      </p:sp>
      <p:sp>
        <p:nvSpPr>
          <p:cNvPr id="3" name="Content Placeholder 2">
            <a:extLst>
              <a:ext uri="{FF2B5EF4-FFF2-40B4-BE49-F238E27FC236}">
                <a16:creationId xmlns:a16="http://schemas.microsoft.com/office/drawing/2014/main" id="{DBE18B30-9AA9-423F-ACB5-930B869328A2}"/>
              </a:ext>
            </a:extLst>
          </p:cNvPr>
          <p:cNvSpPr>
            <a:spLocks noGrp="1"/>
          </p:cNvSpPr>
          <p:nvPr>
            <p:ph idx="1"/>
          </p:nvPr>
        </p:nvSpPr>
        <p:spPr/>
        <p:txBody>
          <a:bodyPr>
            <a:normAutofit/>
          </a:bodyPr>
          <a:lstStyle/>
          <a:p>
            <a:pPr algn="just">
              <a:buNone/>
            </a:pPr>
            <a:r>
              <a:rPr lang="en-US" sz="2000" dirty="0"/>
              <a:t>The homogenization process is applied in:  </a:t>
            </a:r>
            <a:endParaRPr lang="sr-Latn-RS" sz="2000" dirty="0"/>
          </a:p>
          <a:p>
            <a:pPr algn="just"/>
            <a:r>
              <a:rPr lang="en-US" sz="2000" dirty="0"/>
              <a:t>production of drinking milk (pasteurized and sterilized), where in addition to preventing the</a:t>
            </a:r>
            <a:r>
              <a:rPr lang="sr-Latn-RS" sz="2000" dirty="0"/>
              <a:t> </a:t>
            </a:r>
            <a:r>
              <a:rPr lang="sr-Latn-RS" sz="2000" dirty="0" err="1"/>
              <a:t>separation</a:t>
            </a:r>
            <a:r>
              <a:rPr lang="en-US" sz="2000" dirty="0"/>
              <a:t> of milk fat on the surface, homogenized milk gets a fuller and richer taste, as well as increased viscosity.</a:t>
            </a:r>
            <a:endParaRPr lang="sr-Latn-RS" sz="2000" dirty="0"/>
          </a:p>
          <a:p>
            <a:pPr marL="0" indent="0" algn="just">
              <a:buNone/>
            </a:pPr>
            <a:r>
              <a:rPr lang="en-US" sz="2000" dirty="0"/>
              <a:t>In the production of fermented dairy products, homogenization, in addition to increasing the stability of milk fat, also </a:t>
            </a:r>
            <a:r>
              <a:rPr lang="en-GB" sz="2000" dirty="0"/>
              <a:t>achieves</a:t>
            </a:r>
            <a:r>
              <a:rPr lang="en-US" sz="2000" dirty="0"/>
              <a:t> more difficult separation of milk serum due to the higher hydration of homogenized fat </a:t>
            </a:r>
            <a:r>
              <a:rPr lang="sr-Latn-RS" sz="2000" dirty="0" err="1"/>
              <a:t>globules</a:t>
            </a:r>
            <a:r>
              <a:rPr lang="en-US" sz="2000" dirty="0"/>
              <a:t>.</a:t>
            </a:r>
            <a:endParaRPr lang="sr-Latn-RS" sz="2000" dirty="0"/>
          </a:p>
          <a:p>
            <a:pPr marL="0" indent="0" algn="just">
              <a:buNone/>
            </a:pPr>
            <a:r>
              <a:rPr lang="en-US" sz="2000" dirty="0"/>
              <a:t>Homogenization is </a:t>
            </a:r>
            <a:r>
              <a:rPr lang="en-US" sz="2000" b="1" dirty="0"/>
              <a:t>not recommended </a:t>
            </a:r>
            <a:r>
              <a:rPr lang="en-US" sz="2000" dirty="0"/>
              <a:t>for milk intended for cheese production, especially semi-hard and hard</a:t>
            </a:r>
            <a:r>
              <a:rPr lang="sr-Latn-RS" sz="2000" dirty="0"/>
              <a:t> </a:t>
            </a:r>
            <a:r>
              <a:rPr lang="sr-Latn-RS" sz="2000" dirty="0" err="1"/>
              <a:t>cheese</a:t>
            </a:r>
            <a:r>
              <a:rPr lang="en-US" sz="2000" dirty="0"/>
              <a:t>, because it leads to disruption of the technological properties of milk. Also, cream for butter </a:t>
            </a:r>
            <a:r>
              <a:rPr lang="sr-Latn-RS" sz="2000" dirty="0" err="1"/>
              <a:t>making</a:t>
            </a:r>
            <a:r>
              <a:rPr lang="en-US" sz="2000" dirty="0"/>
              <a:t> is not homogenized.</a:t>
            </a:r>
          </a:p>
        </p:txBody>
      </p:sp>
    </p:spTree>
    <p:extLst>
      <p:ext uri="{BB962C8B-B14F-4D97-AF65-F5344CB8AC3E}">
        <p14:creationId xmlns:p14="http://schemas.microsoft.com/office/powerpoint/2010/main" val="1086872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F05896-0436-496E-A51D-21313CA46C2A}"/>
              </a:ext>
            </a:extLst>
          </p:cNvPr>
          <p:cNvSpPr>
            <a:spLocks noGrp="1"/>
          </p:cNvSpPr>
          <p:nvPr>
            <p:ph sz="half" idx="1"/>
          </p:nvPr>
        </p:nvSpPr>
        <p:spPr>
          <a:xfrm>
            <a:off x="838199" y="2320506"/>
            <a:ext cx="10160479" cy="3856457"/>
          </a:xfrm>
        </p:spPr>
        <p:txBody>
          <a:bodyPr>
            <a:normAutofit/>
          </a:bodyPr>
          <a:lstStyle/>
          <a:p>
            <a:pPr algn="just"/>
            <a:r>
              <a:rPr lang="en-US" sz="2000" dirty="0"/>
              <a:t>Homogenization of milk is most often performed at a temperature of 50 - 60°C and a pressure of 150 - 200 bar (15-20 M</a:t>
            </a:r>
            <a:r>
              <a:rPr lang="sr-Latn-RS" sz="2000" dirty="0"/>
              <a:t>P</a:t>
            </a:r>
            <a:r>
              <a:rPr lang="en-US" sz="2000" dirty="0"/>
              <a:t>a).</a:t>
            </a:r>
            <a:r>
              <a:rPr lang="sr-Latn-RS" sz="2000" dirty="0"/>
              <a:t> </a:t>
            </a:r>
          </a:p>
          <a:p>
            <a:pPr algn="just"/>
            <a:r>
              <a:rPr lang="en-US" sz="2000" dirty="0"/>
              <a:t>The homogenizer is usually placed in the line of pasteurization of milk, </a:t>
            </a:r>
            <a:r>
              <a:rPr lang="en-US" sz="2000" dirty="0" err="1"/>
              <a:t>i</a:t>
            </a:r>
            <a:r>
              <a:rPr lang="sr-Latn-RS" sz="2000" dirty="0"/>
              <a:t>.</a:t>
            </a:r>
            <a:r>
              <a:rPr lang="en-US" sz="2000" dirty="0"/>
              <a:t>e. the milk after preheating and separation/standardization goes to homogenization, and then returns to the pasteurizer for heating to the pasteurization temperature.</a:t>
            </a:r>
            <a:endParaRPr lang="sr-Latn-RS" sz="2000" dirty="0"/>
          </a:p>
          <a:p>
            <a:pPr algn="just"/>
            <a:r>
              <a:rPr lang="en-US" sz="2000" dirty="0"/>
              <a:t>In addition to homogenizing the entire amount of milk, partial homogenization can be performed, when only cream or part of cream is homogenized after leaving the separator, and then the homogenized cream is mixed with skimmed milk and pasteurized.</a:t>
            </a:r>
          </a:p>
          <a:p>
            <a:endParaRPr lang="lt-LT" sz="2000" dirty="0"/>
          </a:p>
        </p:txBody>
      </p:sp>
      <p:sp>
        <p:nvSpPr>
          <p:cNvPr id="4" name="Title 3">
            <a:extLst>
              <a:ext uri="{FF2B5EF4-FFF2-40B4-BE49-F238E27FC236}">
                <a16:creationId xmlns:a16="http://schemas.microsoft.com/office/drawing/2014/main" id="{15EE5F5E-2043-4528-B71B-312CB67C57A7}"/>
              </a:ext>
            </a:extLst>
          </p:cNvPr>
          <p:cNvSpPr>
            <a:spLocks noGrp="1"/>
          </p:cNvSpPr>
          <p:nvPr>
            <p:ph type="title"/>
          </p:nvPr>
        </p:nvSpPr>
        <p:spPr/>
        <p:txBody>
          <a:bodyPr/>
          <a:lstStyle/>
          <a:p>
            <a:r>
              <a:rPr lang="sr-Latn-RS" b="1" dirty="0" err="1"/>
              <a:t>Homogenization</a:t>
            </a:r>
            <a:r>
              <a:rPr lang="sr-Latn-RS" b="1" dirty="0"/>
              <a:t> </a:t>
            </a:r>
            <a:r>
              <a:rPr lang="sr-Latn-RS" b="1" dirty="0" err="1"/>
              <a:t>process</a:t>
            </a:r>
            <a:endParaRPr lang="en-US" dirty="0"/>
          </a:p>
        </p:txBody>
      </p:sp>
    </p:spTree>
    <p:extLst>
      <p:ext uri="{BB962C8B-B14F-4D97-AF65-F5344CB8AC3E}">
        <p14:creationId xmlns:p14="http://schemas.microsoft.com/office/powerpoint/2010/main" val="178085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dairyprocessinghandbook.tetrapak.com/sites/all/files/styles/chapter_image/public/chapter/images/6.3.9.png?itok=nCuFeTAq"/>
          <p:cNvPicPr/>
          <p:nvPr/>
        </p:nvPicPr>
        <p:blipFill>
          <a:blip r:embed="rId2" cstate="print"/>
          <a:srcRect/>
          <a:stretch>
            <a:fillRect/>
          </a:stretch>
        </p:blipFill>
        <p:spPr bwMode="auto">
          <a:xfrm>
            <a:off x="2441277" y="1414733"/>
            <a:ext cx="6711350" cy="3838755"/>
          </a:xfrm>
          <a:prstGeom prst="rect">
            <a:avLst/>
          </a:prstGeom>
          <a:noFill/>
          <a:ln w="9525">
            <a:noFill/>
            <a:miter lim="800000"/>
            <a:headEnd/>
            <a:tailEnd/>
          </a:ln>
        </p:spPr>
      </p:pic>
      <p:sp>
        <p:nvSpPr>
          <p:cNvPr id="6" name="Rectangle 5"/>
          <p:cNvSpPr/>
          <p:nvPr/>
        </p:nvSpPr>
        <p:spPr>
          <a:xfrm>
            <a:off x="1754566" y="5392312"/>
            <a:ext cx="8401980" cy="369332"/>
          </a:xfrm>
          <a:prstGeom prst="rect">
            <a:avLst/>
          </a:prstGeom>
        </p:spPr>
        <p:txBody>
          <a:bodyPr wrap="none">
            <a:spAutoFit/>
          </a:bodyPr>
          <a:lstStyle/>
          <a:p>
            <a:r>
              <a:rPr lang="en-US" dirty="0"/>
              <a:t>Product flow at partial stream homogenization</a:t>
            </a:r>
            <a:r>
              <a:rPr lang="sr-Latn-RS" dirty="0"/>
              <a:t> </a:t>
            </a:r>
            <a:r>
              <a:rPr lang="en-US" dirty="0"/>
              <a:t>(Dairy Processing Handbook ©Tetra Pak)</a:t>
            </a:r>
          </a:p>
        </p:txBody>
      </p:sp>
      <p:sp>
        <p:nvSpPr>
          <p:cNvPr id="5" name="Rectangle 4"/>
          <p:cNvSpPr/>
          <p:nvPr/>
        </p:nvSpPr>
        <p:spPr>
          <a:xfrm>
            <a:off x="3114136" y="4416726"/>
            <a:ext cx="1492370" cy="983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sz="1200" dirty="0">
              <a:solidFill>
                <a:schemeClr val="tx1"/>
              </a:solidFill>
            </a:endParaRPr>
          </a:p>
          <a:p>
            <a:r>
              <a:rPr lang="sr-Latn-RS" sz="1200" dirty="0">
                <a:solidFill>
                  <a:schemeClr val="tx1"/>
                </a:solidFill>
              </a:rPr>
              <a:t>Raw milk, 4% fat</a:t>
            </a:r>
          </a:p>
          <a:p>
            <a:r>
              <a:rPr lang="sr-Latn-RS" sz="1200" dirty="0">
                <a:solidFill>
                  <a:schemeClr val="tx1"/>
                </a:solidFill>
              </a:rPr>
              <a:t>Cream, 35% fat</a:t>
            </a:r>
          </a:p>
          <a:p>
            <a:r>
              <a:rPr lang="sr-Latn-RS" sz="1200" dirty="0">
                <a:solidFill>
                  <a:schemeClr val="tx1"/>
                </a:solidFill>
              </a:rPr>
              <a:t>Skim milk, 0,05% fat</a:t>
            </a:r>
          </a:p>
          <a:p>
            <a:r>
              <a:rPr lang="sr-Latn-RS" sz="1200" dirty="0">
                <a:solidFill>
                  <a:schemeClr val="tx1"/>
                </a:solidFill>
              </a:rPr>
              <a:t>Cream, 18% fat</a:t>
            </a:r>
          </a:p>
          <a:p>
            <a:pPr algn="ctr"/>
            <a:endParaRPr lang="en-US" dirty="0">
              <a:solidFill>
                <a:schemeClr val="tx1"/>
              </a:solidFill>
            </a:endParaRPr>
          </a:p>
        </p:txBody>
      </p:sp>
      <p:sp>
        <p:nvSpPr>
          <p:cNvPr id="7" name="Rectangle 6"/>
          <p:cNvSpPr/>
          <p:nvPr/>
        </p:nvSpPr>
        <p:spPr>
          <a:xfrm>
            <a:off x="5518031" y="4468483"/>
            <a:ext cx="2030082" cy="72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r-Latn-RS" sz="1200" dirty="0">
              <a:solidFill>
                <a:schemeClr val="tx1"/>
              </a:solidFill>
            </a:endParaRPr>
          </a:p>
          <a:p>
            <a:r>
              <a:rPr lang="sr-Latn-RS" sz="1200" dirty="0">
                <a:solidFill>
                  <a:schemeClr val="tx1"/>
                </a:solidFill>
              </a:rPr>
              <a:t>Standardised milk, 3.5% fat</a:t>
            </a:r>
          </a:p>
          <a:p>
            <a:r>
              <a:rPr lang="sr-Latn-RS" sz="1200" dirty="0">
                <a:solidFill>
                  <a:schemeClr val="tx1"/>
                </a:solidFill>
              </a:rPr>
              <a:t>Cooling media</a:t>
            </a:r>
          </a:p>
          <a:p>
            <a:r>
              <a:rPr lang="sr-Latn-RS" sz="1200" dirty="0">
                <a:solidFill>
                  <a:schemeClr val="tx1"/>
                </a:solidFill>
              </a:rPr>
              <a:t>Heating media</a:t>
            </a:r>
          </a:p>
          <a:p>
            <a:pPr algn="ctr"/>
            <a:endParaRPr lang="en-US" dirty="0">
              <a:solidFill>
                <a:schemeClr val="tx1"/>
              </a:solidFill>
            </a:endParaRPr>
          </a:p>
        </p:txBody>
      </p:sp>
    </p:spTree>
    <p:extLst>
      <p:ext uri="{BB962C8B-B14F-4D97-AF65-F5344CB8AC3E}">
        <p14:creationId xmlns:p14="http://schemas.microsoft.com/office/powerpoint/2010/main" val="3744901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BA1778-BA92-43EE-914D-F7F8570E464B}"/>
              </a:ext>
            </a:extLst>
          </p:cNvPr>
          <p:cNvSpPr>
            <a:spLocks noGrp="1"/>
          </p:cNvSpPr>
          <p:nvPr>
            <p:ph sz="half" idx="2"/>
          </p:nvPr>
        </p:nvSpPr>
        <p:spPr>
          <a:xfrm>
            <a:off x="839788" y="2936219"/>
            <a:ext cx="5157787" cy="2873260"/>
          </a:xfrm>
        </p:spPr>
        <p:txBody>
          <a:bodyPr>
            <a:normAutofit/>
          </a:bodyPr>
          <a:lstStyle/>
          <a:p>
            <a:pPr algn="just"/>
            <a:r>
              <a:rPr lang="en-US" sz="2200" dirty="0"/>
              <a:t>Homogenization can be one-step or two-step.</a:t>
            </a:r>
            <a:endParaRPr lang="sr-Latn-RS" sz="2200" dirty="0"/>
          </a:p>
          <a:p>
            <a:pPr algn="just"/>
            <a:r>
              <a:rPr lang="en-US" sz="2200" dirty="0"/>
              <a:t>In two-stage homogenization, the pressure is higher in the first stage and amounts to 15-25 MPa, and in the second stage it is lower, 5 - 10 MPa</a:t>
            </a:r>
            <a:endParaRPr lang="lt-LT" sz="2200" dirty="0"/>
          </a:p>
        </p:txBody>
      </p:sp>
      <p:sp>
        <p:nvSpPr>
          <p:cNvPr id="6" name="Title 5">
            <a:extLst>
              <a:ext uri="{FF2B5EF4-FFF2-40B4-BE49-F238E27FC236}">
                <a16:creationId xmlns:a16="http://schemas.microsoft.com/office/drawing/2014/main" id="{FB17723B-D711-4BC4-A00B-357A803ACBD2}"/>
              </a:ext>
            </a:extLst>
          </p:cNvPr>
          <p:cNvSpPr>
            <a:spLocks noGrp="1"/>
          </p:cNvSpPr>
          <p:nvPr>
            <p:ph type="title"/>
          </p:nvPr>
        </p:nvSpPr>
        <p:spPr/>
        <p:txBody>
          <a:bodyPr/>
          <a:lstStyle/>
          <a:p>
            <a:r>
              <a:rPr lang="en-GB" b="1" dirty="0"/>
              <a:t>Homogenization</a:t>
            </a:r>
            <a:r>
              <a:rPr lang="sr-Latn-RS" b="1" dirty="0"/>
              <a:t> </a:t>
            </a:r>
            <a:r>
              <a:rPr lang="en-GB" b="1" dirty="0"/>
              <a:t>process</a:t>
            </a:r>
            <a:endParaRPr lang="en-GB" dirty="0"/>
          </a:p>
        </p:txBody>
      </p:sp>
      <p:pic>
        <p:nvPicPr>
          <p:cNvPr id="10" name="Content Placeholder 9" descr="https://dairyprocessinghandbook.tetrapak.com/sites/all/files/styles/chapter_image/public/chapter/images/6.3.3_0.png?itok=54ca3R8i"/>
          <p:cNvPicPr>
            <a:picLocks noGrp="1"/>
          </p:cNvPicPr>
          <p:nvPr>
            <p:ph sz="quarter" idx="4"/>
          </p:nvPr>
        </p:nvPicPr>
        <p:blipFill>
          <a:blip r:embed="rId2" cstate="print"/>
          <a:srcRect/>
          <a:stretch>
            <a:fillRect/>
          </a:stretch>
        </p:blipFill>
        <p:spPr bwMode="auto">
          <a:xfrm>
            <a:off x="6189453" y="2096218"/>
            <a:ext cx="5183188" cy="2541057"/>
          </a:xfrm>
          <a:prstGeom prst="rect">
            <a:avLst/>
          </a:prstGeom>
          <a:noFill/>
          <a:ln w="9525">
            <a:noFill/>
            <a:miter lim="800000"/>
            <a:headEnd/>
            <a:tailEnd/>
          </a:ln>
        </p:spPr>
      </p:pic>
      <p:sp>
        <p:nvSpPr>
          <p:cNvPr id="11" name="Rectangle 10"/>
          <p:cNvSpPr/>
          <p:nvPr/>
        </p:nvSpPr>
        <p:spPr>
          <a:xfrm>
            <a:off x="5377132" y="4917382"/>
            <a:ext cx="6814868" cy="646331"/>
          </a:xfrm>
          <a:prstGeom prst="rect">
            <a:avLst/>
          </a:prstGeom>
        </p:spPr>
        <p:txBody>
          <a:bodyPr wrap="square">
            <a:spAutoFit/>
          </a:bodyPr>
          <a:lstStyle/>
          <a:p>
            <a:r>
              <a:rPr lang="sr-Latn-RS" dirty="0">
                <a:solidFill>
                  <a:schemeClr val="accent1">
                    <a:lumMod val="50000"/>
                  </a:schemeClr>
                </a:solidFill>
              </a:rPr>
              <a:t>Disruption of fat globules in first and second stages of homogenization</a:t>
            </a:r>
          </a:p>
          <a:p>
            <a:r>
              <a:rPr lang="en-US" dirty="0">
                <a:solidFill>
                  <a:schemeClr val="accent1">
                    <a:lumMod val="50000"/>
                  </a:schemeClr>
                </a:solidFill>
              </a:rPr>
              <a:t>(Dairy Processing Handbook ©Tetra Pak)</a:t>
            </a:r>
          </a:p>
        </p:txBody>
      </p:sp>
    </p:spTree>
    <p:extLst>
      <p:ext uri="{BB962C8B-B14F-4D97-AF65-F5344CB8AC3E}">
        <p14:creationId xmlns:p14="http://schemas.microsoft.com/office/powerpoint/2010/main" val="2265772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612" y="1070495"/>
            <a:ext cx="9618603" cy="1325563"/>
          </a:xfrm>
        </p:spPr>
        <p:txBody>
          <a:bodyPr>
            <a:normAutofit/>
          </a:bodyPr>
          <a:lstStyle/>
          <a:p>
            <a:pPr algn="ctr"/>
            <a:r>
              <a:rPr lang="en-US" sz="2800" dirty="0"/>
              <a:t>Appearance of fat </a:t>
            </a:r>
            <a:r>
              <a:rPr lang="sr-Latn-RS" sz="2800" dirty="0" err="1"/>
              <a:t>globules</a:t>
            </a:r>
            <a:r>
              <a:rPr lang="en-US" sz="2800" dirty="0"/>
              <a:t> in raw milk, c</a:t>
            </a:r>
            <a:r>
              <a:rPr lang="sr-Latn-RS" sz="2800" dirty="0" err="1"/>
              <a:t>old</a:t>
            </a:r>
            <a:r>
              <a:rPr lang="en-US" sz="2800" dirty="0"/>
              <a:t> raw milk and homogenized milk during the storage period</a:t>
            </a: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166" y="2449900"/>
            <a:ext cx="5883215" cy="3562709"/>
          </a:xfrm>
          <a:prstGeom prst="rect">
            <a:avLst/>
          </a:prstGeom>
          <a:noFill/>
        </p:spPr>
      </p:pic>
      <p:sp>
        <p:nvSpPr>
          <p:cNvPr id="4" name="Rectangle 3"/>
          <p:cNvSpPr/>
          <p:nvPr/>
        </p:nvSpPr>
        <p:spPr>
          <a:xfrm>
            <a:off x="2061713" y="5426016"/>
            <a:ext cx="1656272" cy="707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solidFill>
                  <a:schemeClr val="tx1"/>
                </a:solidFill>
              </a:rPr>
              <a:t>Raw milk</a:t>
            </a:r>
            <a:endParaRPr lang="en-US" dirty="0">
              <a:solidFill>
                <a:schemeClr val="tx1"/>
              </a:solidFill>
            </a:endParaRPr>
          </a:p>
        </p:txBody>
      </p:sp>
      <p:sp>
        <p:nvSpPr>
          <p:cNvPr id="5" name="Rectangle 4"/>
          <p:cNvSpPr/>
          <p:nvPr/>
        </p:nvSpPr>
        <p:spPr>
          <a:xfrm>
            <a:off x="4008407" y="5405888"/>
            <a:ext cx="1823050" cy="707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solidFill>
                  <a:schemeClr val="tx1"/>
                </a:solidFill>
              </a:rPr>
              <a:t>Cold, raw milk after 1 hour</a:t>
            </a:r>
            <a:endParaRPr lang="en-US" dirty="0">
              <a:solidFill>
                <a:schemeClr val="tx1"/>
              </a:solidFill>
            </a:endParaRPr>
          </a:p>
        </p:txBody>
      </p:sp>
      <p:sp>
        <p:nvSpPr>
          <p:cNvPr id="8" name="Rectangle 7"/>
          <p:cNvSpPr/>
          <p:nvPr/>
        </p:nvSpPr>
        <p:spPr>
          <a:xfrm>
            <a:off x="6012612" y="5414514"/>
            <a:ext cx="2398143" cy="7073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dirty="0">
                <a:solidFill>
                  <a:schemeClr val="tx1"/>
                </a:solidFill>
              </a:rPr>
              <a:t>Homogenized milk during storage</a:t>
            </a:r>
            <a:endParaRPr lang="en-US"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753524" y="2357328"/>
            <a:ext cx="5157787" cy="2873260"/>
          </a:xfrm>
        </p:spPr>
        <p:txBody>
          <a:bodyPr>
            <a:normAutofit/>
          </a:bodyPr>
          <a:lstStyle/>
          <a:p>
            <a:pPr algn="just"/>
            <a:r>
              <a:rPr lang="en-US" dirty="0"/>
              <a:t>The main part in the homogenizer is the homogenization head with valves, which can be of different constructions. </a:t>
            </a:r>
            <a:endParaRPr lang="sr-Latn-RS" dirty="0"/>
          </a:p>
          <a:p>
            <a:pPr algn="just"/>
            <a:r>
              <a:rPr lang="en-US" dirty="0"/>
              <a:t>Non-homogenized milk passes through small valve openings and then fat globules/droplets are crushed</a:t>
            </a:r>
          </a:p>
        </p:txBody>
      </p:sp>
      <p:sp>
        <p:nvSpPr>
          <p:cNvPr id="4" name="Text Placeholder 3"/>
          <p:cNvSpPr>
            <a:spLocks noGrp="1"/>
          </p:cNvSpPr>
          <p:nvPr>
            <p:ph type="body" sz="quarter" idx="3"/>
          </p:nvPr>
        </p:nvSpPr>
        <p:spPr>
          <a:xfrm>
            <a:off x="6495691" y="4578540"/>
            <a:ext cx="5408763" cy="1296047"/>
          </a:xfrm>
        </p:spPr>
        <p:txBody>
          <a:bodyPr/>
          <a:lstStyle/>
          <a:p>
            <a:r>
              <a:rPr lang="sr-Latn-RS" b="0" dirty="0" err="1"/>
              <a:t>Homogenization</a:t>
            </a:r>
            <a:r>
              <a:rPr lang="sr-Latn-RS" b="0" dirty="0"/>
              <a:t> </a:t>
            </a:r>
            <a:r>
              <a:rPr lang="sr-Latn-RS" b="0" dirty="0" err="1"/>
              <a:t>valve</a:t>
            </a:r>
            <a:endParaRPr lang="sr-Latn-RS" b="0" dirty="0"/>
          </a:p>
          <a:p>
            <a:r>
              <a:rPr lang="en-US" b="0" dirty="0">
                <a:solidFill>
                  <a:schemeClr val="accent1">
                    <a:lumMod val="50000"/>
                  </a:schemeClr>
                </a:solidFill>
              </a:rPr>
              <a:t>(Dairy Processing Handbook ©Tetra Pak)</a:t>
            </a:r>
          </a:p>
          <a:p>
            <a:endParaRPr lang="en-US" dirty="0"/>
          </a:p>
        </p:txBody>
      </p:sp>
      <p:sp>
        <p:nvSpPr>
          <p:cNvPr id="6" name="Title 5"/>
          <p:cNvSpPr>
            <a:spLocks noGrp="1"/>
          </p:cNvSpPr>
          <p:nvPr>
            <p:ph type="title"/>
          </p:nvPr>
        </p:nvSpPr>
        <p:spPr>
          <a:xfrm>
            <a:off x="862491" y="1381045"/>
            <a:ext cx="8893233" cy="922207"/>
          </a:xfrm>
        </p:spPr>
        <p:txBody>
          <a:bodyPr>
            <a:normAutofit fontScale="90000"/>
          </a:bodyPr>
          <a:lstStyle/>
          <a:p>
            <a:r>
              <a:rPr lang="sr-Latn-RS" b="1" dirty="0" err="1"/>
              <a:t>Homogenizer</a:t>
            </a:r>
            <a:r>
              <a:rPr lang="sr-Latn-RS" b="1" dirty="0"/>
              <a:t> </a:t>
            </a:r>
            <a:br>
              <a:rPr lang="en-US" dirty="0"/>
            </a:br>
            <a:endParaRPr lang="en-US" dirty="0"/>
          </a:p>
        </p:txBody>
      </p:sp>
      <p:pic>
        <p:nvPicPr>
          <p:cNvPr id="7" name="Content Placeholder 6"/>
          <p:cNvPicPr>
            <a:picLocks noGrp="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6546545" y="2221149"/>
            <a:ext cx="4676037" cy="2213040"/>
          </a:xfrm>
          <a:prstGeom prst="rect">
            <a:avLst/>
          </a:prstGeom>
          <a:noFill/>
        </p:spPr>
      </p:pic>
      <p:sp>
        <p:nvSpPr>
          <p:cNvPr id="8" name="Rectangle 7"/>
          <p:cNvSpPr/>
          <p:nvPr/>
        </p:nvSpPr>
        <p:spPr>
          <a:xfrm>
            <a:off x="6357668" y="2303253"/>
            <a:ext cx="983411" cy="483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a:solidFill>
                  <a:schemeClr val="tx1"/>
                </a:solidFill>
              </a:rPr>
              <a:t>Homogenised product</a:t>
            </a:r>
            <a:endParaRPr lang="en-US" sz="1100" dirty="0">
              <a:solidFill>
                <a:schemeClr val="tx1"/>
              </a:solidFill>
            </a:endParaRPr>
          </a:p>
        </p:txBody>
      </p:sp>
      <p:sp>
        <p:nvSpPr>
          <p:cNvPr id="9" name="Rectangle 8"/>
          <p:cNvSpPr/>
          <p:nvPr/>
        </p:nvSpPr>
        <p:spPr>
          <a:xfrm>
            <a:off x="6380671" y="3525329"/>
            <a:ext cx="983411" cy="483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a:solidFill>
                  <a:schemeClr val="tx1"/>
                </a:solidFill>
              </a:rPr>
              <a:t>Homogenised product</a:t>
            </a:r>
            <a:endParaRPr lang="en-US" sz="1100" dirty="0">
              <a:solidFill>
                <a:schemeClr val="tx1"/>
              </a:solidFill>
            </a:endParaRPr>
          </a:p>
        </p:txBody>
      </p:sp>
      <p:sp>
        <p:nvSpPr>
          <p:cNvPr id="10" name="Rectangle 9"/>
          <p:cNvSpPr/>
          <p:nvPr/>
        </p:nvSpPr>
        <p:spPr>
          <a:xfrm>
            <a:off x="10366076" y="2895600"/>
            <a:ext cx="1124309" cy="483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a:solidFill>
                  <a:schemeClr val="tx1"/>
                </a:solidFill>
              </a:rPr>
              <a:t>Unhomogenised product</a:t>
            </a:r>
            <a:endParaRPr lang="en-US" sz="1100" dirty="0">
              <a:solidFill>
                <a:schemeClr val="tx1"/>
              </a:solidFill>
            </a:endParaRPr>
          </a:p>
        </p:txBody>
      </p:sp>
      <p:sp>
        <p:nvSpPr>
          <p:cNvPr id="11" name="Rectangle 10"/>
          <p:cNvSpPr/>
          <p:nvPr/>
        </p:nvSpPr>
        <p:spPr>
          <a:xfrm>
            <a:off x="8108831" y="4155058"/>
            <a:ext cx="1880558" cy="356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1100" dirty="0">
                <a:solidFill>
                  <a:schemeClr val="tx1"/>
                </a:solidFill>
              </a:rPr>
              <a:t>Gap 0,1mm</a:t>
            </a:r>
            <a:endParaRPr lang="en-US" sz="11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2092</TotalTime>
  <Words>897</Words>
  <Application>Microsoft Office PowerPoint</Application>
  <PresentationFormat>Widescreen</PresentationFormat>
  <Paragraphs>76</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apple color emoji</vt:lpstr>
      <vt:lpstr>Arial</vt:lpstr>
      <vt:lpstr>Calibri</vt:lpstr>
      <vt:lpstr>Calibri Light</vt:lpstr>
      <vt:lpstr>helvetica neue</vt:lpstr>
      <vt:lpstr>Office Theme</vt:lpstr>
      <vt:lpstr>Homogenization</vt:lpstr>
      <vt:lpstr>Homogenization</vt:lpstr>
      <vt:lpstr>Homogenization</vt:lpstr>
      <vt:lpstr>Homogenization</vt:lpstr>
      <vt:lpstr>Homogenization process</vt:lpstr>
      <vt:lpstr>PowerPoint Presentation</vt:lpstr>
      <vt:lpstr>Homogenization process</vt:lpstr>
      <vt:lpstr>Appearance of fat globules in raw milk, cold raw milk and homogenized milk during the storage period</vt:lpstr>
      <vt:lpstr>Homogenizer  </vt:lpstr>
      <vt:lpstr>Homogenizer</vt:lpstr>
      <vt:lpstr>Homogenization results</vt:lpstr>
      <vt:lpstr>Homogenization 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Namu PC</dc:creator>
  <cp:lastModifiedBy>Saša Krstović</cp:lastModifiedBy>
  <cp:revision>109</cp:revision>
  <dcterms:created xsi:type="dcterms:W3CDTF">2020-02-28T10:44:09Z</dcterms:created>
  <dcterms:modified xsi:type="dcterms:W3CDTF">2021-11-05T07:06:22Z</dcterms:modified>
</cp:coreProperties>
</file>