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+yOzWGjK4O/upnlRvjYvwP6g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2126673" y="1463039"/>
            <a:ext cx="7938654" cy="218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2833255" y="3984423"/>
            <a:ext cx="6389716" cy="803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838200" y="1148455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2E64"/>
              </a:buClr>
              <a:buSzPts val="4400"/>
              <a:buFont typeface="Calibri"/>
              <a:buNone/>
              <a:defRPr>
                <a:solidFill>
                  <a:srgbClr val="06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838200" y="2474019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 sz="2400">
                <a:solidFill>
                  <a:srgbClr val="062E6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>
                <a:solidFill>
                  <a:srgbClr val="062E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000"/>
              <a:buChar char="•"/>
              <a:defRPr>
                <a:solidFill>
                  <a:srgbClr val="062E6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838200" y="250726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 sz="2400">
                <a:solidFill>
                  <a:srgbClr val="062E6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>
                <a:solidFill>
                  <a:srgbClr val="062E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000"/>
              <a:buChar char="•"/>
              <a:defRPr>
                <a:solidFill>
                  <a:srgbClr val="062E6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2" type="body"/>
          </p:nvPr>
        </p:nvSpPr>
        <p:spPr>
          <a:xfrm>
            <a:off x="6172200" y="250726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 sz="2400">
                <a:solidFill>
                  <a:srgbClr val="062E6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>
                <a:solidFill>
                  <a:srgbClr val="062E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000"/>
              <a:buChar char="•"/>
              <a:defRPr>
                <a:solidFill>
                  <a:srgbClr val="062E6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838200" y="118170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2E64"/>
              </a:buClr>
              <a:buSzPts val="4400"/>
              <a:buFont typeface="Calibri"/>
              <a:buNone/>
              <a:defRPr>
                <a:solidFill>
                  <a:srgbClr val="06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839788" y="239605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  <a:defRPr b="1" sz="2400">
                <a:solidFill>
                  <a:srgbClr val="062E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839788" y="3219970"/>
            <a:ext cx="5157787" cy="28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 sz="2400">
                <a:solidFill>
                  <a:srgbClr val="062E6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>
                <a:solidFill>
                  <a:srgbClr val="062E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000"/>
              <a:buChar char="•"/>
              <a:defRPr>
                <a:solidFill>
                  <a:srgbClr val="062E6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3" type="body"/>
          </p:nvPr>
        </p:nvSpPr>
        <p:spPr>
          <a:xfrm>
            <a:off x="6172200" y="239605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  <a:defRPr b="1" sz="2400">
                <a:solidFill>
                  <a:srgbClr val="062E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3"/>
          <p:cNvSpPr txBox="1"/>
          <p:nvPr>
            <p:ph idx="4" type="body"/>
          </p:nvPr>
        </p:nvSpPr>
        <p:spPr>
          <a:xfrm>
            <a:off x="6172200" y="3219970"/>
            <a:ext cx="5183188" cy="28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 sz="2400">
                <a:solidFill>
                  <a:srgbClr val="062E64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400"/>
              <a:buChar char="•"/>
              <a:defRPr>
                <a:solidFill>
                  <a:srgbClr val="062E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2000"/>
              <a:buChar char="•"/>
              <a:defRPr>
                <a:solidFill>
                  <a:srgbClr val="062E64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2E64"/>
              </a:buClr>
              <a:buSzPts val="1800"/>
              <a:buChar char="•"/>
              <a:defRPr>
                <a:solidFill>
                  <a:srgbClr val="062E6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3"/>
          <p:cNvSpPr txBox="1"/>
          <p:nvPr>
            <p:ph type="title"/>
          </p:nvPr>
        </p:nvSpPr>
        <p:spPr>
          <a:xfrm>
            <a:off x="836612" y="1070495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2E64"/>
              </a:buClr>
              <a:buSzPts val="4400"/>
              <a:buFont typeface="Calibri"/>
              <a:buNone/>
              <a:defRPr>
                <a:solidFill>
                  <a:srgbClr val="06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2251364" y="2103437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2E64"/>
              </a:buClr>
              <a:buSzPts val="4400"/>
              <a:buFont typeface="Calibri"/>
              <a:buNone/>
              <a:defRPr>
                <a:solidFill>
                  <a:srgbClr val="062E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058786" y="2443943"/>
            <a:ext cx="7938654" cy="1320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GB"/>
            </a:br>
            <a:br>
              <a:rPr lang="en-GB"/>
            </a:br>
            <a:r>
              <a:rPr lang="en-GB"/>
              <a:t>FRESHNESS OF MILK</a:t>
            </a:r>
            <a:br>
              <a:rPr lang="en-GB"/>
            </a:b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833255" y="3495651"/>
            <a:ext cx="6389716" cy="803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Name Surname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1593274" y="2133600"/>
            <a:ext cx="9416610" cy="403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It is of utmost importance to know that milk has an optimal composition of nutrient substances; as such, it presents a suitable environment for many microorganisms.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They already come into milk during milking on the way from the udder cistern through the teat canal, which is called initial or primary milk contamination.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In raw milk of healthy animals, lactic acid bacteria prevail. In favourable circumstances they ferment lactose into lactic acid.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idx="1" type="body"/>
          </p:nvPr>
        </p:nvSpPr>
        <p:spPr>
          <a:xfrm>
            <a:off x="1073727" y="2321619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This microbiological activity leads to a higher level of milk acidity, which is the result of a long–term or inappropriate milk storage.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That is why the raw milk has to be cooled-down to 4 °C right after milking. Such conditions must be maintained during the storage until the milk is transported to the dairy, which should be done as soon as possible.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At this or lower temperature, the microorganisms' activities slow down, ensuring milk's freshness and longer durability.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949035" y="1662546"/>
            <a:ext cx="10515600" cy="4625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The freshness of milk is indirectly measured by proving the amount of acidity, which is the result of: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>
                <a:solidFill>
                  <a:schemeClr val="dk1"/>
                </a:solidFill>
              </a:rPr>
              <a:t>Natural acidity of fresh milk</a:t>
            </a:r>
            <a:r>
              <a:rPr lang="en-GB">
                <a:solidFill>
                  <a:schemeClr val="dk1"/>
                </a:solidFill>
              </a:rPr>
              <a:t>, provided by certain ingredients in milk:  caseins, lots of salts of   lower organic and inorganic acids (citrates, phosphates), ascorbic acid, free amino acids   dissolved CO</a:t>
            </a:r>
            <a:r>
              <a:rPr baseline="-25000" lang="en-GB">
                <a:solidFill>
                  <a:schemeClr val="dk1"/>
                </a:solidFill>
              </a:rPr>
              <a:t>2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>
                <a:solidFill>
                  <a:schemeClr val="dk1"/>
                </a:solidFill>
              </a:rPr>
              <a:t>Subsequent acidity of milk</a:t>
            </a:r>
            <a:r>
              <a:rPr lang="en-GB">
                <a:solidFill>
                  <a:schemeClr val="dk1"/>
                </a:solidFill>
              </a:rPr>
              <a:t>, because of microbiological activities and decomposition of lactose into milk acid and other products of their metabolism.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 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Important:   Fresh milk </a:t>
            </a:r>
            <a:r>
              <a:rPr b="1" lang="en-GB">
                <a:solidFill>
                  <a:schemeClr val="dk1"/>
                </a:solidFill>
              </a:rPr>
              <a:t>does not</a:t>
            </a:r>
            <a:r>
              <a:rPr lang="en-GB">
                <a:solidFill>
                  <a:schemeClr val="dk1"/>
                </a:solidFill>
              </a:rPr>
              <a:t> contain </a:t>
            </a:r>
            <a:r>
              <a:rPr b="1" lang="en-GB">
                <a:solidFill>
                  <a:schemeClr val="dk1"/>
                </a:solidFill>
              </a:rPr>
              <a:t>lactic acid</a:t>
            </a:r>
            <a:r>
              <a:rPr lang="en-GB">
                <a:solidFill>
                  <a:schemeClr val="dk1"/>
                </a:solidFill>
              </a:rPr>
              <a:t>.  This acid is the result of the present milk acid bacteria activities.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rPr lang="en-GB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1174865" y="2147051"/>
            <a:ext cx="9621982" cy="4350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>
                <a:solidFill>
                  <a:schemeClr val="dk1"/>
                </a:solidFill>
              </a:rPr>
              <a:t>Freshness and appropriateness of milk for further production can be controlled in terms of </a:t>
            </a:r>
            <a:r>
              <a:rPr b="1" lang="en-GB" sz="2600">
                <a:solidFill>
                  <a:schemeClr val="dk1"/>
                </a:solidFill>
              </a:rPr>
              <a:t>quality</a:t>
            </a:r>
            <a:r>
              <a:rPr lang="en-GB" sz="2600">
                <a:solidFill>
                  <a:schemeClr val="dk1"/>
                </a:solidFill>
              </a:rPr>
              <a:t> and </a:t>
            </a:r>
            <a:r>
              <a:rPr b="1" lang="en-GB" sz="2600">
                <a:solidFill>
                  <a:schemeClr val="dk1"/>
                </a:solidFill>
              </a:rPr>
              <a:t>quantity</a:t>
            </a:r>
            <a:r>
              <a:rPr lang="en-GB" sz="2600">
                <a:solidFill>
                  <a:schemeClr val="dk1"/>
                </a:solidFill>
              </a:rPr>
              <a:t>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ct val="10000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600">
                <a:solidFill>
                  <a:schemeClr val="dk1"/>
                </a:solidFill>
              </a:rPr>
              <a:t>Quality analyses </a:t>
            </a:r>
            <a:r>
              <a:rPr lang="en-GB" sz="2600">
                <a:solidFill>
                  <a:schemeClr val="dk1"/>
                </a:solidFill>
              </a:rPr>
              <a:t>for measuring appropriateness of milk for further processing are:</a:t>
            </a:r>
            <a:endParaRPr sz="2600">
              <a:solidFill>
                <a:schemeClr val="dk1"/>
              </a:solidFill>
            </a:endParaRPr>
          </a:p>
          <a:p>
            <a:pPr indent="-216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>
                <a:solidFill>
                  <a:schemeClr val="dk1"/>
                </a:solidFill>
              </a:rPr>
              <a:t>indicator sheets,</a:t>
            </a:r>
            <a:endParaRPr sz="2600">
              <a:solidFill>
                <a:schemeClr val="dk1"/>
              </a:solidFill>
            </a:endParaRPr>
          </a:p>
          <a:p>
            <a:pPr indent="-216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>
                <a:solidFill>
                  <a:schemeClr val="dk1"/>
                </a:solidFill>
              </a:rPr>
              <a:t>alizarol tests,</a:t>
            </a:r>
            <a:endParaRPr sz="2600">
              <a:solidFill>
                <a:schemeClr val="dk1"/>
              </a:solidFill>
            </a:endParaRPr>
          </a:p>
          <a:p>
            <a:pPr indent="-21621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600">
                <a:solidFill>
                  <a:schemeClr val="dk1"/>
                </a:solidFill>
              </a:rPr>
              <a:t>alcohol tests.</a:t>
            </a:r>
            <a:endParaRPr sz="2600">
              <a:solidFill>
                <a:schemeClr val="dk1"/>
              </a:solidFill>
            </a:endParaRPr>
          </a:p>
          <a:p>
            <a:pPr indent="-758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ct val="10000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600">
                <a:solidFill>
                  <a:schemeClr val="dk1"/>
                </a:solidFill>
              </a:rPr>
              <a:t>Quantity analyses </a:t>
            </a:r>
            <a:r>
              <a:rPr lang="en-GB" sz="2600">
                <a:solidFill>
                  <a:schemeClr val="dk1"/>
                </a:solidFill>
              </a:rPr>
              <a:t>of milk acidity</a:t>
            </a:r>
            <a:r>
              <a:rPr b="1" lang="en-GB" sz="2600">
                <a:solidFill>
                  <a:schemeClr val="dk1"/>
                </a:solidFill>
              </a:rPr>
              <a:t> </a:t>
            </a:r>
            <a:r>
              <a:rPr lang="en-GB" sz="2600">
                <a:solidFill>
                  <a:schemeClr val="dk1"/>
                </a:solidFill>
              </a:rPr>
              <a:t>are</a:t>
            </a:r>
            <a:r>
              <a:rPr b="1" lang="en-GB" sz="2600">
                <a:solidFill>
                  <a:schemeClr val="dk1"/>
                </a:solidFill>
              </a:rPr>
              <a:t> titration methods and pH values</a:t>
            </a:r>
            <a:r>
              <a:rPr lang="en-GB" sz="2600">
                <a:solidFill>
                  <a:schemeClr val="dk1"/>
                </a:solidFill>
              </a:rPr>
              <a:t> measurements.</a:t>
            </a:r>
            <a:r>
              <a:rPr b="1" lang="en-GB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ct val="100000"/>
              <a:buNone/>
            </a:pPr>
            <a:r>
              <a:rPr lang="en-GB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ct val="100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1073727" y="1983364"/>
            <a:ext cx="10515600" cy="48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In Slovenia, the reference method, i.e. the officially recognised method for determining acidity, is the Soxhlet-Henkel titration method, in which a 0,25 M NaOH solution is used to neutralise 100 ml of milk and phenolphthalein is used as an indicator. 1 millilitre of NaOH consumed is 1 SH (read: Soxhlet-Henkel degrees).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The titratable acidity of fresh milk usually ranges from </a:t>
            </a:r>
            <a:r>
              <a:rPr b="1" lang="en-GB">
                <a:solidFill>
                  <a:schemeClr val="dk1"/>
                </a:solidFill>
              </a:rPr>
              <a:t>6.2 to 7.5 SH.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These values range from 4 to 10 SH in some fresh milk samples, depending on the composition and </a:t>
            </a:r>
            <a:r>
              <a:rPr b="1" lang="en-GB">
                <a:solidFill>
                  <a:schemeClr val="dk1"/>
                </a:solidFill>
              </a:rPr>
              <a:t>buffering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chemeClr val="dk1"/>
                </a:solidFill>
              </a:rPr>
              <a:t>capacity of the milk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838200" y="1482436"/>
            <a:ext cx="10515600" cy="469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In addition to the Soxhlet-Henkel method, some countries have: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>
                <a:solidFill>
                  <a:schemeClr val="dk1"/>
                </a:solidFill>
              </a:rPr>
              <a:t>the Thörner method (°Th →</a:t>
            </a:r>
            <a:r>
              <a:rPr lang="en-GB">
                <a:solidFill>
                  <a:schemeClr val="dk1"/>
                </a:solidFill>
              </a:rPr>
              <a:t> read: degrees Toerner), in which the titration is performed with a 0.1 M NaOH solution,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GB">
                <a:solidFill>
                  <a:schemeClr val="dk1"/>
                </a:solidFill>
              </a:rPr>
              <a:t>the Dornic method (°D →</a:t>
            </a:r>
            <a:r>
              <a:rPr lang="en-GB">
                <a:solidFill>
                  <a:schemeClr val="dk1"/>
                </a:solidFill>
              </a:rPr>
              <a:t> read: Dornic degrees), using a 0,11 M NaOH solution.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                The relationship between the individual titration values/methods is: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>
                <a:solidFill>
                  <a:schemeClr val="dk1"/>
                </a:solidFill>
              </a:rPr>
              <a:t>                                                 1 SH = 2.5 °Th = 2.25 °D</a:t>
            </a:r>
            <a:endParaRPr>
              <a:solidFill>
                <a:schemeClr val="dk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Active acidity of fresh milk and </a:t>
            </a:r>
            <a:r>
              <a:rPr b="1" lang="en-GB">
                <a:solidFill>
                  <a:schemeClr val="dk1"/>
                </a:solidFill>
              </a:rPr>
              <a:t>pH-value</a:t>
            </a:r>
            <a:r>
              <a:rPr lang="en-GB">
                <a:solidFill>
                  <a:schemeClr val="dk1"/>
                </a:solidFill>
              </a:rPr>
              <a:t> of milk are measured by </a:t>
            </a:r>
            <a:r>
              <a:rPr b="1" lang="en-GB">
                <a:solidFill>
                  <a:schemeClr val="dk1"/>
                </a:solidFill>
              </a:rPr>
              <a:t>pH-measurement instrument </a:t>
            </a:r>
            <a:r>
              <a:rPr lang="en-GB">
                <a:solidFill>
                  <a:schemeClr val="dk1"/>
                </a:solidFill>
              </a:rPr>
              <a:t>and vary between pH value</a:t>
            </a:r>
            <a:r>
              <a:rPr b="1" lang="en-GB">
                <a:solidFill>
                  <a:schemeClr val="dk1"/>
                </a:solidFill>
              </a:rPr>
              <a:t> 6.5 - 6.7.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                                 The limit pH-values are between</a:t>
            </a:r>
            <a:r>
              <a:rPr b="1" lang="en-GB">
                <a:solidFill>
                  <a:schemeClr val="dk1"/>
                </a:solidFill>
              </a:rPr>
              <a:t> 6.3 - 6.9.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2E64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2020-02-28T10:44:09Z</dcterms:created>
  <dc:creator>Namu PC</dc:creator>
</cp:coreProperties>
</file>