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57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a" initials="D" lastIdx="1" clrIdx="0">
    <p:extLst>
      <p:ext uri="{19B8F6BF-5375-455C-9EA6-DF929625EA0E}">
        <p15:presenceInfo xmlns:p15="http://schemas.microsoft.com/office/powerpoint/2012/main" userId="D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E5243B"/>
    <a:srgbClr val="DDA83A"/>
    <a:srgbClr val="4C9F38"/>
    <a:srgbClr val="C5192D"/>
    <a:srgbClr val="FF3A21"/>
    <a:srgbClr val="26BDE2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0" autoAdjust="0"/>
  </p:normalViewPr>
  <p:slideViewPr>
    <p:cSldViewPr snapToGrid="0">
      <p:cViewPr varScale="1">
        <p:scale>
          <a:sx n="65" d="100"/>
          <a:sy n="65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t>2022.02.08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463039"/>
            <a:ext cx="7938654" cy="218238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984423"/>
            <a:ext cx="6389716" cy="8037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5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019"/>
            <a:ext cx="10515600" cy="370294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605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9970"/>
            <a:ext cx="5157787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605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9970"/>
            <a:ext cx="5183188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103437"/>
            <a:ext cx="7757160" cy="1325563"/>
          </a:xfrm>
        </p:spPr>
        <p:txBody>
          <a:bodyPr/>
          <a:lstStyle>
            <a:lvl1pPr algn="ctr"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2022.02.08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t>2022.02.08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6DCD-E2DB-42E3-9C3D-7AED56A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8786" y="2443943"/>
            <a:ext cx="7938654" cy="132004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hr-HR" dirty="0" smtClean="0"/>
              <a:t>SVJEŽINA MLIJEKA</a:t>
            </a:r>
            <a:br>
              <a:rPr lang="hr-HR" dirty="0" smtClean="0"/>
            </a:b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126B6-145C-44DC-9AEC-029315E65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495651"/>
            <a:ext cx="6389716" cy="8037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274" y="2133600"/>
            <a:ext cx="9416610" cy="403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Od </a:t>
            </a:r>
            <a:r>
              <a:rPr lang="en-GB" dirty="0" err="1">
                <a:solidFill>
                  <a:schemeClr val="tx1"/>
                </a:solidFill>
              </a:rPr>
              <a:t>iznimne</a:t>
            </a:r>
            <a:r>
              <a:rPr lang="en-GB" dirty="0">
                <a:solidFill>
                  <a:schemeClr val="tx1"/>
                </a:solidFill>
              </a:rPr>
              <a:t> je </a:t>
            </a:r>
            <a:r>
              <a:rPr lang="en-GB" dirty="0" err="1">
                <a:solidFill>
                  <a:schemeClr val="tx1"/>
                </a:solidFill>
              </a:rPr>
              <a:t>važnosti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znati</a:t>
            </a:r>
            <a:r>
              <a:rPr lang="en-GB" dirty="0">
                <a:solidFill>
                  <a:schemeClr val="tx1"/>
                </a:solidFill>
              </a:rPr>
              <a:t> da </a:t>
            </a:r>
            <a:r>
              <a:rPr lang="en-GB" dirty="0" err="1">
                <a:solidFill>
                  <a:schemeClr val="tx1"/>
                </a:solidFill>
              </a:rPr>
              <a:t>mlijeko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ima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optimalan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sastav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hranjivih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tvari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 err="1">
                <a:solidFill>
                  <a:schemeClr val="tx1"/>
                </a:solidFill>
              </a:rPr>
              <a:t>kao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ta</a:t>
            </a:r>
            <a:r>
              <a:rPr lang="hr-HR" dirty="0" smtClean="0">
                <a:solidFill>
                  <a:schemeClr val="tx1"/>
                </a:solidFill>
              </a:rPr>
              <a:t>kvo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predstavlja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pogodno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okruženje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mnoge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mikroorganizme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koji u </a:t>
            </a:r>
            <a:r>
              <a:rPr lang="hr-HR" dirty="0" smtClean="0">
                <a:solidFill>
                  <a:schemeClr val="tx1"/>
                </a:solidFill>
              </a:rPr>
              <a:t>mlijeko </a:t>
            </a:r>
            <a:r>
              <a:rPr lang="hr-HR" dirty="0">
                <a:solidFill>
                  <a:schemeClr val="tx1"/>
                </a:solidFill>
              </a:rPr>
              <a:t>dospijevaju </a:t>
            </a:r>
            <a:r>
              <a:rPr lang="hr-HR" dirty="0" smtClean="0">
                <a:solidFill>
                  <a:schemeClr val="tx1"/>
                </a:solidFill>
              </a:rPr>
              <a:t>tijekom </a:t>
            </a:r>
            <a:r>
              <a:rPr lang="hr-HR" dirty="0">
                <a:solidFill>
                  <a:schemeClr val="tx1"/>
                </a:solidFill>
              </a:rPr>
              <a:t>mužnje </a:t>
            </a:r>
            <a:r>
              <a:rPr lang="hr-HR" dirty="0" smtClean="0">
                <a:solidFill>
                  <a:schemeClr val="tx1"/>
                </a:solidFill>
              </a:rPr>
              <a:t>iz vimena </a:t>
            </a:r>
            <a:r>
              <a:rPr lang="hr-HR" dirty="0">
                <a:solidFill>
                  <a:schemeClr val="tx1"/>
                </a:solidFill>
              </a:rPr>
              <a:t>kroz sisni kanal, što se naziva inicijalnom ili primarnom kontaminacijom mlijeka.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U </a:t>
            </a:r>
            <a:r>
              <a:rPr lang="en-GB" dirty="0" err="1">
                <a:solidFill>
                  <a:schemeClr val="tx1"/>
                </a:solidFill>
              </a:rPr>
              <a:t>sirovom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mlijeku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zdravih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životinja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prevladavaju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bakterije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mliječne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kiseline</a:t>
            </a:r>
            <a:r>
              <a:rPr lang="hr-HR" dirty="0" smtClean="0">
                <a:solidFill>
                  <a:schemeClr val="tx1"/>
                </a:solidFill>
              </a:rPr>
              <a:t>, koje u </a:t>
            </a:r>
            <a:r>
              <a:rPr lang="en-GB" dirty="0" err="1" smtClean="0">
                <a:solidFill>
                  <a:schemeClr val="tx1"/>
                </a:solidFill>
              </a:rPr>
              <a:t>povoljnim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uvjetima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fermentiraju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laktozu</a:t>
            </a:r>
            <a:r>
              <a:rPr lang="en-GB" dirty="0">
                <a:solidFill>
                  <a:schemeClr val="tx1"/>
                </a:solidFill>
              </a:rPr>
              <a:t> u </a:t>
            </a:r>
            <a:r>
              <a:rPr lang="en-GB" dirty="0" err="1">
                <a:solidFill>
                  <a:schemeClr val="tx1"/>
                </a:solidFill>
              </a:rPr>
              <a:t>mliječnu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kiselinu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27" y="2321619"/>
            <a:ext cx="10515600" cy="37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Ova </a:t>
            </a:r>
            <a:r>
              <a:rPr lang="en-GB" dirty="0" err="1">
                <a:solidFill>
                  <a:schemeClr val="tx1"/>
                </a:solidFill>
              </a:rPr>
              <a:t>mikrobiološka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aktivnost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dovodi</a:t>
            </a:r>
            <a:r>
              <a:rPr lang="en-GB" dirty="0">
                <a:solidFill>
                  <a:schemeClr val="tx1"/>
                </a:solidFill>
              </a:rPr>
              <a:t> do </a:t>
            </a:r>
            <a:r>
              <a:rPr lang="hr-HR" dirty="0" smtClean="0">
                <a:solidFill>
                  <a:schemeClr val="tx1"/>
                </a:solidFill>
              </a:rPr>
              <a:t>povećanja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kiselosti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mlijeka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što</a:t>
            </a:r>
            <a:r>
              <a:rPr lang="en-GB" dirty="0">
                <a:solidFill>
                  <a:schemeClr val="tx1"/>
                </a:solidFill>
              </a:rPr>
              <a:t> je </a:t>
            </a:r>
            <a:r>
              <a:rPr lang="en-GB" dirty="0" err="1">
                <a:solidFill>
                  <a:schemeClr val="tx1"/>
                </a:solidFill>
              </a:rPr>
              <a:t>rezultat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dugotrajnog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ili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neodgovarajućeg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skladištenja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mlijeka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hr-H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Zbog toga se sirovo mlijeko odmah nakon mužnje mora ohladiti na 4°C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Takvi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se </a:t>
            </a:r>
            <a:r>
              <a:rPr lang="en-GB" dirty="0" err="1" smtClean="0">
                <a:solidFill>
                  <a:schemeClr val="tx1"/>
                </a:solidFill>
              </a:rPr>
              <a:t>uvjeti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moraju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održavati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tijekom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razdoblja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skladištenja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pa sve </a:t>
            </a:r>
            <a:r>
              <a:rPr lang="en-GB" dirty="0" smtClean="0">
                <a:solidFill>
                  <a:schemeClr val="tx1"/>
                </a:solidFill>
              </a:rPr>
              <a:t>do </a:t>
            </a:r>
            <a:r>
              <a:rPr lang="en-GB" dirty="0" err="1">
                <a:solidFill>
                  <a:schemeClr val="tx1"/>
                </a:solidFill>
              </a:rPr>
              <a:t>transporta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mlijeka</a:t>
            </a:r>
            <a:r>
              <a:rPr lang="en-GB" dirty="0">
                <a:solidFill>
                  <a:schemeClr val="tx1"/>
                </a:solidFill>
              </a:rPr>
              <a:t> u </a:t>
            </a:r>
            <a:r>
              <a:rPr lang="en-GB" dirty="0" err="1">
                <a:solidFill>
                  <a:schemeClr val="tx1"/>
                </a:solidFill>
              </a:rPr>
              <a:t>mljekaru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što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se </a:t>
            </a:r>
            <a:r>
              <a:rPr lang="en-GB" dirty="0" err="1" smtClean="0">
                <a:solidFill>
                  <a:schemeClr val="tx1"/>
                </a:solidFill>
              </a:rPr>
              <a:t>treba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učiniti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u najkraćem roku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hr-H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Na </a:t>
            </a:r>
            <a:r>
              <a:rPr lang="en-GB" dirty="0" err="1">
                <a:solidFill>
                  <a:schemeClr val="tx1"/>
                </a:solidFill>
              </a:rPr>
              <a:t>ovoj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ili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nižoj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temperaturi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usporava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se </a:t>
            </a:r>
            <a:r>
              <a:rPr lang="en-GB" dirty="0" err="1">
                <a:solidFill>
                  <a:schemeClr val="tx1"/>
                </a:solidFill>
              </a:rPr>
              <a:t>aktivnosti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mikroorganizama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čime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osigurava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svježina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produljenje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trajnost</a:t>
            </a:r>
            <a:r>
              <a:rPr lang="hr-HR" dirty="0" smtClean="0">
                <a:solidFill>
                  <a:schemeClr val="tx1"/>
                </a:solidFill>
              </a:rPr>
              <a:t>i </a:t>
            </a:r>
            <a:r>
              <a:rPr lang="en-GB" dirty="0" err="1">
                <a:solidFill>
                  <a:schemeClr val="tx1"/>
                </a:solidFill>
              </a:rPr>
              <a:t>mlijeka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3842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35" y="1662546"/>
            <a:ext cx="10515600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Svježina mlijeka se indirektno mjeri preko količine kiselosti, što je rezultat:</a:t>
            </a:r>
            <a:endParaRPr lang="sl-SI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hr-HR" b="1" dirty="0" smtClean="0">
                <a:solidFill>
                  <a:schemeClr val="tx1"/>
                </a:solidFill>
              </a:rPr>
              <a:t>Prirodne kiselosti svježeg mlijeka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koju osiguravaju određeni sastojci mlijeka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  <a:r>
              <a:rPr lang="hr-HR" dirty="0" smtClean="0">
                <a:solidFill>
                  <a:schemeClr val="tx1"/>
                </a:solidFill>
              </a:rPr>
              <a:t>kazein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velika količina </a:t>
            </a:r>
            <a:r>
              <a:rPr lang="it-IT" dirty="0" smtClean="0">
                <a:solidFill>
                  <a:schemeClr val="tx1"/>
                </a:solidFill>
              </a:rPr>
              <a:t>soli </a:t>
            </a:r>
            <a:r>
              <a:rPr lang="it-IT" dirty="0">
                <a:solidFill>
                  <a:schemeClr val="tx1"/>
                </a:solidFill>
              </a:rPr>
              <a:t>nižih organskih i anorganskih kiselina (citrati, fosfati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fi-FI" dirty="0">
                <a:solidFill>
                  <a:schemeClr val="tx1"/>
                </a:solidFill>
              </a:rPr>
              <a:t>askorbinska kiselina, slobodne </a:t>
            </a:r>
            <a:r>
              <a:rPr lang="fi-FI" dirty="0" smtClean="0">
                <a:solidFill>
                  <a:schemeClr val="tx1"/>
                </a:solidFill>
              </a:rPr>
              <a:t>aminokiseline</a:t>
            </a:r>
            <a:r>
              <a:rPr lang="hr-HR" dirty="0" smtClean="0">
                <a:solidFill>
                  <a:schemeClr val="tx1"/>
                </a:solidFill>
              </a:rPr>
              <a:t>,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te </a:t>
            </a:r>
            <a:r>
              <a:rPr lang="fi-FI" dirty="0" smtClean="0">
                <a:solidFill>
                  <a:schemeClr val="tx1"/>
                </a:solidFill>
              </a:rPr>
              <a:t>otopljeni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CO</a:t>
            </a:r>
            <a:r>
              <a:rPr lang="en-GB" baseline="-25000" dirty="0" smtClean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hr-HR" b="1" dirty="0" smtClean="0">
                <a:solidFill>
                  <a:schemeClr val="tx1"/>
                </a:solidFill>
              </a:rPr>
              <a:t>Naknadna kiselost mlijeka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nastaje zbog mikrobiološke aktivnosti i razgradnje laktoze na mliječnu kiselinu i ostale produkte njihova metabolizma</a:t>
            </a:r>
            <a:r>
              <a:rPr lang="hr-HR" dirty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 </a:t>
            </a: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tx1"/>
                </a:solidFill>
              </a:rPr>
              <a:t>Važno</a:t>
            </a:r>
            <a:r>
              <a:rPr lang="hr-HR" b="1" dirty="0" smtClean="0">
                <a:solidFill>
                  <a:schemeClr val="tx1"/>
                </a:solidFill>
              </a:rPr>
              <a:t>!!!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hr-HR" dirty="0" smtClean="0">
                <a:solidFill>
                  <a:schemeClr val="tx1"/>
                </a:solidFill>
              </a:rPr>
              <a:t>Svježe mlijeko prirodno </a:t>
            </a:r>
            <a:r>
              <a:rPr lang="hr-HR" b="1" dirty="0" smtClean="0">
                <a:solidFill>
                  <a:schemeClr val="tx1"/>
                </a:solidFill>
              </a:rPr>
              <a:t>ne sadrži mliječnu kiselinu</a:t>
            </a:r>
            <a:r>
              <a:rPr lang="en-GB" dirty="0" smtClean="0">
                <a:solidFill>
                  <a:schemeClr val="tx1"/>
                </a:solidFill>
              </a:rPr>
              <a:t>.  </a:t>
            </a:r>
            <a:r>
              <a:rPr lang="hr-HR" dirty="0" smtClean="0">
                <a:solidFill>
                  <a:schemeClr val="tx1"/>
                </a:solidFill>
              </a:rPr>
              <a:t>Prisutnost ove kiseline 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rezultat </a:t>
            </a:r>
            <a:r>
              <a:rPr lang="hr-HR" dirty="0" smtClean="0">
                <a:solidFill>
                  <a:schemeClr val="tx1"/>
                </a:solidFill>
              </a:rPr>
              <a:t>je aktivnosti </a:t>
            </a:r>
            <a:r>
              <a:rPr lang="hr-HR" dirty="0" smtClean="0">
                <a:solidFill>
                  <a:schemeClr val="tx1"/>
                </a:solidFill>
              </a:rPr>
              <a:t>bakterija mliječne kiseline.</a:t>
            </a: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 </a:t>
            </a:r>
            <a:endParaRPr lang="sl-SI" dirty="0"/>
          </a:p>
          <a:p>
            <a:pPr marL="0" indent="0">
              <a:buNone/>
            </a:pPr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1086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05896-0436-496E-A51D-21313CA46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2992" y="1762041"/>
            <a:ext cx="9621982" cy="4350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 err="1">
                <a:solidFill>
                  <a:schemeClr val="tx1"/>
                </a:solidFill>
              </a:rPr>
              <a:t>Svježina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prikladnost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mlijeka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za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daljnju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proizvodnju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</a:rPr>
              <a:t>mo</a:t>
            </a:r>
            <a:r>
              <a:rPr lang="hr-HR" sz="2600" dirty="0" smtClean="0">
                <a:solidFill>
                  <a:schemeClr val="tx1"/>
                </a:solidFill>
              </a:rPr>
              <a:t>gu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dirty="0">
                <a:solidFill>
                  <a:schemeClr val="tx1"/>
                </a:solidFill>
              </a:rPr>
              <a:t>se </a:t>
            </a:r>
            <a:r>
              <a:rPr lang="en-GB" sz="2600" dirty="0" err="1">
                <a:solidFill>
                  <a:schemeClr val="tx1"/>
                </a:solidFill>
              </a:rPr>
              <a:t>kontrolirati</a:t>
            </a:r>
            <a:r>
              <a:rPr lang="en-GB" sz="2600" dirty="0">
                <a:solidFill>
                  <a:schemeClr val="tx1"/>
                </a:solidFill>
              </a:rPr>
              <a:t> u </a:t>
            </a:r>
            <a:r>
              <a:rPr lang="en-GB" sz="2600" dirty="0" err="1">
                <a:solidFill>
                  <a:schemeClr val="tx1"/>
                </a:solidFill>
              </a:rPr>
              <a:t>pogledu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b="1" dirty="0" err="1">
                <a:solidFill>
                  <a:schemeClr val="tx1"/>
                </a:solidFill>
              </a:rPr>
              <a:t>kvalitete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b="1" dirty="0" err="1">
                <a:solidFill>
                  <a:schemeClr val="tx1"/>
                </a:solidFill>
              </a:rPr>
              <a:t>količine</a:t>
            </a:r>
            <a:r>
              <a:rPr lang="en-GB" sz="2600" dirty="0" smtClean="0">
                <a:solidFill>
                  <a:schemeClr val="tx1"/>
                </a:solidFill>
              </a:rPr>
              <a:t>.</a:t>
            </a:r>
            <a:endParaRPr lang="hr-H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600" b="1" dirty="0" smtClean="0">
                <a:solidFill>
                  <a:schemeClr val="tx1"/>
                </a:solidFill>
              </a:rPr>
              <a:t>Kvalitativne analize </a:t>
            </a:r>
            <a:r>
              <a:rPr lang="hr-HR" sz="2600" dirty="0" smtClean="0">
                <a:solidFill>
                  <a:schemeClr val="tx1"/>
                </a:solidFill>
              </a:rPr>
              <a:t>za mjerenje prikladnosti mlijeka za daljnje postupke </a:t>
            </a:r>
            <a:r>
              <a:rPr lang="hr-HR" sz="2600" dirty="0" smtClean="0">
                <a:solidFill>
                  <a:schemeClr val="tx1"/>
                </a:solidFill>
              </a:rPr>
              <a:t>prerade su</a:t>
            </a:r>
            <a:r>
              <a:rPr lang="hr-HR" sz="2600" dirty="0" smtClean="0">
                <a:solidFill>
                  <a:schemeClr val="tx1"/>
                </a:solidFill>
              </a:rPr>
              <a:t>:</a:t>
            </a:r>
            <a:endParaRPr lang="sl-SI" sz="2600" dirty="0">
              <a:solidFill>
                <a:schemeClr val="tx1"/>
              </a:solidFill>
            </a:endParaRPr>
          </a:p>
          <a:p>
            <a:pPr lvl="0"/>
            <a:r>
              <a:rPr lang="hr-HR" sz="2600" dirty="0" smtClean="0">
                <a:solidFill>
                  <a:schemeClr val="tx1"/>
                </a:solidFill>
              </a:rPr>
              <a:t>upotreba indikatorskog papira</a:t>
            </a:r>
            <a:r>
              <a:rPr lang="en-GB" sz="2600" dirty="0" smtClean="0">
                <a:solidFill>
                  <a:schemeClr val="tx1"/>
                </a:solidFill>
              </a:rPr>
              <a:t>,</a:t>
            </a:r>
            <a:endParaRPr lang="sl-SI" sz="2600" dirty="0">
              <a:solidFill>
                <a:schemeClr val="tx1"/>
              </a:solidFill>
            </a:endParaRPr>
          </a:p>
          <a:p>
            <a:pPr lvl="0"/>
            <a:r>
              <a:rPr lang="en-GB" sz="2600" dirty="0" err="1" smtClean="0">
                <a:solidFill>
                  <a:schemeClr val="tx1"/>
                </a:solidFill>
              </a:rPr>
              <a:t>alizarol</a:t>
            </a:r>
            <a:r>
              <a:rPr lang="hr-HR" sz="2600" dirty="0" smtClean="0">
                <a:solidFill>
                  <a:schemeClr val="tx1"/>
                </a:solidFill>
              </a:rPr>
              <a:t>na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hr-HR" sz="2600" dirty="0" smtClean="0">
                <a:solidFill>
                  <a:schemeClr val="tx1"/>
                </a:solidFill>
              </a:rPr>
              <a:t>proba</a:t>
            </a:r>
            <a:r>
              <a:rPr lang="en-GB" sz="2600" dirty="0" smtClean="0">
                <a:solidFill>
                  <a:schemeClr val="tx1"/>
                </a:solidFill>
              </a:rPr>
              <a:t>,</a:t>
            </a:r>
            <a:endParaRPr lang="sl-SI" sz="2600" dirty="0">
              <a:solidFill>
                <a:schemeClr val="tx1"/>
              </a:solidFill>
            </a:endParaRPr>
          </a:p>
          <a:p>
            <a:pPr lvl="0"/>
            <a:r>
              <a:rPr lang="hr-HR" sz="2600" dirty="0">
                <a:solidFill>
                  <a:schemeClr val="tx1"/>
                </a:solidFill>
              </a:rPr>
              <a:t>a</a:t>
            </a:r>
            <a:r>
              <a:rPr lang="hr-HR" sz="2600" dirty="0" smtClean="0">
                <a:solidFill>
                  <a:schemeClr val="tx1"/>
                </a:solidFill>
              </a:rPr>
              <a:t>lkoholna proba</a:t>
            </a:r>
            <a:r>
              <a:rPr lang="en-GB" sz="2600" dirty="0" smtClean="0">
                <a:solidFill>
                  <a:schemeClr val="tx1"/>
                </a:solidFill>
              </a:rPr>
              <a:t>.</a:t>
            </a:r>
            <a:endParaRPr lang="sl-SI" sz="2600" dirty="0">
              <a:solidFill>
                <a:schemeClr val="tx1"/>
              </a:solidFill>
            </a:endParaRPr>
          </a:p>
          <a:p>
            <a:endParaRPr lang="sl-SI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600" b="1" dirty="0" smtClean="0">
                <a:solidFill>
                  <a:schemeClr val="tx1"/>
                </a:solidFill>
              </a:rPr>
              <a:t>Kvantitativne analize </a:t>
            </a:r>
            <a:r>
              <a:rPr lang="hr-HR" sz="2600" dirty="0" smtClean="0">
                <a:solidFill>
                  <a:schemeClr val="tx1"/>
                </a:solidFill>
              </a:rPr>
              <a:t>kiselosti mlijeka su </a:t>
            </a:r>
            <a:r>
              <a:rPr lang="hr-HR" sz="2600" b="1" dirty="0" smtClean="0">
                <a:solidFill>
                  <a:schemeClr val="tx1"/>
                </a:solidFill>
              </a:rPr>
              <a:t>metode titracije </a:t>
            </a:r>
            <a:r>
              <a:rPr lang="hr-HR" sz="2600" dirty="0" smtClean="0">
                <a:solidFill>
                  <a:schemeClr val="tx1"/>
                </a:solidFill>
              </a:rPr>
              <a:t>i mjerenja</a:t>
            </a:r>
            <a:r>
              <a:rPr lang="hr-HR" sz="2600" b="1" dirty="0" smtClean="0">
                <a:solidFill>
                  <a:schemeClr val="tx1"/>
                </a:solidFill>
              </a:rPr>
              <a:t> pH vrijednosti</a:t>
            </a:r>
            <a:r>
              <a:rPr lang="hr-HR" sz="2600" b="1" dirty="0">
                <a:solidFill>
                  <a:schemeClr val="tx1"/>
                </a:solidFill>
              </a:rPr>
              <a:t>.</a:t>
            </a:r>
            <a:r>
              <a:rPr lang="en-GB" dirty="0"/>
              <a:t> </a:t>
            </a:r>
            <a:endParaRPr lang="sl-SI" dirty="0"/>
          </a:p>
          <a:p>
            <a:pPr marL="0" indent="0">
              <a:buNone/>
            </a:pP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7808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3727" y="1524000"/>
            <a:ext cx="10515600" cy="5334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U </a:t>
            </a:r>
            <a:r>
              <a:rPr lang="en-GB" dirty="0" err="1">
                <a:solidFill>
                  <a:schemeClr val="tx1"/>
                </a:solidFill>
              </a:rPr>
              <a:t>Sloveniji</a:t>
            </a:r>
            <a:r>
              <a:rPr lang="en-GB" dirty="0">
                <a:solidFill>
                  <a:schemeClr val="tx1"/>
                </a:solidFill>
              </a:rPr>
              <a:t> je </a:t>
            </a:r>
            <a:r>
              <a:rPr lang="en-GB" dirty="0" err="1">
                <a:solidFill>
                  <a:schemeClr val="tx1"/>
                </a:solidFill>
              </a:rPr>
              <a:t>referentna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odnosno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službeno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priznata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metoda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određivanje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kiselosti</a:t>
            </a:r>
            <a:r>
              <a:rPr lang="hr-HR" dirty="0" smtClean="0">
                <a:solidFill>
                  <a:schemeClr val="tx1"/>
                </a:solidFill>
              </a:rPr>
              <a:t>,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Soxhlet</a:t>
            </a:r>
            <a:r>
              <a:rPr lang="en-GB" b="1" dirty="0" smtClean="0">
                <a:solidFill>
                  <a:schemeClr val="tx1"/>
                </a:solidFill>
              </a:rPr>
              <a:t>-Henkel</a:t>
            </a:r>
            <a:r>
              <a:rPr lang="hr-HR" b="1" dirty="0" smtClean="0">
                <a:solidFill>
                  <a:schemeClr val="tx1"/>
                </a:solidFill>
              </a:rPr>
              <a:t>ova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titracijska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metoda</a:t>
            </a:r>
            <a:r>
              <a:rPr lang="en-GB" dirty="0">
                <a:solidFill>
                  <a:schemeClr val="tx1"/>
                </a:solidFill>
              </a:rPr>
              <a:t>, u </a:t>
            </a:r>
            <a:r>
              <a:rPr lang="en-GB" dirty="0" err="1">
                <a:solidFill>
                  <a:schemeClr val="tx1"/>
                </a:solidFill>
              </a:rPr>
              <a:t>kojoj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za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neutralizaciju</a:t>
            </a:r>
            <a:r>
              <a:rPr lang="en-GB" dirty="0">
                <a:solidFill>
                  <a:schemeClr val="tx1"/>
                </a:solidFill>
              </a:rPr>
              <a:t> 100 ml </a:t>
            </a:r>
            <a:r>
              <a:rPr lang="en-GB" dirty="0" err="1">
                <a:solidFill>
                  <a:schemeClr val="tx1"/>
                </a:solidFill>
              </a:rPr>
              <a:t>mlijeka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koristi</a:t>
            </a:r>
            <a:r>
              <a:rPr lang="en-GB" dirty="0">
                <a:solidFill>
                  <a:schemeClr val="tx1"/>
                </a:solidFill>
              </a:rPr>
              <a:t> 0,25 M </a:t>
            </a:r>
            <a:r>
              <a:rPr lang="en-GB" dirty="0" err="1">
                <a:solidFill>
                  <a:schemeClr val="tx1"/>
                </a:solidFill>
              </a:rPr>
              <a:t>otopina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NaOH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uz </a:t>
            </a:r>
            <a:r>
              <a:rPr lang="en-GB" dirty="0" err="1" smtClean="0">
                <a:solidFill>
                  <a:schemeClr val="tx1"/>
                </a:solidFill>
              </a:rPr>
              <a:t>fenolftalein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indikator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1 mi</a:t>
            </a:r>
            <a:r>
              <a:rPr lang="hr-HR" dirty="0" smtClean="0">
                <a:solidFill>
                  <a:schemeClr val="tx1"/>
                </a:solidFill>
              </a:rPr>
              <a:t>lilitar utrošenog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NaOH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je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1 </a:t>
            </a:r>
            <a:r>
              <a:rPr lang="en-GB" b="1" dirty="0">
                <a:solidFill>
                  <a:schemeClr val="tx1"/>
                </a:solidFill>
              </a:rPr>
              <a:t>°</a:t>
            </a:r>
            <a:r>
              <a:rPr lang="en-GB" dirty="0" smtClean="0">
                <a:solidFill>
                  <a:schemeClr val="tx1"/>
                </a:solidFill>
              </a:rPr>
              <a:t>SH 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hr-HR" dirty="0" smtClean="0">
                <a:solidFill>
                  <a:schemeClr val="tx1"/>
                </a:solidFill>
              </a:rPr>
              <a:t>čitaj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chemeClr val="tx1"/>
                </a:solidFill>
              </a:rPr>
              <a:t>Soxhlet</a:t>
            </a:r>
            <a:r>
              <a:rPr lang="en-GB" dirty="0" smtClean="0">
                <a:solidFill>
                  <a:schemeClr val="tx1"/>
                </a:solidFill>
              </a:rPr>
              <a:t>-Henkel</a:t>
            </a:r>
            <a:r>
              <a:rPr lang="hr-HR" dirty="0" smtClean="0">
                <a:solidFill>
                  <a:schemeClr val="tx1"/>
                </a:solidFill>
              </a:rPr>
              <a:t>ovi stupnjevi</a:t>
            </a:r>
            <a:r>
              <a:rPr lang="en-GB" dirty="0" smtClean="0">
                <a:solidFill>
                  <a:schemeClr val="tx1"/>
                </a:solidFill>
              </a:rPr>
              <a:t>).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tx1"/>
                </a:solidFill>
              </a:rPr>
              <a:t>Titracijska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kiselost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svježeg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mlijeka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obično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kreće</a:t>
            </a:r>
            <a:r>
              <a:rPr lang="en-GB" dirty="0">
                <a:solidFill>
                  <a:schemeClr val="tx1"/>
                </a:solidFill>
              </a:rPr>
              <a:t> od </a:t>
            </a:r>
            <a:r>
              <a:rPr lang="en-GB" b="1" dirty="0">
                <a:solidFill>
                  <a:schemeClr val="tx1"/>
                </a:solidFill>
              </a:rPr>
              <a:t>6.2 </a:t>
            </a:r>
            <a:r>
              <a:rPr lang="hr-HR" b="1" dirty="0" smtClean="0">
                <a:solidFill>
                  <a:schemeClr val="tx1"/>
                </a:solidFill>
              </a:rPr>
              <a:t>do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7.5 </a:t>
            </a:r>
            <a:r>
              <a:rPr lang="en-GB" b="1" dirty="0">
                <a:solidFill>
                  <a:schemeClr val="tx1"/>
                </a:solidFill>
              </a:rPr>
              <a:t>°SH.</a:t>
            </a:r>
            <a:endParaRPr lang="sl-SI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nekim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uzorcima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svježeg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mlijeka</a:t>
            </a:r>
            <a:r>
              <a:rPr lang="hr-HR" dirty="0" smtClean="0">
                <a:solidFill>
                  <a:schemeClr val="tx1"/>
                </a:solidFill>
              </a:rPr>
              <a:t> o</a:t>
            </a:r>
            <a:r>
              <a:rPr lang="en-GB" dirty="0" err="1" smtClean="0">
                <a:solidFill>
                  <a:schemeClr val="tx1"/>
                </a:solidFill>
              </a:rPr>
              <a:t>ve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se </a:t>
            </a:r>
            <a:r>
              <a:rPr lang="en-GB" dirty="0" err="1" smtClean="0">
                <a:solidFill>
                  <a:schemeClr val="tx1"/>
                </a:solidFill>
              </a:rPr>
              <a:t>vrijednosti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se </a:t>
            </a:r>
            <a:r>
              <a:rPr lang="en-GB" dirty="0" err="1">
                <a:solidFill>
                  <a:schemeClr val="tx1"/>
                </a:solidFill>
              </a:rPr>
              <a:t>kreću</a:t>
            </a:r>
            <a:r>
              <a:rPr lang="en-GB" dirty="0">
                <a:solidFill>
                  <a:schemeClr val="tx1"/>
                </a:solidFill>
              </a:rPr>
              <a:t> od 4 do 10 </a:t>
            </a:r>
            <a:r>
              <a:rPr lang="en-GB" b="1" dirty="0">
                <a:solidFill>
                  <a:schemeClr val="tx1"/>
                </a:solidFill>
              </a:rPr>
              <a:t>°</a:t>
            </a:r>
            <a:r>
              <a:rPr lang="en-GB" dirty="0" smtClean="0">
                <a:solidFill>
                  <a:schemeClr val="tx1"/>
                </a:solidFill>
              </a:rPr>
              <a:t>SH, </a:t>
            </a:r>
            <a:r>
              <a:rPr lang="en-GB" dirty="0" err="1">
                <a:solidFill>
                  <a:schemeClr val="tx1"/>
                </a:solidFill>
              </a:rPr>
              <a:t>ovisno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sastavu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puferskom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kapacitetu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mlijeka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783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4694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Osim Soxhlet-Henkelove metode, neke zemlje imaju: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hr-HR" b="1" dirty="0" smtClean="0">
                <a:solidFill>
                  <a:schemeClr val="tx1"/>
                </a:solidFill>
              </a:rPr>
              <a:t>M</a:t>
            </a:r>
            <a:r>
              <a:rPr lang="en-GB" b="1" dirty="0" smtClean="0">
                <a:solidFill>
                  <a:schemeClr val="tx1"/>
                </a:solidFill>
              </a:rPr>
              <a:t>et</a:t>
            </a:r>
            <a:r>
              <a:rPr lang="hr-HR" b="1" dirty="0" smtClean="0">
                <a:solidFill>
                  <a:schemeClr val="tx1"/>
                </a:solidFill>
              </a:rPr>
              <a:t>oda po </a:t>
            </a:r>
            <a:r>
              <a:rPr lang="hr-HR" b="1" dirty="0" err="1" smtClean="0">
                <a:solidFill>
                  <a:schemeClr val="tx1"/>
                </a:solidFill>
              </a:rPr>
              <a:t>Thörneru</a:t>
            </a: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(°</a:t>
            </a:r>
            <a:r>
              <a:rPr lang="en-GB" b="1" dirty="0" err="1">
                <a:solidFill>
                  <a:schemeClr val="tx1"/>
                </a:solidFill>
              </a:rPr>
              <a:t>Th</a:t>
            </a:r>
            <a:r>
              <a:rPr lang="en-GB" b="1" dirty="0">
                <a:solidFill>
                  <a:schemeClr val="tx1"/>
                </a:solidFill>
              </a:rPr>
              <a:t> →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čitaj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chemeClr val="tx1"/>
                </a:solidFill>
              </a:rPr>
              <a:t>Torner</a:t>
            </a:r>
            <a:r>
              <a:rPr lang="hr-HR" dirty="0" smtClean="0">
                <a:solidFill>
                  <a:schemeClr val="tx1"/>
                </a:solidFill>
              </a:rPr>
              <a:t>ovi stupnjevi</a:t>
            </a:r>
            <a:r>
              <a:rPr lang="en-GB" dirty="0" smtClean="0">
                <a:solidFill>
                  <a:schemeClr val="tx1"/>
                </a:solidFill>
              </a:rPr>
              <a:t>), </a:t>
            </a:r>
            <a:r>
              <a:rPr lang="hr-HR" dirty="0" smtClean="0">
                <a:solidFill>
                  <a:schemeClr val="tx1"/>
                </a:solidFill>
              </a:rPr>
              <a:t>u kojoj se titracija provodi 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0.1 M </a:t>
            </a:r>
            <a:r>
              <a:rPr lang="hr-HR" dirty="0" smtClean="0">
                <a:solidFill>
                  <a:schemeClr val="tx1"/>
                </a:solidFill>
              </a:rPr>
              <a:t>otopinom </a:t>
            </a:r>
            <a:r>
              <a:rPr lang="en-GB" dirty="0" err="1" smtClean="0">
                <a:solidFill>
                  <a:schemeClr val="tx1"/>
                </a:solidFill>
              </a:rPr>
              <a:t>NaOH</a:t>
            </a:r>
            <a:r>
              <a:rPr lang="hr-HR" dirty="0">
                <a:solidFill>
                  <a:schemeClr val="tx1"/>
                </a:solidFill>
              </a:rPr>
              <a:t>;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hr-HR" b="1" dirty="0" smtClean="0">
                <a:solidFill>
                  <a:schemeClr val="tx1"/>
                </a:solidFill>
              </a:rPr>
              <a:t>M</a:t>
            </a:r>
            <a:r>
              <a:rPr lang="hr-HR" b="1" dirty="0" smtClean="0">
                <a:solidFill>
                  <a:schemeClr val="tx1"/>
                </a:solidFill>
              </a:rPr>
              <a:t>etoda po </a:t>
            </a:r>
            <a:r>
              <a:rPr lang="hr-HR" b="1" dirty="0" err="1" smtClean="0">
                <a:solidFill>
                  <a:schemeClr val="tx1"/>
                </a:solidFill>
              </a:rPr>
              <a:t>Dornicu</a:t>
            </a: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(°</a:t>
            </a:r>
            <a:r>
              <a:rPr lang="en-GB" b="1" dirty="0">
                <a:solidFill>
                  <a:schemeClr val="tx1"/>
                </a:solidFill>
              </a:rPr>
              <a:t>D →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čitaj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hr-HR" dirty="0" smtClean="0">
                <a:solidFill>
                  <a:schemeClr val="tx1"/>
                </a:solidFill>
              </a:rPr>
              <a:t>Dornički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stupnjevi</a:t>
            </a:r>
            <a:r>
              <a:rPr lang="en-GB" dirty="0" smtClean="0">
                <a:solidFill>
                  <a:schemeClr val="tx1"/>
                </a:solidFill>
              </a:rPr>
              <a:t>), </a:t>
            </a:r>
            <a:r>
              <a:rPr lang="hr-HR" dirty="0" smtClean="0">
                <a:solidFill>
                  <a:schemeClr val="tx1"/>
                </a:solidFill>
              </a:rPr>
              <a:t>upotrebom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0,11 M </a:t>
            </a:r>
            <a:r>
              <a:rPr lang="hr-HR" dirty="0" smtClean="0">
                <a:solidFill>
                  <a:schemeClr val="tx1"/>
                </a:solidFill>
              </a:rPr>
              <a:t>otopine </a:t>
            </a:r>
            <a:r>
              <a:rPr lang="en-GB" dirty="0" err="1" smtClean="0">
                <a:solidFill>
                  <a:schemeClr val="tx1"/>
                </a:solidFill>
              </a:rPr>
              <a:t>NaOH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dirty="0" err="1" smtClean="0">
                <a:solidFill>
                  <a:schemeClr val="tx1"/>
                </a:solidFill>
              </a:rPr>
              <a:t>Odnos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između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pojedinačnih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vrijednosti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metoda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titracije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je</a:t>
            </a:r>
            <a:r>
              <a:rPr lang="hr-HR" dirty="0" smtClean="0">
                <a:solidFill>
                  <a:schemeClr val="tx1"/>
                </a:solidFill>
              </a:rPr>
              <a:t>:</a:t>
            </a:r>
            <a:r>
              <a:rPr lang="sl-SI" b="1" dirty="0" smtClean="0">
                <a:solidFill>
                  <a:schemeClr val="tx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1 </a:t>
            </a:r>
            <a:r>
              <a:rPr lang="en-GB" b="1" dirty="0">
                <a:solidFill>
                  <a:schemeClr val="tx1"/>
                </a:solidFill>
              </a:rPr>
              <a:t>°SH </a:t>
            </a:r>
            <a:r>
              <a:rPr lang="en-GB" b="1" dirty="0">
                <a:solidFill>
                  <a:schemeClr val="tx1"/>
                </a:solidFill>
              </a:rPr>
              <a:t>= 2.5 °</a:t>
            </a:r>
            <a:r>
              <a:rPr lang="en-GB" b="1" dirty="0" err="1">
                <a:solidFill>
                  <a:schemeClr val="tx1"/>
                </a:solidFill>
              </a:rPr>
              <a:t>Th</a:t>
            </a:r>
            <a:r>
              <a:rPr lang="en-GB" b="1" dirty="0">
                <a:solidFill>
                  <a:schemeClr val="tx1"/>
                </a:solidFill>
              </a:rPr>
              <a:t> = 2.25 °D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tx1"/>
                </a:solidFill>
              </a:rPr>
              <a:t>Aktivna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kiselost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svježeg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mlijeka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pH-</a:t>
            </a:r>
            <a:r>
              <a:rPr lang="en-GB" b="1" dirty="0" err="1">
                <a:solidFill>
                  <a:schemeClr val="tx1"/>
                </a:solidFill>
              </a:rPr>
              <a:t>vrijednost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mlijeka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mjere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b="1" dirty="0">
                <a:solidFill>
                  <a:schemeClr val="tx1"/>
                </a:solidFill>
              </a:rPr>
              <a:t>pH-</a:t>
            </a:r>
            <a:r>
              <a:rPr lang="en-GB" b="1" dirty="0" err="1">
                <a:solidFill>
                  <a:schemeClr val="tx1"/>
                </a:solidFill>
              </a:rPr>
              <a:t>mjernim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instrument</a:t>
            </a:r>
            <a:r>
              <a:rPr lang="hr-HR" b="1" dirty="0" smtClean="0">
                <a:solidFill>
                  <a:schemeClr val="tx1"/>
                </a:solidFill>
              </a:rPr>
              <a:t>ima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variraju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između</a:t>
            </a:r>
            <a:r>
              <a:rPr lang="en-GB" dirty="0">
                <a:solidFill>
                  <a:schemeClr val="tx1"/>
                </a:solidFill>
              </a:rPr>
              <a:t> pH </a:t>
            </a:r>
            <a:r>
              <a:rPr lang="en-GB" dirty="0" err="1">
                <a:solidFill>
                  <a:schemeClr val="tx1"/>
                </a:solidFill>
              </a:rPr>
              <a:t>vrijednosti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6,5 - 6,7</a:t>
            </a:r>
            <a:r>
              <a:rPr lang="en-GB" b="1" dirty="0" smtClean="0">
                <a:solidFill>
                  <a:schemeClr val="tx1"/>
                </a:solidFill>
              </a:rPr>
              <a:t>.</a:t>
            </a:r>
            <a:endParaRPr lang="hr-HR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dirty="0" err="1">
                <a:solidFill>
                  <a:schemeClr val="tx1"/>
                </a:solidFill>
              </a:rPr>
              <a:t>Granične</a:t>
            </a:r>
            <a:r>
              <a:rPr lang="en-GB" dirty="0">
                <a:solidFill>
                  <a:schemeClr val="tx1"/>
                </a:solidFill>
              </a:rPr>
              <a:t> pH </a:t>
            </a:r>
            <a:r>
              <a:rPr lang="en-GB" dirty="0" err="1">
                <a:solidFill>
                  <a:schemeClr val="tx1"/>
                </a:solidFill>
              </a:rPr>
              <a:t>vrijednosti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između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6.3 - 6.9.</a:t>
            </a: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6981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479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SVJEŽINA MLIJEKA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lastModifiedBy>Marijana Blažić</cp:lastModifiedBy>
  <cp:revision>66</cp:revision>
  <dcterms:created xsi:type="dcterms:W3CDTF">2020-02-28T10:44:09Z</dcterms:created>
  <dcterms:modified xsi:type="dcterms:W3CDTF">2022-02-08T05:20:54Z</dcterms:modified>
</cp:coreProperties>
</file>