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4" r:id="rId4"/>
    <p:sldId id="257" r:id="rId5"/>
    <p:sldId id="265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E5243B"/>
    <a:srgbClr val="DDA83A"/>
    <a:srgbClr val="4C9F38"/>
    <a:srgbClr val="C5192D"/>
    <a:srgbClr val="FF3A21"/>
    <a:srgbClr val="26BDE2"/>
    <a:srgbClr val="A21942"/>
    <a:srgbClr val="FD6925"/>
    <a:srgbClr val="DD1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20" autoAdjust="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57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9D08A-0D99-4708-8A69-D64D07147A35}" type="datetimeFigureOut">
              <a:rPr lang="lt-LT" smtClean="0"/>
              <a:t>2021-12-20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3EFF2-5B94-4109-97F2-92564ACC456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51385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DEA1-9CCB-4C2D-B70E-5577EA4A0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673" y="1463039"/>
            <a:ext cx="7938654" cy="2182385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B6A00-D799-431F-9EC9-6B401C110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3255" y="3984423"/>
            <a:ext cx="6389716" cy="8037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7DEA0-D74E-4A73-8872-A4AC6F3A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3547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33B-7722-4FF1-B438-4421CC46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E15AC-3643-416C-B92A-D703229BA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2A686-2A4A-4C19-994B-C8CEA117D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70868-0640-4A48-B272-21F683D5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B1E9-FA4B-4D66-97B5-7F9AD14E6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3722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26B6A4-FD63-4569-A878-1ABB6B7A5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8AEA4-A4FA-4FCC-B367-65C3785EE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83F0F-178F-4893-A8AC-06414E21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EF01C-7ECF-4690-B6E6-B9A5536B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A372F-C332-4B84-9C60-A7222B1B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0780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2D21-6B5D-40C7-BD84-5EB16EEB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845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AE966-A239-46AC-A077-9EBF562CA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4019"/>
            <a:ext cx="10515600" cy="370294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B2C5-4D5B-4C75-8D83-9DF4CBB8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7685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448-0660-49C2-A847-6E6A784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B50AC-CC62-4A69-B57C-59CAA2FB6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F2507-FEC5-4D61-8A4D-7BA455A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6E4A-D9C1-4DD9-8FA2-49BB388A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6C63-E510-4EAB-B255-87E9CEA2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8445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CEFCB-8A76-446F-9EA5-C6AA628BA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B1A8-292A-47DF-BE1B-160BB5444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07269"/>
            <a:ext cx="5181600" cy="3669694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D4F3F-69E7-4E3C-BFE0-C382BDAF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60E6E-B2AA-4960-A039-7ADC4AFD2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9145B-B5C0-48BC-87D9-1FBE70CA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C922C3-AA51-438E-B187-22760797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1706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4648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6D58B-39EC-4E75-8C0B-10456CC09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9605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F3C3E-A129-4DD3-842A-E3AE7EB7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19970"/>
            <a:ext cx="5157787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0EE86-9CBD-4A62-8FF8-EBAB7D66F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9605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62E6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1C0A3-49A1-4E82-A2B6-3005A98F3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19970"/>
            <a:ext cx="5183188" cy="2873260"/>
          </a:xfrm>
        </p:spPr>
        <p:txBody>
          <a:bodyPr/>
          <a:lstStyle>
            <a:lvl1pPr>
              <a:defRPr sz="2400">
                <a:solidFill>
                  <a:srgbClr val="062E64"/>
                </a:solidFill>
              </a:defRPr>
            </a:lvl1pPr>
            <a:lvl2pPr>
              <a:defRPr>
                <a:solidFill>
                  <a:srgbClr val="062E64"/>
                </a:solidFill>
              </a:defRPr>
            </a:lvl2pPr>
            <a:lvl3pPr>
              <a:defRPr>
                <a:solidFill>
                  <a:srgbClr val="062E64"/>
                </a:solidFill>
              </a:defRPr>
            </a:lvl3pPr>
            <a:lvl4pPr>
              <a:defRPr>
                <a:solidFill>
                  <a:srgbClr val="062E64"/>
                </a:solidFill>
              </a:defRPr>
            </a:lvl4pPr>
            <a:lvl5pPr>
              <a:defRPr>
                <a:solidFill>
                  <a:srgbClr val="062E6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t-LT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5A600-33BD-4865-9BDB-C1B43FCB6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CF20B-0A6B-4A94-9D6D-9D2BD670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EF99D-36E2-4B8E-AF6C-50025D80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B975D9-EE1B-4C4C-B183-0470E5E4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70495"/>
            <a:ext cx="8893233" cy="1325563"/>
          </a:xfrm>
        </p:spPr>
        <p:txBody>
          <a:bodyPr/>
          <a:lstStyle>
            <a:lvl1pPr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44463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5A5-2607-4499-BA6B-2B004E99F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64" y="2103437"/>
            <a:ext cx="7757160" cy="1325563"/>
          </a:xfrm>
        </p:spPr>
        <p:txBody>
          <a:bodyPr/>
          <a:lstStyle>
            <a:lvl1pPr algn="ctr">
              <a:defRPr>
                <a:solidFill>
                  <a:srgbClr val="062E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A123B-55CB-4AE8-A040-27362675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55DAE-0C89-4267-B80A-B5DF4AE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E2462-73C5-4960-8E60-3EAB7D96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31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EC0588-2B19-47DB-8968-5E5E25B2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E20392-0D65-447C-BB5C-E738C120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8F64F-8B9B-4DC6-AFD6-E42E485E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123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D845-7723-4B80-98D4-6A2BB3CC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7A9F-BE6C-4FAD-A03C-BA0114275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71BB2-01CF-473D-8393-01BBF98D3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C97D0-B31F-45F4-B346-FF42DBAF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DD88A-2CC5-4D10-BE1C-12B8D1F4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D7A08-4BA2-4CA9-92DC-A9D618E7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381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69F-8FE6-4299-9F2C-2189375D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93A7F0-B025-45EC-B602-1E874E6594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DFA3D-A031-406F-A449-21546C35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B89C4-6A85-48BE-AD81-6D149024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0B54A-FC94-49D6-B072-DC2247AE675C}" type="datetimeFigureOut">
              <a:rPr lang="lt-LT" smtClean="0"/>
              <a:t>2021-12-20</a:t>
            </a:fld>
            <a:endParaRPr lang="lt-L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68E49-631A-4339-A5A9-DCE71E831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379F4-6D68-450D-844B-6E233FC6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7A7D-93D2-4C13-947F-7A7F62EBB8AA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1190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B31FF-9027-43E7-B983-8B4F1AAE3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093B8-F1C7-45F2-8A0E-85D05939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EA8D7-A71E-4652-9B4C-DEC8B41A5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B54A-FC94-49D6-B072-DC2247AE675C}" type="datetimeFigureOut">
              <a:rPr lang="lt-LT" smtClean="0"/>
              <a:t>2021-12-20</a:t>
            </a:fld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055E-45D3-4906-9EA6-E02B1E7C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C425A-3179-4C88-BCA6-91993AE7F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7A7D-93D2-4C13-947F-7A7F62EBB8A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49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6DCD-E2DB-42E3-9C3D-7AED56A64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604" y="3066230"/>
            <a:ext cx="7938654" cy="132004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POTVORJENOST Z VODO (ZMRZIŠČNA TOČKA)</a:t>
            </a:r>
            <a:r>
              <a:rPr lang="sl-SI" dirty="0"/>
              <a:t/>
            </a:r>
            <a:br>
              <a:rPr lang="sl-SI" dirty="0"/>
            </a:br>
            <a:endParaRPr lang="lt-LT" dirty="0">
              <a:latin typeface="+mn-lt"/>
            </a:endParaRP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90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492" y="1911927"/>
            <a:ext cx="9406544" cy="430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Mleko je po veljavni zakonodaji čist nespremenjen svež proizvod mlečne žleze v času laktacije, dobljen s popolno in redno molžo zdravih in pravilno krmljenih molznih živali, ki mu ni nič dodano oziroma odvzeto. </a:t>
            </a:r>
          </a:p>
          <a:p>
            <a:pPr marL="0" indent="0">
              <a:buNone/>
            </a:pP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Torej dodajanje vode v mleko ni dovoljeno, da izpolnjuje zgornjo zahtev. Morebitno redčenje mleka z vodo ugotavljamo posredno z merjenjem </a:t>
            </a: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zmrziščne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točke mleka. </a:t>
            </a:r>
            <a:r>
              <a:rPr lang="sl-SI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Zmrziščna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točka mleka je tista temperatura, pri kateri voda v mleku preide iz tekočega v </a:t>
            </a:r>
            <a:r>
              <a:rPr lang="sl-SI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trdno agregatno stanje</a:t>
            </a:r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8B30-9AA9-423F-ACB5-930B8693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328"/>
            <a:ext cx="10515600" cy="37029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Hitro in zanesljivo ugotavljamo potvorbe mleka z določanjem zmrzišča  s pomočjo naprave, ki jo imenujemo </a:t>
            </a:r>
            <a:r>
              <a:rPr lang="sl-SI" b="1" dirty="0" err="1">
                <a:solidFill>
                  <a:schemeClr val="tx1"/>
                </a:solidFill>
              </a:rPr>
              <a:t>krioskop</a:t>
            </a:r>
            <a:r>
              <a:rPr lang="sl-SI" dirty="0">
                <a:solidFill>
                  <a:schemeClr val="tx1"/>
                </a:solidFill>
              </a:rPr>
              <a:t> (gr. </a:t>
            </a:r>
            <a:r>
              <a:rPr lang="sl-SI" dirty="0" err="1">
                <a:solidFill>
                  <a:schemeClr val="tx1"/>
                </a:solidFill>
              </a:rPr>
              <a:t>kryos</a:t>
            </a:r>
            <a:r>
              <a:rPr lang="sl-SI" dirty="0">
                <a:solidFill>
                  <a:schemeClr val="tx1"/>
                </a:solidFill>
              </a:rPr>
              <a:t> = hlad, mraz, led; </a:t>
            </a:r>
            <a:r>
              <a:rPr lang="sl-SI" dirty="0" err="1">
                <a:solidFill>
                  <a:schemeClr val="tx1"/>
                </a:solidFill>
              </a:rPr>
              <a:t>scopein</a:t>
            </a:r>
            <a:r>
              <a:rPr lang="sl-SI" dirty="0">
                <a:solidFill>
                  <a:schemeClr val="tx1"/>
                </a:solidFill>
              </a:rPr>
              <a:t> = ugotavljati, meriti).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V </a:t>
            </a:r>
            <a:r>
              <a:rPr lang="sl-SI" dirty="0">
                <a:solidFill>
                  <a:schemeClr val="tx1"/>
                </a:solidFill>
              </a:rPr>
              <a:t>povprečju mleko zmrzne pri </a:t>
            </a:r>
            <a:r>
              <a:rPr lang="sl-SI" b="1" dirty="0">
                <a:solidFill>
                  <a:schemeClr val="tx1"/>
                </a:solidFill>
              </a:rPr>
              <a:t>- 0,53 </a:t>
            </a:r>
            <a:r>
              <a:rPr lang="sl-SI" dirty="0">
                <a:solidFill>
                  <a:schemeClr val="tx1"/>
                </a:solidFill>
              </a:rPr>
              <a:t>do </a:t>
            </a:r>
            <a:r>
              <a:rPr lang="sl-SI" b="1" dirty="0">
                <a:solidFill>
                  <a:schemeClr val="tx1"/>
                </a:solidFill>
              </a:rPr>
              <a:t>- 0,55° C</a:t>
            </a:r>
            <a:r>
              <a:rPr lang="sl-SI" dirty="0">
                <a:solidFill>
                  <a:schemeClr val="tx1"/>
                </a:solidFill>
              </a:rPr>
              <a:t>. Slovenska zakonodaja predpisuje, da ta temperatura ne sme biti višja od  </a:t>
            </a:r>
            <a:r>
              <a:rPr lang="sl-SI" b="1" dirty="0">
                <a:solidFill>
                  <a:schemeClr val="tx1"/>
                </a:solidFill>
              </a:rPr>
              <a:t>- 0,52° C</a:t>
            </a:r>
            <a:r>
              <a:rPr lang="sl-SI" dirty="0">
                <a:solidFill>
                  <a:schemeClr val="tx1"/>
                </a:solidFill>
              </a:rPr>
              <a:t>.</a:t>
            </a:r>
            <a:endParaRPr lang="lt-L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0" y="1440872"/>
            <a:ext cx="3680460" cy="3422073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5000524" y="5197848"/>
            <a:ext cx="1243995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l-SI" sz="2400" i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Krioskop</a:t>
            </a:r>
            <a:endParaRPr lang="sl-SI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05896-0436-496E-A51D-21313CA46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2574" y="2507270"/>
            <a:ext cx="9621982" cy="4350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</a:rPr>
              <a:t>Ta analitična metoda temelji na dejstvu, da mleko zmrzne pri nižjih temperaturah kot čista voda, zaradi mnogih raztopljenih snovi.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Največji </a:t>
            </a:r>
            <a:r>
              <a:rPr lang="sl-SI" dirty="0">
                <a:solidFill>
                  <a:schemeClr val="tx1"/>
                </a:solidFill>
              </a:rPr>
              <a:t>vpliv na to meritev imajo laktoza in mineralne snovi.  </a:t>
            </a:r>
            <a:endParaRPr lang="sl-SI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Če </a:t>
            </a:r>
            <a:r>
              <a:rPr lang="sl-SI" dirty="0">
                <a:solidFill>
                  <a:schemeClr val="tx1"/>
                </a:solidFill>
              </a:rPr>
              <a:t>je mleku dolita voda, se temperatura zmrzišča poviša, kar pomeni, da se približa 0° C</a:t>
            </a:r>
            <a:r>
              <a:rPr lang="sl-SI">
                <a:solidFill>
                  <a:schemeClr val="tx1"/>
                </a:solidFill>
              </a:rPr>
              <a:t>. </a:t>
            </a:r>
            <a:endParaRPr lang="sl-SI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mtClean="0">
                <a:solidFill>
                  <a:schemeClr val="tx1"/>
                </a:solidFill>
              </a:rPr>
              <a:t>Temperatura </a:t>
            </a:r>
            <a:r>
              <a:rPr lang="sl-SI" dirty="0">
                <a:solidFill>
                  <a:schemeClr val="tx1"/>
                </a:solidFill>
              </a:rPr>
              <a:t>zmrzišča mleka se lahko zaradi pasme, letnega časa, načina krmljenja in laktacijskega stadija malenkostno spreminja.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780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227</Words>
  <Application>Microsoft Office PowerPoint</Application>
  <PresentationFormat>Širokozaslonsko</PresentationFormat>
  <Paragraphs>12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POTVORJENOST Z VODO (ZMRZIŠČNA TOČKA) 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Namu PC</dc:creator>
  <cp:lastModifiedBy>Test</cp:lastModifiedBy>
  <cp:revision>65</cp:revision>
  <dcterms:created xsi:type="dcterms:W3CDTF">2020-02-28T10:44:09Z</dcterms:created>
  <dcterms:modified xsi:type="dcterms:W3CDTF">2021-12-20T12:11:22Z</dcterms:modified>
</cp:coreProperties>
</file>