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3" r:id="rId3"/>
    <p:sldId id="264" r:id="rId4"/>
    <p:sldId id="257" r:id="rId5"/>
    <p:sldId id="265" r:id="rId6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a" initials="D" lastIdx="1" clrIdx="0">
    <p:extLst>
      <p:ext uri="{19B8F6BF-5375-455C-9EA6-DF929625EA0E}">
        <p15:presenceInfo xmlns:p15="http://schemas.microsoft.com/office/powerpoint/2012/main" userId="Do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30B"/>
    <a:srgbClr val="E5243B"/>
    <a:srgbClr val="DDA83A"/>
    <a:srgbClr val="4C9F38"/>
    <a:srgbClr val="C5192D"/>
    <a:srgbClr val="FF3A21"/>
    <a:srgbClr val="26BDE2"/>
    <a:srgbClr val="A21942"/>
    <a:srgbClr val="FD6925"/>
    <a:srgbClr val="DD1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20" autoAdjust="0"/>
  </p:normalViewPr>
  <p:slideViewPr>
    <p:cSldViewPr snapToGrid="0">
      <p:cViewPr varScale="1">
        <p:scale>
          <a:sx n="45" d="100"/>
          <a:sy n="45" d="100"/>
        </p:scale>
        <p:origin x="67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576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12T09:35:46.562" idx="1">
    <p:pos x="5440" y="2219"/>
    <p:text>hrvatskim?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9D08A-0D99-4708-8A69-D64D07147A35}" type="datetimeFigureOut">
              <a:rPr lang="lt-LT" smtClean="0"/>
              <a:t>2021-11-12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3EFF2-5B94-4109-97F2-92564ACC456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51385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BDEA1-9CCB-4C2D-B70E-5577EA4A0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6673" y="1463039"/>
            <a:ext cx="7938654" cy="2182385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B6A00-D799-431F-9EC9-6B401C110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3255" y="3984423"/>
            <a:ext cx="6389716" cy="8037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lt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7DEA0-D74E-4A73-8872-A4AC6F3A4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2021-11-12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3547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5733B-7722-4FF1-B438-4421CC46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E15AC-3643-416C-B92A-D703229BA8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2A686-2A4A-4C19-994B-C8CEA117D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2021-11-12</a:t>
            </a:fld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70868-0640-4A48-B272-21F683D5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CB1E9-FA4B-4D66-97B5-7F9AD14E6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3722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26B6A4-FD63-4569-A878-1ABB6B7A5F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08AEA4-A4FA-4FCC-B367-65C3785EE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83F0F-178F-4893-A8AC-06414E21B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2021-11-12</a:t>
            </a:fld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EF01C-7ECF-4690-B6E6-B9A5536B2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A372F-C332-4B84-9C60-A7222B1B8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0780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22D21-6B5D-40C7-BD84-5EB16EEB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8455"/>
            <a:ext cx="8893233" cy="1325563"/>
          </a:xfrm>
        </p:spPr>
        <p:txBody>
          <a:bodyPr/>
          <a:lstStyle>
            <a:lvl1pPr>
              <a:defRPr>
                <a:solidFill>
                  <a:srgbClr val="062E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AE966-A239-46AC-A077-9EBF562CA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4019"/>
            <a:ext cx="10515600" cy="3702944"/>
          </a:xfrm>
        </p:spPr>
        <p:txBody>
          <a:bodyPr/>
          <a:lstStyle>
            <a:lvl1pPr>
              <a:defRPr sz="2400">
                <a:solidFill>
                  <a:srgbClr val="062E64"/>
                </a:solidFill>
              </a:defRPr>
            </a:lvl1pPr>
            <a:lvl2pPr>
              <a:defRPr>
                <a:solidFill>
                  <a:srgbClr val="062E64"/>
                </a:solidFill>
              </a:defRPr>
            </a:lvl2pPr>
            <a:lvl3pPr>
              <a:defRPr>
                <a:solidFill>
                  <a:srgbClr val="062E64"/>
                </a:solidFill>
              </a:defRPr>
            </a:lvl3pPr>
            <a:lvl4pPr>
              <a:defRPr>
                <a:solidFill>
                  <a:srgbClr val="062E64"/>
                </a:solidFill>
              </a:defRPr>
            </a:lvl4pPr>
            <a:lvl5pPr>
              <a:defRPr>
                <a:solidFill>
                  <a:srgbClr val="062E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7B2C5-4D5B-4C75-8D83-9DF4CBB8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2021-11-12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76851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3B448-0660-49C2-A847-6E6A7843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B50AC-CC62-4A69-B57C-59CAA2FB6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F2507-FEC5-4D61-8A4D-7BA455A84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2021-11-12</a:t>
            </a:fld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66E4A-D9C1-4DD9-8FA2-49BB388A2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86C63-E510-4EAB-B255-87E9CEA2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8445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CEFCB-8A76-446F-9EA5-C6AA628BA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07269"/>
            <a:ext cx="5181600" cy="3669694"/>
          </a:xfrm>
        </p:spPr>
        <p:txBody>
          <a:bodyPr/>
          <a:lstStyle>
            <a:lvl1pPr>
              <a:defRPr sz="2400">
                <a:solidFill>
                  <a:srgbClr val="062E64"/>
                </a:solidFill>
              </a:defRPr>
            </a:lvl1pPr>
            <a:lvl2pPr>
              <a:defRPr>
                <a:solidFill>
                  <a:srgbClr val="062E64"/>
                </a:solidFill>
              </a:defRPr>
            </a:lvl2pPr>
            <a:lvl3pPr>
              <a:defRPr>
                <a:solidFill>
                  <a:srgbClr val="062E64"/>
                </a:solidFill>
              </a:defRPr>
            </a:lvl3pPr>
            <a:lvl4pPr>
              <a:defRPr>
                <a:solidFill>
                  <a:srgbClr val="062E64"/>
                </a:solidFill>
              </a:defRPr>
            </a:lvl4pPr>
            <a:lvl5pPr>
              <a:defRPr>
                <a:solidFill>
                  <a:srgbClr val="062E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5B1A8-292A-47DF-BE1B-160BB5444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07269"/>
            <a:ext cx="5181600" cy="3669694"/>
          </a:xfrm>
        </p:spPr>
        <p:txBody>
          <a:bodyPr/>
          <a:lstStyle>
            <a:lvl1pPr>
              <a:defRPr sz="2400">
                <a:solidFill>
                  <a:srgbClr val="062E64"/>
                </a:solidFill>
              </a:defRPr>
            </a:lvl1pPr>
            <a:lvl2pPr>
              <a:defRPr>
                <a:solidFill>
                  <a:srgbClr val="062E64"/>
                </a:solidFill>
              </a:defRPr>
            </a:lvl2pPr>
            <a:lvl3pPr>
              <a:defRPr>
                <a:solidFill>
                  <a:srgbClr val="062E64"/>
                </a:solidFill>
              </a:defRPr>
            </a:lvl3pPr>
            <a:lvl4pPr>
              <a:defRPr>
                <a:solidFill>
                  <a:srgbClr val="062E64"/>
                </a:solidFill>
              </a:defRPr>
            </a:lvl4pPr>
            <a:lvl5pPr>
              <a:defRPr>
                <a:solidFill>
                  <a:srgbClr val="062E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6D4F3F-69E7-4E3C-BFE0-C382BDAFC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2021-11-12</a:t>
            </a:fld>
            <a:endParaRPr lang="lt-L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60E6E-B2AA-4960-A039-7ADC4AFD2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69145B-B5C0-48BC-87D9-1FBE70CAF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9C922C3-AA51-438E-B187-227607974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1706"/>
            <a:ext cx="8893233" cy="1325563"/>
          </a:xfrm>
        </p:spPr>
        <p:txBody>
          <a:bodyPr/>
          <a:lstStyle>
            <a:lvl1pPr>
              <a:defRPr>
                <a:solidFill>
                  <a:srgbClr val="062E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46485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6D58B-39EC-4E75-8C0B-10456CC09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96058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62E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F3C3E-A129-4DD3-842A-E3AE7EB73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19970"/>
            <a:ext cx="5157787" cy="2873260"/>
          </a:xfrm>
        </p:spPr>
        <p:txBody>
          <a:bodyPr/>
          <a:lstStyle>
            <a:lvl1pPr>
              <a:defRPr sz="2400">
                <a:solidFill>
                  <a:srgbClr val="062E64"/>
                </a:solidFill>
              </a:defRPr>
            </a:lvl1pPr>
            <a:lvl2pPr>
              <a:defRPr>
                <a:solidFill>
                  <a:srgbClr val="062E64"/>
                </a:solidFill>
              </a:defRPr>
            </a:lvl2pPr>
            <a:lvl3pPr>
              <a:defRPr>
                <a:solidFill>
                  <a:srgbClr val="062E64"/>
                </a:solidFill>
              </a:defRPr>
            </a:lvl3pPr>
            <a:lvl4pPr>
              <a:defRPr>
                <a:solidFill>
                  <a:srgbClr val="062E64"/>
                </a:solidFill>
              </a:defRPr>
            </a:lvl4pPr>
            <a:lvl5pPr>
              <a:defRPr>
                <a:solidFill>
                  <a:srgbClr val="062E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10EE86-9CBD-4A62-8FF8-EBAB7D66F3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96058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62E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B1C0A3-49A1-4E82-A2B6-3005A98F3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19970"/>
            <a:ext cx="5183188" cy="2873260"/>
          </a:xfrm>
        </p:spPr>
        <p:txBody>
          <a:bodyPr/>
          <a:lstStyle>
            <a:lvl1pPr>
              <a:defRPr sz="2400">
                <a:solidFill>
                  <a:srgbClr val="062E64"/>
                </a:solidFill>
              </a:defRPr>
            </a:lvl1pPr>
            <a:lvl2pPr>
              <a:defRPr>
                <a:solidFill>
                  <a:srgbClr val="062E64"/>
                </a:solidFill>
              </a:defRPr>
            </a:lvl2pPr>
            <a:lvl3pPr>
              <a:defRPr>
                <a:solidFill>
                  <a:srgbClr val="062E64"/>
                </a:solidFill>
              </a:defRPr>
            </a:lvl3pPr>
            <a:lvl4pPr>
              <a:defRPr>
                <a:solidFill>
                  <a:srgbClr val="062E64"/>
                </a:solidFill>
              </a:defRPr>
            </a:lvl4pPr>
            <a:lvl5pPr>
              <a:defRPr>
                <a:solidFill>
                  <a:srgbClr val="062E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85A600-33BD-4865-9BDB-C1B43FCB6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2021-11-12</a:t>
            </a:fld>
            <a:endParaRPr lang="lt-LT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0CF20B-0A6B-4A94-9D6D-9D2BD670E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DEF99D-36E2-4B8E-AF6C-50025D800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B975D9-EE1B-4C4C-B183-0470E5E4B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070495"/>
            <a:ext cx="8893233" cy="1325563"/>
          </a:xfrm>
        </p:spPr>
        <p:txBody>
          <a:bodyPr/>
          <a:lstStyle>
            <a:lvl1pPr>
              <a:defRPr>
                <a:solidFill>
                  <a:srgbClr val="062E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44463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EB5A5-2607-4499-BA6B-2B004E99F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364" y="2103437"/>
            <a:ext cx="7757160" cy="1325563"/>
          </a:xfrm>
        </p:spPr>
        <p:txBody>
          <a:bodyPr/>
          <a:lstStyle>
            <a:lvl1pPr algn="ctr">
              <a:defRPr>
                <a:solidFill>
                  <a:srgbClr val="062E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1A123B-55CB-4AE8-A040-27362675E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2021-11-12</a:t>
            </a:fld>
            <a:endParaRPr lang="lt-L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555DAE-0C89-4267-B80A-B5DF4AE9C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5E2462-73C5-4960-8E60-3EAB7D960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131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EC0588-2B19-47DB-8968-5E5E25B28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2021-11-12</a:t>
            </a:fld>
            <a:endParaRPr lang="lt-LT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E20392-0D65-447C-BB5C-E738C1203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8F64F-8B9B-4DC6-AFD6-E42E485E9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123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CD845-7723-4B80-98D4-6A2BB3CC2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E7A9F-BE6C-4FAD-A03C-BA0114275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71BB2-01CF-473D-8393-01BBF98D3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C97D0-B31F-45F4-B346-FF42DBAF2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2021-11-12</a:t>
            </a:fld>
            <a:endParaRPr lang="lt-L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DD88A-2CC5-4D10-BE1C-12B8D1F4F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D7A08-4BA2-4CA9-92DC-A9D618E7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9381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0169F-8FE6-4299-9F2C-2189375D3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93A7F0-B025-45EC-B602-1E874E6594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DFA3D-A031-406F-A449-21546C354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B89C4-6A85-48BE-AD81-6D1490247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2021-11-12</a:t>
            </a:fld>
            <a:endParaRPr lang="lt-L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68E49-631A-4339-A5A9-DCE71E831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379F4-6D68-450D-844B-6E233FC6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1190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DB31FF-9027-43E7-B983-8B4F1AAE3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093B8-F1C7-45F2-8A0E-85D059398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EA8D7-A71E-4652-9B4C-DEC8B41A5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0B54A-FC94-49D6-B072-DC2247AE675C}" type="datetimeFigureOut">
              <a:rPr lang="lt-LT" smtClean="0"/>
              <a:t>2021-11-12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7055E-45D3-4906-9EA6-E02B1E7C0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C425A-3179-4C88-BCA6-91993AE7F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F7A7D-93D2-4C13-947F-7A7F62EBB8A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4497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56DCD-E2DB-42E3-9C3D-7AED56A64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604" y="3066230"/>
            <a:ext cx="7938654" cy="1320046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PATVORENJE VODOM (TOČKA SMRZAVANJA)</a:t>
            </a:r>
            <a:r>
              <a:rPr lang="sl-SI" dirty="0"/>
              <a:t/>
            </a:r>
            <a:br>
              <a:rPr lang="sl-SI" dirty="0"/>
            </a:br>
            <a:endParaRPr lang="lt-LT" dirty="0">
              <a:latin typeface="+mn-lt"/>
            </a:endParaRPr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90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18B30-9AA9-423F-ACB5-930B86932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492" y="1911927"/>
            <a:ext cx="9406544" cy="4308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</a:rPr>
              <a:t>U skladu s važećim propisima</a:t>
            </a:r>
            <a:r>
              <a:rPr lang="sl-SI" dirty="0">
                <a:solidFill>
                  <a:schemeClr val="tx1"/>
                </a:solidFill>
              </a:rPr>
              <a:t>, </a:t>
            </a:r>
            <a:r>
              <a:rPr lang="sl-SI" dirty="0" smtClean="0">
                <a:solidFill>
                  <a:schemeClr val="tx1"/>
                </a:solidFill>
              </a:rPr>
              <a:t>mlijeko je čisti i nepromijenjeni svježi proizvod </a:t>
            </a:r>
            <a:r>
              <a:rPr lang="sl-SI" dirty="0">
                <a:solidFill>
                  <a:schemeClr val="tx1"/>
                </a:solidFill>
              </a:rPr>
              <a:t>mliječne žlijezde, </a:t>
            </a:r>
            <a:r>
              <a:rPr lang="sl-SI" dirty="0" smtClean="0">
                <a:solidFill>
                  <a:schemeClr val="tx1"/>
                </a:solidFill>
              </a:rPr>
              <a:t>dobiven </a:t>
            </a:r>
            <a:r>
              <a:rPr lang="sl-SI" dirty="0">
                <a:solidFill>
                  <a:schemeClr val="tx1"/>
                </a:solidFill>
              </a:rPr>
              <a:t>redovnom i neprekidnom mužnjom </a:t>
            </a:r>
            <a:r>
              <a:rPr lang="sl-SI" dirty="0" smtClean="0">
                <a:solidFill>
                  <a:schemeClr val="tx1"/>
                </a:solidFill>
              </a:rPr>
              <a:t>jedne </a:t>
            </a:r>
            <a:r>
              <a:rPr lang="sl-SI" dirty="0">
                <a:solidFill>
                  <a:schemeClr val="tx1"/>
                </a:solidFill>
              </a:rPr>
              <a:t>ili više zdravih muznih </a:t>
            </a:r>
            <a:r>
              <a:rPr lang="sl-SI" dirty="0" smtClean="0">
                <a:solidFill>
                  <a:schemeClr val="tx1"/>
                </a:solidFill>
              </a:rPr>
              <a:t>životinja, </a:t>
            </a:r>
            <a:r>
              <a:rPr lang="sl-SI" dirty="0">
                <a:solidFill>
                  <a:schemeClr val="tx1"/>
                </a:solidFill>
              </a:rPr>
              <a:t>pravilno hranjenih i držanih, kojem nije ništa dodano niti </a:t>
            </a:r>
            <a:r>
              <a:rPr lang="sl-SI" dirty="0" smtClean="0">
                <a:solidFill>
                  <a:schemeClr val="tx1"/>
                </a:solidFill>
              </a:rPr>
              <a:t>oduzeto.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</a:rPr>
              <a:t>Stoga, </a:t>
            </a:r>
            <a:r>
              <a:rPr lang="sl-SI" dirty="0" smtClean="0">
                <a:solidFill>
                  <a:schemeClr val="tx1"/>
                </a:solidFill>
              </a:rPr>
              <a:t>dodavanje </a:t>
            </a:r>
            <a:r>
              <a:rPr lang="sl-SI" dirty="0">
                <a:solidFill>
                  <a:schemeClr val="tx1"/>
                </a:solidFill>
              </a:rPr>
              <a:t>vode </a:t>
            </a:r>
            <a:r>
              <a:rPr lang="sl-SI" dirty="0" smtClean="0">
                <a:solidFill>
                  <a:schemeClr val="tx1"/>
                </a:solidFill>
              </a:rPr>
              <a:t>mlijeku </a:t>
            </a:r>
            <a:r>
              <a:rPr lang="sl-SI" dirty="0">
                <a:solidFill>
                  <a:schemeClr val="tx1"/>
                </a:solidFill>
              </a:rPr>
              <a:t>nije dopušteno kako bi se </a:t>
            </a:r>
            <a:r>
              <a:rPr lang="sl-SI" dirty="0" smtClean="0">
                <a:solidFill>
                  <a:schemeClr val="tx1"/>
                </a:solidFill>
              </a:rPr>
              <a:t>zadovoljili </a:t>
            </a:r>
            <a:r>
              <a:rPr lang="sl-SI" dirty="0">
                <a:solidFill>
                  <a:schemeClr val="tx1"/>
                </a:solidFill>
              </a:rPr>
              <a:t>gore navedeni zahtjevi</a:t>
            </a:r>
            <a:r>
              <a:rPr lang="sl-SI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sl-SI" dirty="0">
                <a:solidFill>
                  <a:schemeClr val="tx1"/>
                </a:solidFill>
              </a:rPr>
              <a:t>Svako razrjeđivanje mlijeka vodom određuje se neizravno mjerenjem točke smrzavanja mlijeka</a:t>
            </a:r>
            <a:r>
              <a:rPr lang="sl-SI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sl-SI" dirty="0">
                <a:solidFill>
                  <a:schemeClr val="tx1"/>
                </a:solidFill>
              </a:rPr>
              <a:t>Točka smrzavanja mlijeka je temperatura pri kojoj voda u mlijeku prelazi iz tekućeg u </a:t>
            </a:r>
            <a:r>
              <a:rPr lang="sl-SI" b="1" dirty="0" smtClean="0">
                <a:solidFill>
                  <a:schemeClr val="tx1"/>
                </a:solidFill>
              </a:rPr>
              <a:t>čvrsto agregatno stanje</a:t>
            </a:r>
            <a:r>
              <a:rPr lang="sl-SI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2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18B30-9AA9-423F-ACB5-930B86932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9328"/>
            <a:ext cx="10515600" cy="37029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chemeClr val="tx1"/>
                </a:solidFill>
              </a:rPr>
              <a:t>Možemo brzo i pouzdano otkriti </a:t>
            </a:r>
            <a:r>
              <a:rPr lang="sl-SI" dirty="0" smtClean="0">
                <a:solidFill>
                  <a:schemeClr val="tx1"/>
                </a:solidFill>
              </a:rPr>
              <a:t>patvorenje </a:t>
            </a:r>
            <a:r>
              <a:rPr lang="sl-SI" dirty="0">
                <a:solidFill>
                  <a:schemeClr val="tx1"/>
                </a:solidFill>
              </a:rPr>
              <a:t>mlijeka određivanjem točke smrzavanja pomoću uređaja koji se zove </a:t>
            </a:r>
            <a:r>
              <a:rPr lang="sl-SI" b="1" dirty="0">
                <a:solidFill>
                  <a:schemeClr val="tx1"/>
                </a:solidFill>
              </a:rPr>
              <a:t>krioskop</a:t>
            </a:r>
            <a:r>
              <a:rPr lang="sl-SI" dirty="0">
                <a:solidFill>
                  <a:schemeClr val="tx1"/>
                </a:solidFill>
              </a:rPr>
              <a:t> (grč. </a:t>
            </a:r>
            <a:r>
              <a:rPr lang="sl-SI" i="1" dirty="0">
                <a:solidFill>
                  <a:schemeClr val="tx1"/>
                </a:solidFill>
              </a:rPr>
              <a:t>kryos</a:t>
            </a:r>
            <a:r>
              <a:rPr lang="sl-SI" dirty="0">
                <a:solidFill>
                  <a:schemeClr val="tx1"/>
                </a:solidFill>
              </a:rPr>
              <a:t> = hladno, mraz, led; </a:t>
            </a:r>
            <a:r>
              <a:rPr lang="sl-SI" i="1" dirty="0">
                <a:solidFill>
                  <a:schemeClr val="tx1"/>
                </a:solidFill>
              </a:rPr>
              <a:t>scopein</a:t>
            </a:r>
            <a:r>
              <a:rPr lang="sl-SI" dirty="0">
                <a:solidFill>
                  <a:schemeClr val="tx1"/>
                </a:solidFill>
              </a:rPr>
              <a:t> = otkriti, mjeriti</a:t>
            </a:r>
            <a:r>
              <a:rPr lang="sl-SI" dirty="0" smtClean="0">
                <a:solidFill>
                  <a:schemeClr val="tx1"/>
                </a:solidFill>
              </a:rPr>
              <a:t>).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Mlijeko se u prosjeku smrzava na </a:t>
            </a:r>
            <a:r>
              <a:rPr lang="pl-PL" b="1" dirty="0">
                <a:solidFill>
                  <a:schemeClr val="tx1"/>
                </a:solidFill>
              </a:rPr>
              <a:t>-</a:t>
            </a:r>
            <a:r>
              <a:rPr lang="pl-PL" b="1" dirty="0" smtClean="0">
                <a:solidFill>
                  <a:schemeClr val="tx1"/>
                </a:solidFill>
              </a:rPr>
              <a:t>0,53 </a:t>
            </a:r>
            <a:r>
              <a:rPr lang="pl-PL" b="1" dirty="0">
                <a:solidFill>
                  <a:schemeClr val="tx1"/>
                </a:solidFill>
              </a:rPr>
              <a:t>do </a:t>
            </a:r>
            <a:r>
              <a:rPr lang="pl-PL" b="1" dirty="0" smtClean="0">
                <a:solidFill>
                  <a:schemeClr val="tx1"/>
                </a:solidFill>
              </a:rPr>
              <a:t>-0,55°C</a:t>
            </a:r>
            <a:r>
              <a:rPr lang="pl-PL" dirty="0">
                <a:solidFill>
                  <a:schemeClr val="tx1"/>
                </a:solidFill>
              </a:rPr>
              <a:t>. Prema slovenskim zakonima, ta temperatura ne smije biti viša od </a:t>
            </a:r>
            <a:r>
              <a:rPr lang="pl-PL" b="1" dirty="0">
                <a:solidFill>
                  <a:schemeClr val="tx1"/>
                </a:solidFill>
              </a:rPr>
              <a:t>-0,52°C.</a:t>
            </a:r>
            <a:endParaRPr lang="lt-LT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82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931" y="1844399"/>
            <a:ext cx="3680460" cy="3422073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5561450" y="5266472"/>
            <a:ext cx="1963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sl-SI" sz="2400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Slika: Krioskop</a:t>
            </a:r>
            <a:endParaRPr lang="sl-SI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87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F05896-0436-496E-A51D-21313CA46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2574" y="2507270"/>
            <a:ext cx="9621982" cy="4350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>
                <a:solidFill>
                  <a:schemeClr val="tx1"/>
                </a:solidFill>
              </a:rPr>
              <a:t>Ova </a:t>
            </a:r>
            <a:r>
              <a:rPr lang="sl-SI" smtClean="0">
                <a:solidFill>
                  <a:schemeClr val="tx1"/>
                </a:solidFill>
              </a:rPr>
              <a:t>se analitička </a:t>
            </a:r>
            <a:r>
              <a:rPr lang="sl-SI">
                <a:solidFill>
                  <a:schemeClr val="tx1"/>
                </a:solidFill>
              </a:rPr>
              <a:t>metoda </a:t>
            </a:r>
            <a:r>
              <a:rPr lang="sl-SI" smtClean="0">
                <a:solidFill>
                  <a:schemeClr val="tx1"/>
                </a:solidFill>
              </a:rPr>
              <a:t>temelji </a:t>
            </a:r>
            <a:r>
              <a:rPr lang="sl-SI" dirty="0">
                <a:solidFill>
                  <a:schemeClr val="tx1"/>
                </a:solidFill>
              </a:rPr>
              <a:t>na činjenici da se mlijeko smrzava na nižim temperaturama od čiste </a:t>
            </a:r>
            <a:r>
              <a:rPr lang="sl-SI" dirty="0" smtClean="0">
                <a:solidFill>
                  <a:schemeClr val="tx1"/>
                </a:solidFill>
              </a:rPr>
              <a:t>vode </a:t>
            </a:r>
            <a:r>
              <a:rPr lang="sl-SI" dirty="0">
                <a:solidFill>
                  <a:schemeClr val="tx1"/>
                </a:solidFill>
              </a:rPr>
              <a:t>zbog </a:t>
            </a:r>
            <a:r>
              <a:rPr lang="sl-SI" dirty="0" smtClean="0">
                <a:solidFill>
                  <a:schemeClr val="tx1"/>
                </a:solidFill>
              </a:rPr>
              <a:t>veće količine otopljenih tvari.</a:t>
            </a:r>
          </a:p>
          <a:p>
            <a:pPr marL="0" indent="0">
              <a:buNone/>
            </a:pPr>
            <a:r>
              <a:rPr lang="sl-SI" dirty="0">
                <a:solidFill>
                  <a:schemeClr val="tx1"/>
                </a:solidFill>
              </a:rPr>
              <a:t>Najveći utjecaj na 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>
                <a:solidFill>
                  <a:schemeClr val="tx1"/>
                </a:solidFill>
              </a:rPr>
              <a:t>mjerenje imaju laktoza i </a:t>
            </a:r>
            <a:r>
              <a:rPr lang="sl-SI" dirty="0" smtClean="0">
                <a:solidFill>
                  <a:schemeClr val="tx1"/>
                </a:solidFill>
              </a:rPr>
              <a:t>mineralne tvari. </a:t>
            </a:r>
            <a:r>
              <a:rPr lang="sl-SI" dirty="0">
                <a:solidFill>
                  <a:schemeClr val="tx1"/>
                </a:solidFill>
              </a:rPr>
              <a:t>Ako se mlijeku </a:t>
            </a:r>
            <a:r>
              <a:rPr lang="sl-SI" dirty="0" smtClean="0">
                <a:solidFill>
                  <a:schemeClr val="tx1"/>
                </a:solidFill>
              </a:rPr>
              <a:t>dodaje </a:t>
            </a:r>
            <a:r>
              <a:rPr lang="sl-SI" dirty="0">
                <a:solidFill>
                  <a:schemeClr val="tx1"/>
                </a:solidFill>
              </a:rPr>
              <a:t>voda, temperatura ledišta se povećava, odnosno približava se 0°C</a:t>
            </a:r>
            <a:r>
              <a:rPr lang="sl-SI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sl-SI" dirty="0">
                <a:solidFill>
                  <a:schemeClr val="tx1"/>
                </a:solidFill>
              </a:rPr>
              <a:t>Točka smrzavanja mlijeka može se neznatno razlikovati zbog </a:t>
            </a:r>
            <a:r>
              <a:rPr lang="sl-SI" dirty="0" smtClean="0">
                <a:solidFill>
                  <a:schemeClr val="tx1"/>
                </a:solidFill>
              </a:rPr>
              <a:t>utjecaja pasmine</a:t>
            </a:r>
            <a:r>
              <a:rPr lang="sl-SI" dirty="0">
                <a:solidFill>
                  <a:schemeClr val="tx1"/>
                </a:solidFill>
              </a:rPr>
              <a:t>, sezone, načina </a:t>
            </a:r>
            <a:r>
              <a:rPr lang="sl-SI" dirty="0" smtClean="0">
                <a:solidFill>
                  <a:schemeClr val="tx1"/>
                </a:solidFill>
              </a:rPr>
              <a:t>ishrane </a:t>
            </a:r>
            <a:r>
              <a:rPr lang="sl-SI" dirty="0">
                <a:solidFill>
                  <a:schemeClr val="tx1"/>
                </a:solidFill>
              </a:rPr>
              <a:t>i </a:t>
            </a:r>
            <a:r>
              <a:rPr lang="sl-SI" dirty="0" smtClean="0">
                <a:solidFill>
                  <a:schemeClr val="tx1"/>
                </a:solidFill>
              </a:rPr>
              <a:t>stadija </a:t>
            </a:r>
            <a:r>
              <a:rPr lang="sl-SI" dirty="0">
                <a:solidFill>
                  <a:schemeClr val="tx1"/>
                </a:solidFill>
              </a:rPr>
              <a:t>laktacije.</a:t>
            </a:r>
            <a:endParaRPr lang="lt-LT" sz="2000" dirty="0"/>
          </a:p>
        </p:txBody>
      </p:sp>
    </p:spTree>
    <p:extLst>
      <p:ext uri="{BB962C8B-B14F-4D97-AF65-F5344CB8AC3E}">
        <p14:creationId xmlns:p14="http://schemas.microsoft.com/office/powerpoint/2010/main" val="178085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221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PATVORENJE VODOM (TOČKA SMRZAVANJA)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Namu PC</dc:creator>
  <cp:lastModifiedBy>Dora</cp:lastModifiedBy>
  <cp:revision>59</cp:revision>
  <dcterms:created xsi:type="dcterms:W3CDTF">2020-02-28T10:44:09Z</dcterms:created>
  <dcterms:modified xsi:type="dcterms:W3CDTF">2021-11-12T08:36:39Z</dcterms:modified>
</cp:coreProperties>
</file>