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64" r:id="rId4"/>
    <p:sldId id="257" r:id="rId5"/>
    <p:sldId id="265" r:id="rId6"/>
    <p:sldId id="267" r:id="rId7"/>
    <p:sldId id="268" r:id="rId8"/>
    <p:sldId id="269" r:id="rId9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30B"/>
    <a:srgbClr val="E5243B"/>
    <a:srgbClr val="DDA83A"/>
    <a:srgbClr val="4C9F38"/>
    <a:srgbClr val="C5192D"/>
    <a:srgbClr val="FF3A21"/>
    <a:srgbClr val="26BDE2"/>
    <a:srgbClr val="A21942"/>
    <a:srgbClr val="FD6925"/>
    <a:srgbClr val="DD13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620" autoAdjust="0"/>
  </p:normalViewPr>
  <p:slideViewPr>
    <p:cSldViewPr snapToGrid="0">
      <p:cViewPr varScale="1">
        <p:scale>
          <a:sx n="86" d="100"/>
          <a:sy n="86" d="100"/>
        </p:scale>
        <p:origin x="7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576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9D08A-0D99-4708-8A69-D64D07147A35}" type="datetimeFigureOut">
              <a:rPr lang="lt-LT" smtClean="0"/>
              <a:t>2021-12-20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3EFF2-5B94-4109-97F2-92564ACC456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51385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BDEA1-9CCB-4C2D-B70E-5577EA4A0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6673" y="1463039"/>
            <a:ext cx="7938654" cy="2182385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lt-L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2B6A00-D799-431F-9EC9-6B401C110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3255" y="3984423"/>
            <a:ext cx="6389716" cy="80370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lt-L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7DEA0-D74E-4A73-8872-A4AC6F3A4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t>2021-12-20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35477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5733B-7722-4FF1-B438-4421CC461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1E15AC-3643-416C-B92A-D703229BA8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2A686-2A4A-4C19-994B-C8CEA117D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t>2021-12-20</a:t>
            </a:fld>
            <a:endParaRPr lang="lt-L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70868-0640-4A48-B272-21F683D59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CB1E9-FA4B-4D66-97B5-7F9AD14E6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7A7D-93D2-4C13-947F-7A7F62EBB8AA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237227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26B6A4-FD63-4569-A878-1ABB6B7A5F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08AEA4-A4FA-4FCC-B367-65C3785EE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83F0F-178F-4893-A8AC-06414E21B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t>2021-12-20</a:t>
            </a:fld>
            <a:endParaRPr lang="lt-L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EF01C-7ECF-4690-B6E6-B9A5536B2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A372F-C332-4B84-9C60-A7222B1B8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7A7D-93D2-4C13-947F-7A7F62EBB8AA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307808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22D21-6B5D-40C7-BD84-5EB16EEBC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8455"/>
            <a:ext cx="8893233" cy="1325563"/>
          </a:xfrm>
        </p:spPr>
        <p:txBody>
          <a:bodyPr/>
          <a:lstStyle>
            <a:lvl1pPr>
              <a:defRPr>
                <a:solidFill>
                  <a:srgbClr val="062E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lt-L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AE966-A239-46AC-A077-9EBF562CA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4019"/>
            <a:ext cx="10515600" cy="3702944"/>
          </a:xfrm>
        </p:spPr>
        <p:txBody>
          <a:bodyPr/>
          <a:lstStyle>
            <a:lvl1pPr>
              <a:defRPr sz="2400">
                <a:solidFill>
                  <a:srgbClr val="062E64"/>
                </a:solidFill>
              </a:defRPr>
            </a:lvl1pPr>
            <a:lvl2pPr>
              <a:defRPr>
                <a:solidFill>
                  <a:srgbClr val="062E64"/>
                </a:solidFill>
              </a:defRPr>
            </a:lvl2pPr>
            <a:lvl3pPr>
              <a:defRPr>
                <a:solidFill>
                  <a:srgbClr val="062E64"/>
                </a:solidFill>
              </a:defRPr>
            </a:lvl3pPr>
            <a:lvl4pPr>
              <a:defRPr>
                <a:solidFill>
                  <a:srgbClr val="062E64"/>
                </a:solidFill>
              </a:defRPr>
            </a:lvl4pPr>
            <a:lvl5pPr>
              <a:defRPr>
                <a:solidFill>
                  <a:srgbClr val="062E6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7B2C5-4D5B-4C75-8D83-9DF4CBB84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t>2021-12-20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576851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3B448-0660-49C2-A847-6E6A7843A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FB50AC-CC62-4A69-B57C-59CAA2FB6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F2507-FEC5-4D61-8A4D-7BA455A84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t>2021-12-20</a:t>
            </a:fld>
            <a:endParaRPr lang="lt-L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66E4A-D9C1-4DD9-8FA2-49BB388A2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86C63-E510-4EAB-B255-87E9CEA2F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7A7D-93D2-4C13-947F-7A7F62EBB8AA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784458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CEFCB-8A76-446F-9EA5-C6AA628BAE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07269"/>
            <a:ext cx="5181600" cy="3669694"/>
          </a:xfrm>
        </p:spPr>
        <p:txBody>
          <a:bodyPr/>
          <a:lstStyle>
            <a:lvl1pPr>
              <a:defRPr sz="2400">
                <a:solidFill>
                  <a:srgbClr val="062E64"/>
                </a:solidFill>
              </a:defRPr>
            </a:lvl1pPr>
            <a:lvl2pPr>
              <a:defRPr>
                <a:solidFill>
                  <a:srgbClr val="062E64"/>
                </a:solidFill>
              </a:defRPr>
            </a:lvl2pPr>
            <a:lvl3pPr>
              <a:defRPr>
                <a:solidFill>
                  <a:srgbClr val="062E64"/>
                </a:solidFill>
              </a:defRPr>
            </a:lvl3pPr>
            <a:lvl4pPr>
              <a:defRPr>
                <a:solidFill>
                  <a:srgbClr val="062E64"/>
                </a:solidFill>
              </a:defRPr>
            </a:lvl4pPr>
            <a:lvl5pPr>
              <a:defRPr>
                <a:solidFill>
                  <a:srgbClr val="062E6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25B1A8-292A-47DF-BE1B-160BB5444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07269"/>
            <a:ext cx="5181600" cy="3669694"/>
          </a:xfrm>
        </p:spPr>
        <p:txBody>
          <a:bodyPr/>
          <a:lstStyle>
            <a:lvl1pPr>
              <a:defRPr sz="2400">
                <a:solidFill>
                  <a:srgbClr val="062E64"/>
                </a:solidFill>
              </a:defRPr>
            </a:lvl1pPr>
            <a:lvl2pPr>
              <a:defRPr>
                <a:solidFill>
                  <a:srgbClr val="062E64"/>
                </a:solidFill>
              </a:defRPr>
            </a:lvl2pPr>
            <a:lvl3pPr>
              <a:defRPr>
                <a:solidFill>
                  <a:srgbClr val="062E64"/>
                </a:solidFill>
              </a:defRPr>
            </a:lvl3pPr>
            <a:lvl4pPr>
              <a:defRPr>
                <a:solidFill>
                  <a:srgbClr val="062E64"/>
                </a:solidFill>
              </a:defRPr>
            </a:lvl4pPr>
            <a:lvl5pPr>
              <a:defRPr>
                <a:solidFill>
                  <a:srgbClr val="062E6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6D4F3F-69E7-4E3C-BFE0-C382BDAFC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t>2021-12-20</a:t>
            </a:fld>
            <a:endParaRPr lang="lt-LT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60E6E-B2AA-4960-A039-7ADC4AFD2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69145B-B5C0-48BC-87D9-1FBE70CAF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7A7D-93D2-4C13-947F-7A7F62EBB8AA}" type="slidenum">
              <a:rPr lang="lt-LT" smtClean="0"/>
              <a:t>‹#›</a:t>
            </a:fld>
            <a:endParaRPr lang="lt-LT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9C922C3-AA51-438E-B187-227607974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1706"/>
            <a:ext cx="8893233" cy="1325563"/>
          </a:xfrm>
        </p:spPr>
        <p:txBody>
          <a:bodyPr/>
          <a:lstStyle>
            <a:lvl1pPr>
              <a:defRPr>
                <a:solidFill>
                  <a:srgbClr val="062E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746485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6D58B-39EC-4E75-8C0B-10456CC09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396058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62E6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9F3C3E-A129-4DD3-842A-E3AE7EB73E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219970"/>
            <a:ext cx="5157787" cy="2873260"/>
          </a:xfrm>
        </p:spPr>
        <p:txBody>
          <a:bodyPr/>
          <a:lstStyle>
            <a:lvl1pPr>
              <a:defRPr sz="2400">
                <a:solidFill>
                  <a:srgbClr val="062E64"/>
                </a:solidFill>
              </a:defRPr>
            </a:lvl1pPr>
            <a:lvl2pPr>
              <a:defRPr>
                <a:solidFill>
                  <a:srgbClr val="062E64"/>
                </a:solidFill>
              </a:defRPr>
            </a:lvl2pPr>
            <a:lvl3pPr>
              <a:defRPr>
                <a:solidFill>
                  <a:srgbClr val="062E64"/>
                </a:solidFill>
              </a:defRPr>
            </a:lvl3pPr>
            <a:lvl4pPr>
              <a:defRPr>
                <a:solidFill>
                  <a:srgbClr val="062E64"/>
                </a:solidFill>
              </a:defRPr>
            </a:lvl4pPr>
            <a:lvl5pPr>
              <a:defRPr>
                <a:solidFill>
                  <a:srgbClr val="062E6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10EE86-9CBD-4A62-8FF8-EBAB7D66F3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96058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62E6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B1C0A3-49A1-4E82-A2B6-3005A98F3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219970"/>
            <a:ext cx="5183188" cy="2873260"/>
          </a:xfrm>
        </p:spPr>
        <p:txBody>
          <a:bodyPr/>
          <a:lstStyle>
            <a:lvl1pPr>
              <a:defRPr sz="2400">
                <a:solidFill>
                  <a:srgbClr val="062E64"/>
                </a:solidFill>
              </a:defRPr>
            </a:lvl1pPr>
            <a:lvl2pPr>
              <a:defRPr>
                <a:solidFill>
                  <a:srgbClr val="062E64"/>
                </a:solidFill>
              </a:defRPr>
            </a:lvl2pPr>
            <a:lvl3pPr>
              <a:defRPr>
                <a:solidFill>
                  <a:srgbClr val="062E64"/>
                </a:solidFill>
              </a:defRPr>
            </a:lvl3pPr>
            <a:lvl4pPr>
              <a:defRPr>
                <a:solidFill>
                  <a:srgbClr val="062E64"/>
                </a:solidFill>
              </a:defRPr>
            </a:lvl4pPr>
            <a:lvl5pPr>
              <a:defRPr>
                <a:solidFill>
                  <a:srgbClr val="062E6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85A600-33BD-4865-9BDB-C1B43FCB6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t>2021-12-20</a:t>
            </a:fld>
            <a:endParaRPr lang="lt-LT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0CF20B-0A6B-4A94-9D6D-9D2BD670E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DEF99D-36E2-4B8E-AF6C-50025D800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7A7D-93D2-4C13-947F-7A7F62EBB8AA}" type="slidenum">
              <a:rPr lang="lt-LT" smtClean="0"/>
              <a:t>‹#›</a:t>
            </a:fld>
            <a:endParaRPr lang="lt-LT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8B975D9-EE1B-4C4C-B183-0470E5E4B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070495"/>
            <a:ext cx="8893233" cy="1325563"/>
          </a:xfrm>
        </p:spPr>
        <p:txBody>
          <a:bodyPr/>
          <a:lstStyle>
            <a:lvl1pPr>
              <a:defRPr>
                <a:solidFill>
                  <a:srgbClr val="062E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544463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EB5A5-2607-4499-BA6B-2B004E99F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1364" y="2103437"/>
            <a:ext cx="7757160" cy="1325563"/>
          </a:xfrm>
        </p:spPr>
        <p:txBody>
          <a:bodyPr/>
          <a:lstStyle>
            <a:lvl1pPr algn="ctr">
              <a:defRPr>
                <a:solidFill>
                  <a:srgbClr val="062E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lt-LT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1A123B-55CB-4AE8-A040-27362675E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t>2021-12-20</a:t>
            </a:fld>
            <a:endParaRPr lang="lt-L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555DAE-0C89-4267-B80A-B5DF4AE9C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5E2462-73C5-4960-8E60-3EAB7D960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7A7D-93D2-4C13-947F-7A7F62EBB8AA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21314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EC0588-2B19-47DB-8968-5E5E25B28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t>2021-12-20</a:t>
            </a:fld>
            <a:endParaRPr lang="lt-LT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E20392-0D65-447C-BB5C-E738C1203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A8F64F-8B9B-4DC6-AFD6-E42E485E9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7A7D-93D2-4C13-947F-7A7F62EBB8AA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51232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CD845-7723-4B80-98D4-6A2BB3CC2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E7A9F-BE6C-4FAD-A03C-BA0114275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A71BB2-01CF-473D-8393-01BBF98D39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3C97D0-B31F-45F4-B346-FF42DBAF2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t>2021-12-20</a:t>
            </a:fld>
            <a:endParaRPr lang="lt-LT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3DD88A-2CC5-4D10-BE1C-12B8D1F4F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2D7A08-4BA2-4CA9-92DC-A9D618E7D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7A7D-93D2-4C13-947F-7A7F62EBB8AA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693816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0169F-8FE6-4299-9F2C-2189375D3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93A7F0-B025-45EC-B602-1E874E6594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DFA3D-A031-406F-A449-21546C354A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B89C4-6A85-48BE-AD81-6D1490247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t>2021-12-20</a:t>
            </a:fld>
            <a:endParaRPr lang="lt-LT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268E49-631A-4339-A5A9-DCE71E831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6379F4-6D68-450D-844B-6E233FC6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7A7D-93D2-4C13-947F-7A7F62EBB8AA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511908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DB31FF-9027-43E7-B983-8B4F1AAE3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lt-L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D093B8-F1C7-45F2-8A0E-85D059398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EA8D7-A71E-4652-9B4C-DEC8B41A58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0B54A-FC94-49D6-B072-DC2247AE675C}" type="datetimeFigureOut">
              <a:rPr lang="lt-LT" smtClean="0"/>
              <a:t>2021-12-20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7055E-45D3-4906-9EA6-E02B1E7C08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C425A-3179-4C88-BCA6-91993AE7F2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F7A7D-93D2-4C13-947F-7A7F62EBB8A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44974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56DCD-E2DB-42E3-9C3D-7AED56A64B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8894" y="3468084"/>
            <a:ext cx="7938654" cy="1320046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ODSOTNOST PROTIMIKROBNIH SNOVI</a:t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endParaRPr lang="lt-LT" dirty="0">
              <a:latin typeface="+mn-lt"/>
            </a:endParaRPr>
          </a:p>
        </p:txBody>
      </p:sp>
      <p:sp>
        <p:nvSpPr>
          <p:cNvPr id="4" name="Podnaslov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8902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18B30-9AA9-423F-ACB5-930B86932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590" y="1789601"/>
            <a:ext cx="9406544" cy="43087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l-SI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l-SI" dirty="0">
                <a:solidFill>
                  <a:schemeClr val="tx1"/>
                </a:solidFill>
              </a:rPr>
              <a:t>Nekatere beljakovine, ki so naravna sestavina mleka, delujejo še nekaj ur po molži </a:t>
            </a:r>
            <a:r>
              <a:rPr lang="sl-SI" b="1" dirty="0">
                <a:solidFill>
                  <a:schemeClr val="tx1"/>
                </a:solidFill>
              </a:rPr>
              <a:t>zaviralno</a:t>
            </a:r>
            <a:r>
              <a:rPr lang="sl-SI" dirty="0">
                <a:solidFill>
                  <a:schemeClr val="tx1"/>
                </a:solidFill>
              </a:rPr>
              <a:t> ali </a:t>
            </a:r>
            <a:r>
              <a:rPr lang="sl-SI" b="1" dirty="0" err="1">
                <a:solidFill>
                  <a:schemeClr val="tx1"/>
                </a:solidFill>
              </a:rPr>
              <a:t>inhibitorno</a:t>
            </a:r>
            <a:r>
              <a:rPr lang="sl-SI" dirty="0">
                <a:solidFill>
                  <a:schemeClr val="tx1"/>
                </a:solidFill>
              </a:rPr>
              <a:t> na mikroorganizme, ker zavirajo ali upočasnijo njihovo delovanje. </a:t>
            </a:r>
            <a:endParaRPr lang="sl-SI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l-SI" dirty="0" smtClean="0">
                <a:solidFill>
                  <a:schemeClr val="tx1"/>
                </a:solidFill>
              </a:rPr>
              <a:t>Zato </a:t>
            </a:r>
            <a:r>
              <a:rPr lang="sl-SI" dirty="0">
                <a:solidFill>
                  <a:schemeClr val="tx1"/>
                </a:solidFill>
              </a:rPr>
              <a:t>jih imenujemo  </a:t>
            </a:r>
            <a:r>
              <a:rPr lang="sl-SI" b="1" dirty="0">
                <a:solidFill>
                  <a:schemeClr val="tx1"/>
                </a:solidFill>
              </a:rPr>
              <a:t>protimikrobne snovi</a:t>
            </a:r>
            <a:r>
              <a:rPr lang="sl-SI" dirty="0">
                <a:solidFill>
                  <a:schemeClr val="tx1"/>
                </a:solidFill>
              </a:rPr>
              <a:t>. </a:t>
            </a:r>
            <a:endParaRPr lang="sl-SI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l-SI" dirty="0" smtClean="0">
                <a:solidFill>
                  <a:schemeClr val="tx1"/>
                </a:solidFill>
              </a:rPr>
              <a:t>Delimo </a:t>
            </a:r>
            <a:r>
              <a:rPr lang="sl-SI" dirty="0">
                <a:solidFill>
                  <a:schemeClr val="tx1"/>
                </a:solidFill>
              </a:rPr>
              <a:t>jih na </a:t>
            </a:r>
            <a:r>
              <a:rPr lang="sl-SI" b="1" dirty="0">
                <a:solidFill>
                  <a:schemeClr val="tx1"/>
                </a:solidFill>
              </a:rPr>
              <a:t>naravne</a:t>
            </a:r>
            <a:r>
              <a:rPr lang="sl-SI" dirty="0">
                <a:solidFill>
                  <a:schemeClr val="tx1"/>
                </a:solidFill>
              </a:rPr>
              <a:t> in </a:t>
            </a:r>
            <a:r>
              <a:rPr lang="sl-SI" b="1" dirty="0">
                <a:solidFill>
                  <a:schemeClr val="tx1"/>
                </a:solidFill>
              </a:rPr>
              <a:t>tuje protimikrobne snovi</a:t>
            </a:r>
            <a:r>
              <a:rPr lang="sl-SI" dirty="0">
                <a:solidFill>
                  <a:schemeClr val="tx1"/>
                </a:solidFill>
              </a:rPr>
              <a:t>.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92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18B30-9AA9-423F-ACB5-930B86932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491" y="2155365"/>
            <a:ext cx="10515600" cy="37029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b="1" dirty="0" smtClean="0"/>
              <a:t>ZAVIRALNE IN PROTIMIKROBNE SNOVI</a:t>
            </a:r>
            <a:endParaRPr lang="sl-SI" dirty="0"/>
          </a:p>
          <a:p>
            <a:pPr marL="0" indent="0">
              <a:buNone/>
            </a:pPr>
            <a:r>
              <a:rPr lang="sl-SI" b="1" dirty="0" smtClean="0"/>
              <a:t> Naravne  </a:t>
            </a:r>
            <a:r>
              <a:rPr lang="sl-SI" dirty="0" smtClean="0"/>
              <a:t>                                                 </a:t>
            </a:r>
            <a:r>
              <a:rPr lang="sl-SI" b="1" dirty="0" smtClean="0"/>
              <a:t>Tuje                                                     Odsotnost</a:t>
            </a:r>
            <a:endParaRPr lang="sl-SI" dirty="0"/>
          </a:p>
          <a:p>
            <a:pPr marL="0" lvl="0" indent="0">
              <a:buNone/>
            </a:pPr>
            <a:r>
              <a:rPr lang="sl-SI" dirty="0" err="1" smtClean="0"/>
              <a:t>imunoglobini</a:t>
            </a:r>
            <a:r>
              <a:rPr lang="sl-SI" dirty="0" smtClean="0"/>
              <a:t>                                        antibiotiki</a:t>
            </a:r>
            <a:endParaRPr lang="sl-SI" dirty="0"/>
          </a:p>
          <a:p>
            <a:pPr marL="0" lvl="0" indent="0">
              <a:buNone/>
            </a:pPr>
            <a:r>
              <a:rPr lang="sl-SI" dirty="0" err="1"/>
              <a:t>l</a:t>
            </a:r>
            <a:r>
              <a:rPr lang="sl-SI" dirty="0" err="1" smtClean="0"/>
              <a:t>aktoferini</a:t>
            </a:r>
            <a:r>
              <a:rPr lang="sl-SI" dirty="0" smtClean="0"/>
              <a:t>                                             detergenti</a:t>
            </a:r>
            <a:endParaRPr lang="sl-SI" dirty="0"/>
          </a:p>
          <a:p>
            <a:pPr marL="0" lvl="0" indent="0">
              <a:buNone/>
            </a:pPr>
            <a:r>
              <a:rPr lang="sl-SI" dirty="0" err="1" smtClean="0"/>
              <a:t>lizozim</a:t>
            </a:r>
            <a:r>
              <a:rPr lang="sl-SI" dirty="0" smtClean="0"/>
              <a:t>                                                   dezinfekcijska sredstva</a:t>
            </a:r>
            <a:endParaRPr lang="sl-SI" dirty="0"/>
          </a:p>
          <a:p>
            <a:pPr marL="0" lvl="0" indent="0">
              <a:buNone/>
            </a:pPr>
            <a:r>
              <a:rPr lang="sl-SI" dirty="0" err="1" smtClean="0"/>
              <a:t>laktoperoksidaze</a:t>
            </a:r>
            <a:r>
              <a:rPr lang="sl-SI" dirty="0" smtClean="0"/>
              <a:t>                                 pesticidi</a:t>
            </a:r>
            <a:endParaRPr lang="sl-SI" dirty="0"/>
          </a:p>
          <a:p>
            <a:pPr marL="0" indent="0">
              <a:buNone/>
            </a:pPr>
            <a:r>
              <a:rPr lang="sl-SI" dirty="0" smtClean="0"/>
              <a:t>                                                                bakteriofagi</a:t>
            </a:r>
            <a:endParaRPr lang="sl-SI" dirty="0"/>
          </a:p>
          <a:p>
            <a:pPr marL="0" indent="0">
              <a:buNone/>
            </a:pPr>
            <a:endParaRPr lang="lt-LT" sz="2200" dirty="0"/>
          </a:p>
        </p:txBody>
      </p:sp>
    </p:spTree>
    <p:extLst>
      <p:ext uri="{BB962C8B-B14F-4D97-AF65-F5344CB8AC3E}">
        <p14:creationId xmlns:p14="http://schemas.microsoft.com/office/powerpoint/2010/main" val="384282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62891" y="2626419"/>
            <a:ext cx="10515600" cy="37029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>
                <a:solidFill>
                  <a:schemeClr val="tx1"/>
                </a:solidFill>
              </a:rPr>
              <a:t>Tiste protimikrobne snovi, ki nastajajo že med biosintezo mleka, imenujemo </a:t>
            </a:r>
            <a:r>
              <a:rPr lang="sl-SI" b="1" dirty="0">
                <a:solidFill>
                  <a:schemeClr val="tx1"/>
                </a:solidFill>
              </a:rPr>
              <a:t>naravne protimikrobne snovi</a:t>
            </a:r>
            <a:r>
              <a:rPr lang="sl-SI" dirty="0">
                <a:solidFill>
                  <a:schemeClr val="tx1"/>
                </a:solidFill>
              </a:rPr>
              <a:t>. Mednje prištevamo: </a:t>
            </a:r>
          </a:p>
          <a:p>
            <a:r>
              <a:rPr lang="sl-SI" dirty="0" err="1">
                <a:solidFill>
                  <a:schemeClr val="tx1"/>
                </a:solidFill>
              </a:rPr>
              <a:t>imunoglobuline</a:t>
            </a:r>
            <a:r>
              <a:rPr lang="sl-SI" dirty="0">
                <a:solidFill>
                  <a:schemeClr val="tx1"/>
                </a:solidFill>
              </a:rPr>
              <a:t>, </a:t>
            </a:r>
          </a:p>
          <a:p>
            <a:r>
              <a:rPr lang="sl-SI" dirty="0" err="1">
                <a:solidFill>
                  <a:schemeClr val="tx1"/>
                </a:solidFill>
              </a:rPr>
              <a:t>laktoferine</a:t>
            </a:r>
            <a:r>
              <a:rPr lang="sl-SI" dirty="0">
                <a:solidFill>
                  <a:schemeClr val="tx1"/>
                </a:solidFill>
              </a:rPr>
              <a:t>, </a:t>
            </a:r>
          </a:p>
          <a:p>
            <a:r>
              <a:rPr lang="sl-SI" dirty="0" err="1">
                <a:solidFill>
                  <a:schemeClr val="tx1"/>
                </a:solidFill>
              </a:rPr>
              <a:t>lizozim</a:t>
            </a:r>
            <a:r>
              <a:rPr lang="sl-SI" dirty="0">
                <a:solidFill>
                  <a:schemeClr val="tx1"/>
                </a:solidFill>
              </a:rPr>
              <a:t>, </a:t>
            </a:r>
          </a:p>
          <a:p>
            <a:r>
              <a:rPr lang="sl-SI" dirty="0" err="1">
                <a:solidFill>
                  <a:schemeClr val="tx1"/>
                </a:solidFill>
              </a:rPr>
              <a:t>laktoperoksidaze</a:t>
            </a:r>
            <a:r>
              <a:rPr lang="sl-SI" dirty="0">
                <a:solidFill>
                  <a:schemeClr val="tx1"/>
                </a:solidFill>
              </a:rPr>
              <a:t>.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8687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F05896-0436-496E-A51D-21313CA46C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8720" y="2299451"/>
            <a:ext cx="9621982" cy="43507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>
                <a:solidFill>
                  <a:schemeClr val="tx1"/>
                </a:solidFill>
              </a:rPr>
              <a:t>Te sestavine mleka so pomembne za zaščito telička takoj po telitvi in tudi za obstojnost mleka v času med molžo in začetkom hlajenja. </a:t>
            </a:r>
            <a:endParaRPr lang="sl-SI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l-SI" dirty="0" smtClean="0">
                <a:solidFill>
                  <a:schemeClr val="tx1"/>
                </a:solidFill>
              </a:rPr>
              <a:t>Učinkovitost </a:t>
            </a:r>
            <a:r>
              <a:rPr lang="sl-SI" dirty="0">
                <a:solidFill>
                  <a:schemeClr val="tx1"/>
                </a:solidFill>
              </a:rPr>
              <a:t>teh zaviralnih snovi v mleku je odvisna predvsem od prisotne količine </a:t>
            </a:r>
            <a:r>
              <a:rPr lang="sl-SI" b="1" dirty="0" err="1">
                <a:solidFill>
                  <a:schemeClr val="tx1"/>
                </a:solidFill>
              </a:rPr>
              <a:t>kiska</a:t>
            </a:r>
            <a:r>
              <a:rPr lang="sl-SI" dirty="0">
                <a:solidFill>
                  <a:schemeClr val="tx1"/>
                </a:solidFill>
              </a:rPr>
              <a:t> in </a:t>
            </a:r>
            <a:r>
              <a:rPr lang="sl-SI" b="1" dirty="0">
                <a:solidFill>
                  <a:schemeClr val="tx1"/>
                </a:solidFill>
              </a:rPr>
              <a:t>temperature</a:t>
            </a:r>
            <a:r>
              <a:rPr lang="sl-SI" dirty="0">
                <a:solidFill>
                  <a:schemeClr val="tx1"/>
                </a:solidFill>
              </a:rPr>
              <a:t>. </a:t>
            </a:r>
            <a:endParaRPr lang="sl-SI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l-SI" dirty="0" smtClean="0">
                <a:solidFill>
                  <a:schemeClr val="tx1"/>
                </a:solidFill>
              </a:rPr>
              <a:t>V </a:t>
            </a:r>
            <a:r>
              <a:rPr lang="sl-SI" dirty="0">
                <a:solidFill>
                  <a:schemeClr val="tx1"/>
                </a:solidFill>
              </a:rPr>
              <a:t>nehlajenem mleku delujejo te snovi od </a:t>
            </a:r>
            <a:r>
              <a:rPr lang="sl-SI" b="1" dirty="0">
                <a:solidFill>
                  <a:schemeClr val="tx1"/>
                </a:solidFill>
              </a:rPr>
              <a:t>2 do 3 ure</a:t>
            </a:r>
            <a:r>
              <a:rPr lang="sl-SI" dirty="0">
                <a:solidFill>
                  <a:schemeClr val="tx1"/>
                </a:solidFill>
              </a:rPr>
              <a:t>, v nizko ohlajenem mleku (od 0 do 4° C) </a:t>
            </a:r>
            <a:r>
              <a:rPr lang="sl-SI" b="1" dirty="0">
                <a:solidFill>
                  <a:schemeClr val="tx1"/>
                </a:solidFill>
              </a:rPr>
              <a:t>5 do 6 ur</a:t>
            </a:r>
            <a:r>
              <a:rPr lang="sl-SI" dirty="0">
                <a:solidFill>
                  <a:schemeClr val="tx1"/>
                </a:solidFill>
              </a:rPr>
              <a:t>, nakar te snovi </a:t>
            </a:r>
            <a:r>
              <a:rPr lang="sl-SI" b="1" dirty="0">
                <a:solidFill>
                  <a:schemeClr val="tx1"/>
                </a:solidFill>
              </a:rPr>
              <a:t>oksidirajo</a:t>
            </a:r>
            <a:r>
              <a:rPr lang="sl-SI" dirty="0">
                <a:solidFill>
                  <a:schemeClr val="tx1"/>
                </a:solidFill>
              </a:rPr>
              <a:t> in zgubijo  svoje zaviralno delovanje na mikroorganizme. </a:t>
            </a:r>
            <a:endParaRPr lang="lt-LT" sz="2000" dirty="0"/>
          </a:p>
        </p:txBody>
      </p:sp>
    </p:spTree>
    <p:extLst>
      <p:ext uri="{BB962C8B-B14F-4D97-AF65-F5344CB8AC3E}">
        <p14:creationId xmlns:p14="http://schemas.microsoft.com/office/powerpoint/2010/main" val="178085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/>
          <p:cNvSpPr>
            <a:spLocks noGrp="1"/>
          </p:cNvSpPr>
          <p:nvPr>
            <p:ph idx="1"/>
          </p:nvPr>
        </p:nvSpPr>
        <p:spPr>
          <a:xfrm>
            <a:off x="768927" y="2169220"/>
            <a:ext cx="10515600" cy="37029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l-SI" dirty="0">
                <a:solidFill>
                  <a:schemeClr val="tx1"/>
                </a:solidFill>
              </a:rPr>
              <a:t>Zaradi neodgovornega ravnanja posameznikov so lahko v mleku tudi </a:t>
            </a:r>
            <a:r>
              <a:rPr lang="sl-SI" b="1" dirty="0">
                <a:solidFill>
                  <a:schemeClr val="tx1"/>
                </a:solidFill>
              </a:rPr>
              <a:t>tuje zaviralne snovi</a:t>
            </a:r>
            <a:r>
              <a:rPr lang="sl-SI" dirty="0">
                <a:solidFill>
                  <a:schemeClr val="tx1"/>
                </a:solidFill>
              </a:rPr>
              <a:t>: Delujejo zaviralno na mikroorganizme, vendar so škodljive tudi za zdravje potrošnikov.  </a:t>
            </a:r>
          </a:p>
          <a:p>
            <a:pPr marL="0" indent="0">
              <a:buNone/>
            </a:pPr>
            <a:r>
              <a:rPr lang="sl-SI" dirty="0">
                <a:solidFill>
                  <a:schemeClr val="tx1"/>
                </a:solidFill>
              </a:rPr>
              <a:t>Tuje zaviralne snovi predstavljajo v sodobnem mlekarstvu </a:t>
            </a:r>
            <a:r>
              <a:rPr lang="sl-SI" b="1" dirty="0">
                <a:solidFill>
                  <a:schemeClr val="tx1"/>
                </a:solidFill>
              </a:rPr>
              <a:t>velik problem</a:t>
            </a:r>
            <a:r>
              <a:rPr lang="sl-SI" dirty="0">
                <a:solidFill>
                  <a:schemeClr val="tx1"/>
                </a:solidFill>
              </a:rPr>
              <a:t>, saj povzročajo težave pri proizvodnji mnogih mlečnih izdelkov, npr. fermentiranem mleku in smetani ter sirih. Onemogočijo ali zavirajo delovanje mikroorganizmov mikrobioloških kultur, ki jih dodajamo v mleko, da bi dobili želene izdelke.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23448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93618" y="1565564"/>
            <a:ext cx="10515600" cy="45005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smtClean="0">
                <a:solidFill>
                  <a:schemeClr val="tx1"/>
                </a:solidFill>
              </a:rPr>
              <a:t>Najpogostejše </a:t>
            </a:r>
            <a:r>
              <a:rPr lang="sl-SI" b="1" dirty="0" smtClean="0">
                <a:solidFill>
                  <a:schemeClr val="tx1"/>
                </a:solidFill>
              </a:rPr>
              <a:t>tuje zaviralne snovi </a:t>
            </a:r>
            <a:r>
              <a:rPr lang="sl-SI" dirty="0">
                <a:solidFill>
                  <a:schemeClr val="tx1"/>
                </a:solidFill>
              </a:rPr>
              <a:t>so: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b="1" dirty="0">
                <a:solidFill>
                  <a:schemeClr val="tx1"/>
                </a:solidFill>
              </a:rPr>
              <a:t>antibiotiki</a:t>
            </a:r>
            <a:r>
              <a:rPr lang="sl-SI" dirty="0">
                <a:solidFill>
                  <a:schemeClr val="tx1"/>
                </a:solidFill>
              </a:rPr>
              <a:t> (za zdravljenje krav molznic),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b="1" dirty="0">
                <a:solidFill>
                  <a:schemeClr val="tx1"/>
                </a:solidFill>
              </a:rPr>
              <a:t>detergenti</a:t>
            </a:r>
            <a:r>
              <a:rPr lang="sl-SI" dirty="0">
                <a:solidFill>
                  <a:schemeClr val="tx1"/>
                </a:solidFill>
              </a:rPr>
              <a:t> (nezadostno splaknjene molznice in stroji),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b="1" dirty="0">
                <a:solidFill>
                  <a:schemeClr val="tx1"/>
                </a:solidFill>
              </a:rPr>
              <a:t>razkužila</a:t>
            </a:r>
            <a:r>
              <a:rPr lang="sl-SI" dirty="0">
                <a:solidFill>
                  <a:schemeClr val="tx1"/>
                </a:solidFill>
              </a:rPr>
              <a:t> (nezadostno splaknjene molznice in stroji),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b="1" dirty="0">
                <a:solidFill>
                  <a:schemeClr val="tx1"/>
                </a:solidFill>
              </a:rPr>
              <a:t>fungicidi</a:t>
            </a:r>
            <a:r>
              <a:rPr lang="sl-SI" dirty="0">
                <a:solidFill>
                  <a:schemeClr val="tx1"/>
                </a:solidFill>
              </a:rPr>
              <a:t> in </a:t>
            </a:r>
            <a:r>
              <a:rPr lang="sl-SI" b="1" dirty="0">
                <a:solidFill>
                  <a:schemeClr val="tx1"/>
                </a:solidFill>
              </a:rPr>
              <a:t>herbicidi</a:t>
            </a:r>
            <a:r>
              <a:rPr lang="sl-SI" dirty="0">
                <a:solidFill>
                  <a:schemeClr val="tx1"/>
                </a:solidFill>
              </a:rPr>
              <a:t> (sredstva za zaščito rastlin pred plesnijo in plevelom, ki ostanejo na krmi),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b="1" dirty="0">
                <a:solidFill>
                  <a:schemeClr val="tx1"/>
                </a:solidFill>
              </a:rPr>
              <a:t>insekticidi</a:t>
            </a:r>
            <a:r>
              <a:rPr lang="sl-SI" dirty="0">
                <a:solidFill>
                  <a:schemeClr val="tx1"/>
                </a:solidFill>
              </a:rPr>
              <a:t> (insekticidi za zaščito rastlin in živali pred žuželkami),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b="1" dirty="0">
                <a:solidFill>
                  <a:schemeClr val="tx1"/>
                </a:solidFill>
              </a:rPr>
              <a:t>bakteriofagi</a:t>
            </a:r>
            <a:r>
              <a:rPr lang="sl-SI" dirty="0">
                <a:solidFill>
                  <a:schemeClr val="tx1"/>
                </a:solidFill>
              </a:rPr>
              <a:t> (virusi, ki parazitirajo in poškodujejo ali uničujejo bakterijske celice, vključno s koristnimi mlečnokislinskimi bakterijami mikrobnega cepiva).</a:t>
            </a:r>
            <a:endParaRPr lang="sl-SI" b="1" dirty="0" smtClean="0">
              <a:solidFill>
                <a:schemeClr val="tx1"/>
              </a:solidFill>
            </a:endParaRPr>
          </a:p>
          <a:p>
            <a:endParaRPr lang="sl-SI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31102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b="1" dirty="0">
                <a:solidFill>
                  <a:schemeClr val="tx1"/>
                </a:solidFill>
              </a:rPr>
              <a:t>Teh snovi z nobenim postopkom obdelave ne moremo razgraditi. </a:t>
            </a:r>
            <a:endParaRPr lang="sl-SI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l-SI" dirty="0" smtClean="0">
                <a:solidFill>
                  <a:schemeClr val="tx1"/>
                </a:solidFill>
              </a:rPr>
              <a:t>Zato </a:t>
            </a:r>
            <a:r>
              <a:rPr lang="sl-SI" dirty="0">
                <a:solidFill>
                  <a:schemeClr val="tx1"/>
                </a:solidFill>
              </a:rPr>
              <a:t>moramo vse pripeljano mleko temeljito </a:t>
            </a:r>
            <a:r>
              <a:rPr lang="sl-SI" b="1" dirty="0">
                <a:solidFill>
                  <a:schemeClr val="tx1"/>
                </a:solidFill>
              </a:rPr>
              <a:t>pregledati, </a:t>
            </a:r>
            <a:r>
              <a:rPr lang="sl-SI" dirty="0">
                <a:solidFill>
                  <a:schemeClr val="tx1"/>
                </a:solidFill>
              </a:rPr>
              <a:t>da ne pride do potrošnika, predvsem otrok, mladine, rekonvalescentov in starejših ljudi.  </a:t>
            </a:r>
          </a:p>
          <a:p>
            <a:pPr marL="0" indent="0">
              <a:buNone/>
            </a:pPr>
            <a:endParaRPr lang="sl-SI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l-SI" b="1" dirty="0">
                <a:solidFill>
                  <a:schemeClr val="tx1"/>
                </a:solidFill>
              </a:rPr>
              <a:t>Tako obremenjeno mleko je potrebno zavreči in uničiti.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39174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375</Words>
  <Application>Microsoft Office PowerPoint</Application>
  <PresentationFormat>Širokozaslonsko</PresentationFormat>
  <Paragraphs>35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ODSOTNOST PROTIMIKROBNIH SNOVI 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Namu PC</dc:creator>
  <cp:lastModifiedBy>Test</cp:lastModifiedBy>
  <cp:revision>77</cp:revision>
  <dcterms:created xsi:type="dcterms:W3CDTF">2020-02-28T10:44:09Z</dcterms:created>
  <dcterms:modified xsi:type="dcterms:W3CDTF">2021-12-20T12:11:44Z</dcterms:modified>
</cp:coreProperties>
</file>