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20" r:id="rId3"/>
    <p:sldId id="313" r:id="rId4"/>
    <p:sldId id="264" r:id="rId5"/>
    <p:sldId id="286" r:id="rId6"/>
    <p:sldId id="288" r:id="rId7"/>
    <p:sldId id="306" r:id="rId8"/>
    <p:sldId id="307" r:id="rId9"/>
    <p:sldId id="309" r:id="rId10"/>
    <p:sldId id="287" r:id="rId11"/>
    <p:sldId id="312" r:id="rId12"/>
    <p:sldId id="265" r:id="rId13"/>
    <p:sldId id="289" r:id="rId14"/>
    <p:sldId id="290" r:id="rId15"/>
    <p:sldId id="292" r:id="rId16"/>
    <p:sldId id="293" r:id="rId17"/>
    <p:sldId id="294" r:id="rId18"/>
    <p:sldId id="295" r:id="rId19"/>
    <p:sldId id="298" r:id="rId20"/>
    <p:sldId id="299" r:id="rId21"/>
    <p:sldId id="300" r:id="rId22"/>
    <p:sldId id="301" r:id="rId23"/>
    <p:sldId id="303" r:id="rId24"/>
    <p:sldId id="302" r:id="rId25"/>
    <p:sldId id="304" r:id="rId26"/>
    <p:sldId id="311" r:id="rId27"/>
    <p:sldId id="310" r:id="rId28"/>
    <p:sldId id="321" r:id="rId29"/>
    <p:sldId id="322" r:id="rId30"/>
    <p:sldId id="323" r:id="rId3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ho Rojas Pino" initials="NRP" lastIdx="11" clrIdx="0">
    <p:extLst>
      <p:ext uri="{19B8F6BF-5375-455C-9EA6-DF929625EA0E}">
        <p15:presenceInfo xmlns:p15="http://schemas.microsoft.com/office/powerpoint/2012/main" userId="f50b1ce2e37f4b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21942"/>
    <a:srgbClr val="C5192D"/>
    <a:srgbClr val="FD6925"/>
    <a:srgbClr val="DDA83A"/>
    <a:srgbClr val="E5243B"/>
    <a:srgbClr val="FCC30B"/>
    <a:srgbClr val="4C9F38"/>
    <a:srgbClr val="FF3A21"/>
    <a:srgbClr val="26BDE2"/>
    <a:srgbClr val="DD13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43" autoAdjust="0"/>
    <p:restoredTop sz="95755" autoAdjust="0"/>
  </p:normalViewPr>
  <p:slideViewPr>
    <p:cSldViewPr snapToGrid="0">
      <p:cViewPr>
        <p:scale>
          <a:sx n="70" d="100"/>
          <a:sy n="70" d="100"/>
        </p:scale>
        <p:origin x="996" y="144"/>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576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9D08A-0D99-4708-8A69-D64D07147A35}" type="datetimeFigureOut">
              <a:rPr lang="lt-LT" smtClean="0"/>
              <a:pPr/>
              <a:t>2021-10-18</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3EFF2-5B94-4109-97F2-92564ACC4561}" type="slidenum">
              <a:rPr lang="lt-LT" smtClean="0"/>
              <a:pPr/>
              <a:t>‹Nº›</a:t>
            </a:fld>
            <a:endParaRPr lang="lt-LT"/>
          </a:p>
        </p:txBody>
      </p:sp>
    </p:spTree>
    <p:extLst>
      <p:ext uri="{BB962C8B-B14F-4D97-AF65-F5344CB8AC3E}">
        <p14:creationId xmlns:p14="http://schemas.microsoft.com/office/powerpoint/2010/main" val="265138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DEA1-9CCB-4C2D-B70E-5577EA4A001F}"/>
              </a:ext>
            </a:extLst>
          </p:cNvPr>
          <p:cNvSpPr>
            <a:spLocks noGrp="1"/>
          </p:cNvSpPr>
          <p:nvPr>
            <p:ph type="ctrTitle"/>
          </p:nvPr>
        </p:nvSpPr>
        <p:spPr>
          <a:xfrm>
            <a:off x="2126673" y="1463039"/>
            <a:ext cx="7938654" cy="2182385"/>
          </a:xfrm>
        </p:spPr>
        <p:txBody>
          <a:bodyPr anchor="b"/>
          <a:lstStyle>
            <a:lvl1pPr algn="ctr">
              <a:defRPr sz="6000" b="1">
                <a:solidFill>
                  <a:schemeClr val="bg1"/>
                </a:solidFill>
              </a:defRPr>
            </a:lvl1pPr>
          </a:lstStyle>
          <a:p>
            <a:r>
              <a:rPr lang="en-US" dirty="0"/>
              <a:t>Click to edit Master title style</a:t>
            </a:r>
            <a:endParaRPr lang="lt-LT" dirty="0"/>
          </a:p>
        </p:txBody>
      </p:sp>
      <p:sp>
        <p:nvSpPr>
          <p:cNvPr id="3" name="Subtitle 2">
            <a:extLst>
              <a:ext uri="{FF2B5EF4-FFF2-40B4-BE49-F238E27FC236}">
                <a16:creationId xmlns:a16="http://schemas.microsoft.com/office/drawing/2014/main" id="{A92B6A00-D799-431F-9EC9-6B401C110893}"/>
              </a:ext>
            </a:extLst>
          </p:cNvPr>
          <p:cNvSpPr>
            <a:spLocks noGrp="1"/>
          </p:cNvSpPr>
          <p:nvPr>
            <p:ph type="subTitle" idx="1"/>
          </p:nvPr>
        </p:nvSpPr>
        <p:spPr>
          <a:xfrm>
            <a:off x="2833255" y="3984423"/>
            <a:ext cx="6389716" cy="80370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t-LT" dirty="0"/>
          </a:p>
        </p:txBody>
      </p:sp>
      <p:sp>
        <p:nvSpPr>
          <p:cNvPr id="4" name="Date Placeholder 3">
            <a:extLst>
              <a:ext uri="{FF2B5EF4-FFF2-40B4-BE49-F238E27FC236}">
                <a16:creationId xmlns:a16="http://schemas.microsoft.com/office/drawing/2014/main" id="{7F17DEA0-D74E-4A73-8872-A4AC6F3A4589}"/>
              </a:ext>
            </a:extLst>
          </p:cNvPr>
          <p:cNvSpPr>
            <a:spLocks noGrp="1"/>
          </p:cNvSpPr>
          <p:nvPr>
            <p:ph type="dt" sz="half" idx="10"/>
          </p:nvPr>
        </p:nvSpPr>
        <p:spPr/>
        <p:txBody>
          <a:bodyPr/>
          <a:lstStyle/>
          <a:p>
            <a:fld id="{2290B54A-FC94-49D6-B072-DC2247AE675C}" type="datetimeFigureOut">
              <a:rPr lang="lt-LT" smtClean="0"/>
              <a:pPr/>
              <a:t>2021-10-18</a:t>
            </a:fld>
            <a:endParaRPr lang="lt-LT" dirty="0"/>
          </a:p>
        </p:txBody>
      </p:sp>
    </p:spTree>
    <p:extLst>
      <p:ext uri="{BB962C8B-B14F-4D97-AF65-F5344CB8AC3E}">
        <p14:creationId xmlns:p14="http://schemas.microsoft.com/office/powerpoint/2010/main" val="43547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733B-7722-4FF1-B438-4421CC46132D}"/>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E61E15AC-3643-416C-B92A-D703229BA8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3E92A686-2A4A-4C19-994B-C8CEA117D723}"/>
              </a:ext>
            </a:extLst>
          </p:cNvPr>
          <p:cNvSpPr>
            <a:spLocks noGrp="1"/>
          </p:cNvSpPr>
          <p:nvPr>
            <p:ph type="dt" sz="half" idx="10"/>
          </p:nvPr>
        </p:nvSpPr>
        <p:spPr/>
        <p:txBody>
          <a:bodyPr/>
          <a:lstStyle/>
          <a:p>
            <a:fld id="{2290B54A-FC94-49D6-B072-DC2247AE675C}" type="datetimeFigureOut">
              <a:rPr lang="lt-LT" smtClean="0"/>
              <a:pPr/>
              <a:t>2021-10-18</a:t>
            </a:fld>
            <a:endParaRPr lang="lt-LT" dirty="0"/>
          </a:p>
        </p:txBody>
      </p:sp>
      <p:sp>
        <p:nvSpPr>
          <p:cNvPr id="5" name="Footer Placeholder 4">
            <a:extLst>
              <a:ext uri="{FF2B5EF4-FFF2-40B4-BE49-F238E27FC236}">
                <a16:creationId xmlns:a16="http://schemas.microsoft.com/office/drawing/2014/main" id="{9D570868-0640-4A48-B272-21F683D59E5F}"/>
              </a:ext>
            </a:extLst>
          </p:cNvPr>
          <p:cNvSpPr>
            <a:spLocks noGrp="1"/>
          </p:cNvSpPr>
          <p:nvPr>
            <p:ph type="ftr" sz="quarter" idx="11"/>
          </p:nvPr>
        </p:nvSpPr>
        <p:spPr/>
        <p:txBody>
          <a:bodyPr/>
          <a:lstStyle/>
          <a:p>
            <a:endParaRPr lang="lt-LT" dirty="0"/>
          </a:p>
        </p:txBody>
      </p:sp>
      <p:sp>
        <p:nvSpPr>
          <p:cNvPr id="6" name="Slide Number Placeholder 5">
            <a:extLst>
              <a:ext uri="{FF2B5EF4-FFF2-40B4-BE49-F238E27FC236}">
                <a16:creationId xmlns:a16="http://schemas.microsoft.com/office/drawing/2014/main" id="{6F6CB1E9-FA4B-4D66-97B5-7F9AD14E6857}"/>
              </a:ext>
            </a:extLst>
          </p:cNvPr>
          <p:cNvSpPr>
            <a:spLocks noGrp="1"/>
          </p:cNvSpPr>
          <p:nvPr>
            <p:ph type="sldNum" sz="quarter" idx="12"/>
          </p:nvPr>
        </p:nvSpPr>
        <p:spPr/>
        <p:txBody>
          <a:bodyPr/>
          <a:lstStyle/>
          <a:p>
            <a:fld id="{15EF7A7D-93D2-4C13-947F-7A7F62EBB8AA}" type="slidenum">
              <a:rPr lang="lt-LT" smtClean="0"/>
              <a:pPr/>
              <a:t>‹Nº›</a:t>
            </a:fld>
            <a:endParaRPr lang="lt-LT" dirty="0"/>
          </a:p>
        </p:txBody>
      </p:sp>
    </p:spTree>
    <p:extLst>
      <p:ext uri="{BB962C8B-B14F-4D97-AF65-F5344CB8AC3E}">
        <p14:creationId xmlns:p14="http://schemas.microsoft.com/office/powerpoint/2010/main" val="223722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26B6A4-FD63-4569-A878-1ABB6B7A5F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2A08AEA4-A4FA-4FCC-B367-65C3785EEF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9E783F0F-178F-4893-A8AC-06414E21BE52}"/>
              </a:ext>
            </a:extLst>
          </p:cNvPr>
          <p:cNvSpPr>
            <a:spLocks noGrp="1"/>
          </p:cNvSpPr>
          <p:nvPr>
            <p:ph type="dt" sz="half" idx="10"/>
          </p:nvPr>
        </p:nvSpPr>
        <p:spPr/>
        <p:txBody>
          <a:bodyPr/>
          <a:lstStyle/>
          <a:p>
            <a:fld id="{2290B54A-FC94-49D6-B072-DC2247AE675C}" type="datetimeFigureOut">
              <a:rPr lang="lt-LT" smtClean="0"/>
              <a:pPr/>
              <a:t>2021-10-18</a:t>
            </a:fld>
            <a:endParaRPr lang="lt-LT" dirty="0"/>
          </a:p>
        </p:txBody>
      </p:sp>
      <p:sp>
        <p:nvSpPr>
          <p:cNvPr id="5" name="Footer Placeholder 4">
            <a:extLst>
              <a:ext uri="{FF2B5EF4-FFF2-40B4-BE49-F238E27FC236}">
                <a16:creationId xmlns:a16="http://schemas.microsoft.com/office/drawing/2014/main" id="{136EF01C-7ECF-4690-B6E6-B9A5536B230C}"/>
              </a:ext>
            </a:extLst>
          </p:cNvPr>
          <p:cNvSpPr>
            <a:spLocks noGrp="1"/>
          </p:cNvSpPr>
          <p:nvPr>
            <p:ph type="ftr" sz="quarter" idx="11"/>
          </p:nvPr>
        </p:nvSpPr>
        <p:spPr/>
        <p:txBody>
          <a:bodyPr/>
          <a:lstStyle/>
          <a:p>
            <a:endParaRPr lang="lt-LT" dirty="0"/>
          </a:p>
        </p:txBody>
      </p:sp>
      <p:sp>
        <p:nvSpPr>
          <p:cNvPr id="6" name="Slide Number Placeholder 5">
            <a:extLst>
              <a:ext uri="{FF2B5EF4-FFF2-40B4-BE49-F238E27FC236}">
                <a16:creationId xmlns:a16="http://schemas.microsoft.com/office/drawing/2014/main" id="{731A372F-C332-4B84-9C60-A7222B1B8A4F}"/>
              </a:ext>
            </a:extLst>
          </p:cNvPr>
          <p:cNvSpPr>
            <a:spLocks noGrp="1"/>
          </p:cNvSpPr>
          <p:nvPr>
            <p:ph type="sldNum" sz="quarter" idx="12"/>
          </p:nvPr>
        </p:nvSpPr>
        <p:spPr/>
        <p:txBody>
          <a:bodyPr/>
          <a:lstStyle/>
          <a:p>
            <a:fld id="{15EF7A7D-93D2-4C13-947F-7A7F62EBB8AA}" type="slidenum">
              <a:rPr lang="lt-LT" smtClean="0"/>
              <a:pPr/>
              <a:t>‹Nº›</a:t>
            </a:fld>
            <a:endParaRPr lang="lt-LT" dirty="0"/>
          </a:p>
        </p:txBody>
      </p:sp>
    </p:spTree>
    <p:extLst>
      <p:ext uri="{BB962C8B-B14F-4D97-AF65-F5344CB8AC3E}">
        <p14:creationId xmlns:p14="http://schemas.microsoft.com/office/powerpoint/2010/main" val="230780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2D21-6B5D-40C7-BD84-5EB16EEBC2B0}"/>
              </a:ext>
            </a:extLst>
          </p:cNvPr>
          <p:cNvSpPr>
            <a:spLocks noGrp="1"/>
          </p:cNvSpPr>
          <p:nvPr>
            <p:ph type="title"/>
          </p:nvPr>
        </p:nvSpPr>
        <p:spPr>
          <a:xfrm>
            <a:off x="838200" y="1148455"/>
            <a:ext cx="8893233" cy="1325563"/>
          </a:xfrm>
        </p:spPr>
        <p:txBody>
          <a:bodyPr/>
          <a:lstStyle>
            <a:lvl1pPr>
              <a:defRPr>
                <a:solidFill>
                  <a:srgbClr val="062E64"/>
                </a:solidFill>
              </a:defRPr>
            </a:lvl1pPr>
          </a:lstStyle>
          <a:p>
            <a:r>
              <a:rPr lang="en-US" dirty="0"/>
              <a:t>Click to edit Master title style</a:t>
            </a:r>
            <a:endParaRPr lang="lt-LT" dirty="0"/>
          </a:p>
        </p:txBody>
      </p:sp>
      <p:sp>
        <p:nvSpPr>
          <p:cNvPr id="3" name="Content Placeholder 2">
            <a:extLst>
              <a:ext uri="{FF2B5EF4-FFF2-40B4-BE49-F238E27FC236}">
                <a16:creationId xmlns:a16="http://schemas.microsoft.com/office/drawing/2014/main" id="{63EAE966-A239-46AC-A077-9EBF562CA77E}"/>
              </a:ext>
            </a:extLst>
          </p:cNvPr>
          <p:cNvSpPr>
            <a:spLocks noGrp="1"/>
          </p:cNvSpPr>
          <p:nvPr>
            <p:ph idx="1"/>
          </p:nvPr>
        </p:nvSpPr>
        <p:spPr>
          <a:xfrm>
            <a:off x="838200" y="2474019"/>
            <a:ext cx="10515600" cy="3702944"/>
          </a:xfrm>
        </p:spPr>
        <p:txBody>
          <a:bodyPr/>
          <a:lstStyle>
            <a:lvl1pPr>
              <a:defRPr sz="2400">
                <a:solidFill>
                  <a:srgbClr val="062E64"/>
                </a:solidFill>
              </a:defRPr>
            </a:lvl1pPr>
            <a:lvl2pPr>
              <a:defRPr>
                <a:solidFill>
                  <a:srgbClr val="062E64"/>
                </a:solidFill>
              </a:defRPr>
            </a:lvl2pPr>
            <a:lvl3pPr>
              <a:defRPr>
                <a:solidFill>
                  <a:srgbClr val="062E64"/>
                </a:solidFill>
              </a:defRPr>
            </a:lvl3pPr>
            <a:lvl4pPr>
              <a:defRPr>
                <a:solidFill>
                  <a:srgbClr val="062E64"/>
                </a:solidFill>
              </a:defRPr>
            </a:lvl4pPr>
            <a:lvl5pPr>
              <a:defRPr>
                <a:solidFill>
                  <a:srgbClr val="062E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Date Placeholder 3">
            <a:extLst>
              <a:ext uri="{FF2B5EF4-FFF2-40B4-BE49-F238E27FC236}">
                <a16:creationId xmlns:a16="http://schemas.microsoft.com/office/drawing/2014/main" id="{13A7B2C5-4D5B-4C75-8D83-9DF4CBB8452F}"/>
              </a:ext>
            </a:extLst>
          </p:cNvPr>
          <p:cNvSpPr>
            <a:spLocks noGrp="1"/>
          </p:cNvSpPr>
          <p:nvPr>
            <p:ph type="dt" sz="half" idx="10"/>
          </p:nvPr>
        </p:nvSpPr>
        <p:spPr/>
        <p:txBody>
          <a:bodyPr/>
          <a:lstStyle/>
          <a:p>
            <a:fld id="{2290B54A-FC94-49D6-B072-DC2247AE675C}" type="datetimeFigureOut">
              <a:rPr lang="lt-LT" smtClean="0"/>
              <a:pPr/>
              <a:t>2021-10-18</a:t>
            </a:fld>
            <a:endParaRPr lang="lt-LT" dirty="0"/>
          </a:p>
        </p:txBody>
      </p:sp>
    </p:spTree>
    <p:extLst>
      <p:ext uri="{BB962C8B-B14F-4D97-AF65-F5344CB8AC3E}">
        <p14:creationId xmlns:p14="http://schemas.microsoft.com/office/powerpoint/2010/main" val="357685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B448-0660-49C2-A847-6E6A7843AB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22FB50AC-CC62-4A69-B57C-59CAA2FB6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F2507-FEC5-4D61-8A4D-7BA455A84A83}"/>
              </a:ext>
            </a:extLst>
          </p:cNvPr>
          <p:cNvSpPr>
            <a:spLocks noGrp="1"/>
          </p:cNvSpPr>
          <p:nvPr>
            <p:ph type="dt" sz="half" idx="10"/>
          </p:nvPr>
        </p:nvSpPr>
        <p:spPr/>
        <p:txBody>
          <a:bodyPr/>
          <a:lstStyle/>
          <a:p>
            <a:fld id="{2290B54A-FC94-49D6-B072-DC2247AE675C}" type="datetimeFigureOut">
              <a:rPr lang="lt-LT" smtClean="0"/>
              <a:pPr/>
              <a:t>2021-10-18</a:t>
            </a:fld>
            <a:endParaRPr lang="lt-LT" dirty="0"/>
          </a:p>
        </p:txBody>
      </p:sp>
      <p:sp>
        <p:nvSpPr>
          <p:cNvPr id="5" name="Footer Placeholder 4">
            <a:extLst>
              <a:ext uri="{FF2B5EF4-FFF2-40B4-BE49-F238E27FC236}">
                <a16:creationId xmlns:a16="http://schemas.microsoft.com/office/drawing/2014/main" id="{BEF66E4A-D9C1-4DD9-8FA2-49BB388A2355}"/>
              </a:ext>
            </a:extLst>
          </p:cNvPr>
          <p:cNvSpPr>
            <a:spLocks noGrp="1"/>
          </p:cNvSpPr>
          <p:nvPr>
            <p:ph type="ftr" sz="quarter" idx="11"/>
          </p:nvPr>
        </p:nvSpPr>
        <p:spPr/>
        <p:txBody>
          <a:bodyPr/>
          <a:lstStyle/>
          <a:p>
            <a:endParaRPr lang="lt-LT" dirty="0"/>
          </a:p>
        </p:txBody>
      </p:sp>
      <p:sp>
        <p:nvSpPr>
          <p:cNvPr id="6" name="Slide Number Placeholder 5">
            <a:extLst>
              <a:ext uri="{FF2B5EF4-FFF2-40B4-BE49-F238E27FC236}">
                <a16:creationId xmlns:a16="http://schemas.microsoft.com/office/drawing/2014/main" id="{49386C63-E510-4EAB-B255-87E9CEA2FB81}"/>
              </a:ext>
            </a:extLst>
          </p:cNvPr>
          <p:cNvSpPr>
            <a:spLocks noGrp="1"/>
          </p:cNvSpPr>
          <p:nvPr>
            <p:ph type="sldNum" sz="quarter" idx="12"/>
          </p:nvPr>
        </p:nvSpPr>
        <p:spPr/>
        <p:txBody>
          <a:bodyPr/>
          <a:lstStyle/>
          <a:p>
            <a:fld id="{15EF7A7D-93D2-4C13-947F-7A7F62EBB8AA}" type="slidenum">
              <a:rPr lang="lt-LT" smtClean="0"/>
              <a:pPr/>
              <a:t>‹Nº›</a:t>
            </a:fld>
            <a:endParaRPr lang="lt-LT" dirty="0"/>
          </a:p>
        </p:txBody>
      </p:sp>
    </p:spTree>
    <p:extLst>
      <p:ext uri="{BB962C8B-B14F-4D97-AF65-F5344CB8AC3E}">
        <p14:creationId xmlns:p14="http://schemas.microsoft.com/office/powerpoint/2010/main" val="278445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9CEFCB-8A76-446F-9EA5-C6AA628BAE4D}"/>
              </a:ext>
            </a:extLst>
          </p:cNvPr>
          <p:cNvSpPr>
            <a:spLocks noGrp="1"/>
          </p:cNvSpPr>
          <p:nvPr>
            <p:ph sz="half" idx="1"/>
          </p:nvPr>
        </p:nvSpPr>
        <p:spPr>
          <a:xfrm>
            <a:off x="838200" y="2507269"/>
            <a:ext cx="5181600" cy="3669694"/>
          </a:xfrm>
        </p:spPr>
        <p:txBody>
          <a:bodyPr/>
          <a:lstStyle>
            <a:lvl1pPr>
              <a:defRPr sz="2400">
                <a:solidFill>
                  <a:srgbClr val="062E64"/>
                </a:solidFill>
              </a:defRPr>
            </a:lvl1pPr>
            <a:lvl2pPr>
              <a:defRPr>
                <a:solidFill>
                  <a:srgbClr val="062E64"/>
                </a:solidFill>
              </a:defRPr>
            </a:lvl2pPr>
            <a:lvl3pPr>
              <a:defRPr>
                <a:solidFill>
                  <a:srgbClr val="062E64"/>
                </a:solidFill>
              </a:defRPr>
            </a:lvl3pPr>
            <a:lvl4pPr>
              <a:defRPr>
                <a:solidFill>
                  <a:srgbClr val="062E64"/>
                </a:solidFill>
              </a:defRPr>
            </a:lvl4pPr>
            <a:lvl5pPr>
              <a:defRPr>
                <a:solidFill>
                  <a:srgbClr val="062E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Content Placeholder 3">
            <a:extLst>
              <a:ext uri="{FF2B5EF4-FFF2-40B4-BE49-F238E27FC236}">
                <a16:creationId xmlns:a16="http://schemas.microsoft.com/office/drawing/2014/main" id="{1625B1A8-292A-47DF-BE1B-160BB54446BD}"/>
              </a:ext>
            </a:extLst>
          </p:cNvPr>
          <p:cNvSpPr>
            <a:spLocks noGrp="1"/>
          </p:cNvSpPr>
          <p:nvPr>
            <p:ph sz="half" idx="2"/>
          </p:nvPr>
        </p:nvSpPr>
        <p:spPr>
          <a:xfrm>
            <a:off x="6172200" y="2507269"/>
            <a:ext cx="5181600" cy="3669694"/>
          </a:xfrm>
        </p:spPr>
        <p:txBody>
          <a:bodyPr/>
          <a:lstStyle>
            <a:lvl1pPr>
              <a:defRPr sz="2400">
                <a:solidFill>
                  <a:srgbClr val="062E64"/>
                </a:solidFill>
              </a:defRPr>
            </a:lvl1pPr>
            <a:lvl2pPr>
              <a:defRPr>
                <a:solidFill>
                  <a:srgbClr val="062E64"/>
                </a:solidFill>
              </a:defRPr>
            </a:lvl2pPr>
            <a:lvl3pPr>
              <a:defRPr>
                <a:solidFill>
                  <a:srgbClr val="062E64"/>
                </a:solidFill>
              </a:defRPr>
            </a:lvl3pPr>
            <a:lvl4pPr>
              <a:defRPr>
                <a:solidFill>
                  <a:srgbClr val="062E64"/>
                </a:solidFill>
              </a:defRPr>
            </a:lvl4pPr>
            <a:lvl5pPr>
              <a:defRPr>
                <a:solidFill>
                  <a:srgbClr val="062E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5" name="Date Placeholder 4">
            <a:extLst>
              <a:ext uri="{FF2B5EF4-FFF2-40B4-BE49-F238E27FC236}">
                <a16:creationId xmlns:a16="http://schemas.microsoft.com/office/drawing/2014/main" id="{EA6D4F3F-69E7-4E3C-BFE0-C382BDAFC3B4}"/>
              </a:ext>
            </a:extLst>
          </p:cNvPr>
          <p:cNvSpPr>
            <a:spLocks noGrp="1"/>
          </p:cNvSpPr>
          <p:nvPr>
            <p:ph type="dt" sz="half" idx="10"/>
          </p:nvPr>
        </p:nvSpPr>
        <p:spPr/>
        <p:txBody>
          <a:bodyPr/>
          <a:lstStyle/>
          <a:p>
            <a:fld id="{2290B54A-FC94-49D6-B072-DC2247AE675C}" type="datetimeFigureOut">
              <a:rPr lang="lt-LT" smtClean="0"/>
              <a:pPr/>
              <a:t>2021-10-18</a:t>
            </a:fld>
            <a:endParaRPr lang="lt-LT" dirty="0"/>
          </a:p>
        </p:txBody>
      </p:sp>
      <p:sp>
        <p:nvSpPr>
          <p:cNvPr id="6" name="Footer Placeholder 5">
            <a:extLst>
              <a:ext uri="{FF2B5EF4-FFF2-40B4-BE49-F238E27FC236}">
                <a16:creationId xmlns:a16="http://schemas.microsoft.com/office/drawing/2014/main" id="{BE760E6E-B2AA-4960-A039-7ADC4AFD28F7}"/>
              </a:ext>
            </a:extLst>
          </p:cNvPr>
          <p:cNvSpPr>
            <a:spLocks noGrp="1"/>
          </p:cNvSpPr>
          <p:nvPr>
            <p:ph type="ftr" sz="quarter" idx="11"/>
          </p:nvPr>
        </p:nvSpPr>
        <p:spPr/>
        <p:txBody>
          <a:bodyPr/>
          <a:lstStyle/>
          <a:p>
            <a:endParaRPr lang="lt-LT" dirty="0"/>
          </a:p>
        </p:txBody>
      </p:sp>
      <p:sp>
        <p:nvSpPr>
          <p:cNvPr id="7" name="Slide Number Placeholder 6">
            <a:extLst>
              <a:ext uri="{FF2B5EF4-FFF2-40B4-BE49-F238E27FC236}">
                <a16:creationId xmlns:a16="http://schemas.microsoft.com/office/drawing/2014/main" id="{0E69145B-B5C0-48BC-87D9-1FBE70CAF7D4}"/>
              </a:ext>
            </a:extLst>
          </p:cNvPr>
          <p:cNvSpPr>
            <a:spLocks noGrp="1"/>
          </p:cNvSpPr>
          <p:nvPr>
            <p:ph type="sldNum" sz="quarter" idx="12"/>
          </p:nvPr>
        </p:nvSpPr>
        <p:spPr/>
        <p:txBody>
          <a:bodyPr/>
          <a:lstStyle/>
          <a:p>
            <a:fld id="{15EF7A7D-93D2-4C13-947F-7A7F62EBB8AA}" type="slidenum">
              <a:rPr lang="lt-LT" smtClean="0"/>
              <a:pPr/>
              <a:t>‹Nº›</a:t>
            </a:fld>
            <a:endParaRPr lang="lt-LT" dirty="0"/>
          </a:p>
        </p:txBody>
      </p:sp>
      <p:sp>
        <p:nvSpPr>
          <p:cNvPr id="9" name="Title 1">
            <a:extLst>
              <a:ext uri="{FF2B5EF4-FFF2-40B4-BE49-F238E27FC236}">
                <a16:creationId xmlns:a16="http://schemas.microsoft.com/office/drawing/2014/main" id="{39C922C3-AA51-438E-B187-227607974987}"/>
              </a:ext>
            </a:extLst>
          </p:cNvPr>
          <p:cNvSpPr>
            <a:spLocks noGrp="1"/>
          </p:cNvSpPr>
          <p:nvPr>
            <p:ph type="title"/>
          </p:nvPr>
        </p:nvSpPr>
        <p:spPr>
          <a:xfrm>
            <a:off x="838200" y="1181706"/>
            <a:ext cx="8893233" cy="1325563"/>
          </a:xfrm>
        </p:spPr>
        <p:txBody>
          <a:bodyPr/>
          <a:lstStyle>
            <a:lvl1pPr>
              <a:defRPr>
                <a:solidFill>
                  <a:srgbClr val="062E64"/>
                </a:solidFill>
              </a:defRPr>
            </a:lvl1pPr>
          </a:lstStyle>
          <a:p>
            <a:r>
              <a:rPr lang="en-US" dirty="0"/>
              <a:t>Click to edit Master title style</a:t>
            </a:r>
            <a:endParaRPr lang="lt-LT" dirty="0"/>
          </a:p>
        </p:txBody>
      </p:sp>
    </p:spTree>
    <p:extLst>
      <p:ext uri="{BB962C8B-B14F-4D97-AF65-F5344CB8AC3E}">
        <p14:creationId xmlns:p14="http://schemas.microsoft.com/office/powerpoint/2010/main" val="274648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86D58B-39EC-4E75-8C0B-10456CC092E7}"/>
              </a:ext>
            </a:extLst>
          </p:cNvPr>
          <p:cNvSpPr>
            <a:spLocks noGrp="1"/>
          </p:cNvSpPr>
          <p:nvPr>
            <p:ph type="body" idx="1"/>
          </p:nvPr>
        </p:nvSpPr>
        <p:spPr>
          <a:xfrm>
            <a:off x="839788" y="2396058"/>
            <a:ext cx="5157787" cy="823912"/>
          </a:xfrm>
        </p:spPr>
        <p:txBody>
          <a:bodyPr anchor="b"/>
          <a:lstStyle>
            <a:lvl1pPr marL="0" indent="0">
              <a:buNone/>
              <a:defRPr sz="2400" b="1">
                <a:solidFill>
                  <a:srgbClr val="062E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D9F3C3E-A129-4DD3-842A-E3AE7EB73E7A}"/>
              </a:ext>
            </a:extLst>
          </p:cNvPr>
          <p:cNvSpPr>
            <a:spLocks noGrp="1"/>
          </p:cNvSpPr>
          <p:nvPr>
            <p:ph sz="half" idx="2"/>
          </p:nvPr>
        </p:nvSpPr>
        <p:spPr>
          <a:xfrm>
            <a:off x="839788" y="3219970"/>
            <a:ext cx="5157787" cy="2873260"/>
          </a:xfrm>
        </p:spPr>
        <p:txBody>
          <a:bodyPr/>
          <a:lstStyle>
            <a:lvl1pPr>
              <a:defRPr sz="2400">
                <a:solidFill>
                  <a:srgbClr val="062E64"/>
                </a:solidFill>
              </a:defRPr>
            </a:lvl1pPr>
            <a:lvl2pPr>
              <a:defRPr>
                <a:solidFill>
                  <a:srgbClr val="062E64"/>
                </a:solidFill>
              </a:defRPr>
            </a:lvl2pPr>
            <a:lvl3pPr>
              <a:defRPr>
                <a:solidFill>
                  <a:srgbClr val="062E64"/>
                </a:solidFill>
              </a:defRPr>
            </a:lvl3pPr>
            <a:lvl4pPr>
              <a:defRPr>
                <a:solidFill>
                  <a:srgbClr val="062E64"/>
                </a:solidFill>
              </a:defRPr>
            </a:lvl4pPr>
            <a:lvl5pPr>
              <a:defRPr>
                <a:solidFill>
                  <a:srgbClr val="062E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5" name="Text Placeholder 4">
            <a:extLst>
              <a:ext uri="{FF2B5EF4-FFF2-40B4-BE49-F238E27FC236}">
                <a16:creationId xmlns:a16="http://schemas.microsoft.com/office/drawing/2014/main" id="{2310EE86-9CBD-4A62-8FF8-EBAB7D66F390}"/>
              </a:ext>
            </a:extLst>
          </p:cNvPr>
          <p:cNvSpPr>
            <a:spLocks noGrp="1"/>
          </p:cNvSpPr>
          <p:nvPr>
            <p:ph type="body" sz="quarter" idx="3"/>
          </p:nvPr>
        </p:nvSpPr>
        <p:spPr>
          <a:xfrm>
            <a:off x="6172200" y="2396058"/>
            <a:ext cx="5183188" cy="823912"/>
          </a:xfrm>
        </p:spPr>
        <p:txBody>
          <a:bodyPr anchor="b"/>
          <a:lstStyle>
            <a:lvl1pPr marL="0" indent="0">
              <a:buNone/>
              <a:defRPr sz="2400" b="1">
                <a:solidFill>
                  <a:srgbClr val="062E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0B1C0A3-49A1-4E82-A2B6-3005A98F301E}"/>
              </a:ext>
            </a:extLst>
          </p:cNvPr>
          <p:cNvSpPr>
            <a:spLocks noGrp="1"/>
          </p:cNvSpPr>
          <p:nvPr>
            <p:ph sz="quarter" idx="4"/>
          </p:nvPr>
        </p:nvSpPr>
        <p:spPr>
          <a:xfrm>
            <a:off x="6172200" y="3219970"/>
            <a:ext cx="5183188" cy="2873260"/>
          </a:xfrm>
        </p:spPr>
        <p:txBody>
          <a:bodyPr/>
          <a:lstStyle>
            <a:lvl1pPr>
              <a:defRPr sz="2400">
                <a:solidFill>
                  <a:srgbClr val="062E64"/>
                </a:solidFill>
              </a:defRPr>
            </a:lvl1pPr>
            <a:lvl2pPr>
              <a:defRPr>
                <a:solidFill>
                  <a:srgbClr val="062E64"/>
                </a:solidFill>
              </a:defRPr>
            </a:lvl2pPr>
            <a:lvl3pPr>
              <a:defRPr>
                <a:solidFill>
                  <a:srgbClr val="062E64"/>
                </a:solidFill>
              </a:defRPr>
            </a:lvl3pPr>
            <a:lvl4pPr>
              <a:defRPr>
                <a:solidFill>
                  <a:srgbClr val="062E64"/>
                </a:solidFill>
              </a:defRPr>
            </a:lvl4pPr>
            <a:lvl5pPr>
              <a:defRPr>
                <a:solidFill>
                  <a:srgbClr val="062E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7" name="Date Placeholder 6">
            <a:extLst>
              <a:ext uri="{FF2B5EF4-FFF2-40B4-BE49-F238E27FC236}">
                <a16:creationId xmlns:a16="http://schemas.microsoft.com/office/drawing/2014/main" id="{D285A600-33BD-4865-9BDB-C1B43FCB6FFE}"/>
              </a:ext>
            </a:extLst>
          </p:cNvPr>
          <p:cNvSpPr>
            <a:spLocks noGrp="1"/>
          </p:cNvSpPr>
          <p:nvPr>
            <p:ph type="dt" sz="half" idx="10"/>
          </p:nvPr>
        </p:nvSpPr>
        <p:spPr/>
        <p:txBody>
          <a:bodyPr/>
          <a:lstStyle/>
          <a:p>
            <a:fld id="{2290B54A-FC94-49D6-B072-DC2247AE675C}" type="datetimeFigureOut">
              <a:rPr lang="lt-LT" smtClean="0"/>
              <a:pPr/>
              <a:t>2021-10-18</a:t>
            </a:fld>
            <a:endParaRPr lang="lt-LT" dirty="0"/>
          </a:p>
        </p:txBody>
      </p:sp>
      <p:sp>
        <p:nvSpPr>
          <p:cNvPr id="8" name="Footer Placeholder 7">
            <a:extLst>
              <a:ext uri="{FF2B5EF4-FFF2-40B4-BE49-F238E27FC236}">
                <a16:creationId xmlns:a16="http://schemas.microsoft.com/office/drawing/2014/main" id="{040CF20B-0A6B-4A94-9D6D-9D2BD670ECE9}"/>
              </a:ext>
            </a:extLst>
          </p:cNvPr>
          <p:cNvSpPr>
            <a:spLocks noGrp="1"/>
          </p:cNvSpPr>
          <p:nvPr>
            <p:ph type="ftr" sz="quarter" idx="11"/>
          </p:nvPr>
        </p:nvSpPr>
        <p:spPr/>
        <p:txBody>
          <a:bodyPr/>
          <a:lstStyle/>
          <a:p>
            <a:endParaRPr lang="lt-LT" dirty="0"/>
          </a:p>
        </p:txBody>
      </p:sp>
      <p:sp>
        <p:nvSpPr>
          <p:cNvPr id="9" name="Slide Number Placeholder 8">
            <a:extLst>
              <a:ext uri="{FF2B5EF4-FFF2-40B4-BE49-F238E27FC236}">
                <a16:creationId xmlns:a16="http://schemas.microsoft.com/office/drawing/2014/main" id="{BFDEF99D-36E2-4B8E-AF6C-50025D8002BB}"/>
              </a:ext>
            </a:extLst>
          </p:cNvPr>
          <p:cNvSpPr>
            <a:spLocks noGrp="1"/>
          </p:cNvSpPr>
          <p:nvPr>
            <p:ph type="sldNum" sz="quarter" idx="12"/>
          </p:nvPr>
        </p:nvSpPr>
        <p:spPr/>
        <p:txBody>
          <a:bodyPr/>
          <a:lstStyle/>
          <a:p>
            <a:fld id="{15EF7A7D-93D2-4C13-947F-7A7F62EBB8AA}" type="slidenum">
              <a:rPr lang="lt-LT" smtClean="0"/>
              <a:pPr/>
              <a:t>‹Nº›</a:t>
            </a:fld>
            <a:endParaRPr lang="lt-LT" dirty="0"/>
          </a:p>
        </p:txBody>
      </p:sp>
      <p:sp>
        <p:nvSpPr>
          <p:cNvPr id="10" name="Title 1">
            <a:extLst>
              <a:ext uri="{FF2B5EF4-FFF2-40B4-BE49-F238E27FC236}">
                <a16:creationId xmlns:a16="http://schemas.microsoft.com/office/drawing/2014/main" id="{08B975D9-EE1B-4C4C-B183-0470E5E4BD17}"/>
              </a:ext>
            </a:extLst>
          </p:cNvPr>
          <p:cNvSpPr>
            <a:spLocks noGrp="1"/>
          </p:cNvSpPr>
          <p:nvPr>
            <p:ph type="title"/>
          </p:nvPr>
        </p:nvSpPr>
        <p:spPr>
          <a:xfrm>
            <a:off x="836612" y="1070495"/>
            <a:ext cx="8893233" cy="1325563"/>
          </a:xfrm>
        </p:spPr>
        <p:txBody>
          <a:bodyPr/>
          <a:lstStyle>
            <a:lvl1pPr>
              <a:defRPr>
                <a:solidFill>
                  <a:srgbClr val="062E64"/>
                </a:solidFill>
              </a:defRPr>
            </a:lvl1pPr>
          </a:lstStyle>
          <a:p>
            <a:r>
              <a:rPr lang="en-US" dirty="0"/>
              <a:t>Click to edit Master title style</a:t>
            </a:r>
            <a:endParaRPr lang="lt-LT" dirty="0"/>
          </a:p>
        </p:txBody>
      </p:sp>
    </p:spTree>
    <p:extLst>
      <p:ext uri="{BB962C8B-B14F-4D97-AF65-F5344CB8AC3E}">
        <p14:creationId xmlns:p14="http://schemas.microsoft.com/office/powerpoint/2010/main" val="354446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B5A5-2607-4499-BA6B-2B004E99F74A}"/>
              </a:ext>
            </a:extLst>
          </p:cNvPr>
          <p:cNvSpPr>
            <a:spLocks noGrp="1"/>
          </p:cNvSpPr>
          <p:nvPr>
            <p:ph type="title"/>
          </p:nvPr>
        </p:nvSpPr>
        <p:spPr>
          <a:xfrm>
            <a:off x="2251364" y="2103437"/>
            <a:ext cx="7757160" cy="1325563"/>
          </a:xfrm>
        </p:spPr>
        <p:txBody>
          <a:bodyPr/>
          <a:lstStyle>
            <a:lvl1pPr algn="ctr">
              <a:defRPr>
                <a:solidFill>
                  <a:srgbClr val="062E64"/>
                </a:solidFill>
              </a:defRPr>
            </a:lvl1pPr>
          </a:lstStyle>
          <a:p>
            <a:r>
              <a:rPr lang="en-US" dirty="0"/>
              <a:t>Click to edit Master title style</a:t>
            </a:r>
            <a:endParaRPr lang="lt-LT" dirty="0"/>
          </a:p>
        </p:txBody>
      </p:sp>
      <p:sp>
        <p:nvSpPr>
          <p:cNvPr id="3" name="Date Placeholder 2">
            <a:extLst>
              <a:ext uri="{FF2B5EF4-FFF2-40B4-BE49-F238E27FC236}">
                <a16:creationId xmlns:a16="http://schemas.microsoft.com/office/drawing/2014/main" id="{B21A123B-55CB-4AE8-A040-27362675E7D3}"/>
              </a:ext>
            </a:extLst>
          </p:cNvPr>
          <p:cNvSpPr>
            <a:spLocks noGrp="1"/>
          </p:cNvSpPr>
          <p:nvPr>
            <p:ph type="dt" sz="half" idx="10"/>
          </p:nvPr>
        </p:nvSpPr>
        <p:spPr/>
        <p:txBody>
          <a:bodyPr/>
          <a:lstStyle/>
          <a:p>
            <a:fld id="{2290B54A-FC94-49D6-B072-DC2247AE675C}" type="datetimeFigureOut">
              <a:rPr lang="lt-LT" smtClean="0"/>
              <a:pPr/>
              <a:t>2021-10-18</a:t>
            </a:fld>
            <a:endParaRPr lang="lt-LT" dirty="0"/>
          </a:p>
        </p:txBody>
      </p:sp>
      <p:sp>
        <p:nvSpPr>
          <p:cNvPr id="4" name="Footer Placeholder 3">
            <a:extLst>
              <a:ext uri="{FF2B5EF4-FFF2-40B4-BE49-F238E27FC236}">
                <a16:creationId xmlns:a16="http://schemas.microsoft.com/office/drawing/2014/main" id="{76555DAE-0C89-4267-B80A-B5DF4AE9CAC3}"/>
              </a:ext>
            </a:extLst>
          </p:cNvPr>
          <p:cNvSpPr>
            <a:spLocks noGrp="1"/>
          </p:cNvSpPr>
          <p:nvPr>
            <p:ph type="ftr" sz="quarter" idx="11"/>
          </p:nvPr>
        </p:nvSpPr>
        <p:spPr/>
        <p:txBody>
          <a:bodyPr/>
          <a:lstStyle/>
          <a:p>
            <a:endParaRPr lang="lt-LT" dirty="0"/>
          </a:p>
        </p:txBody>
      </p:sp>
      <p:sp>
        <p:nvSpPr>
          <p:cNvPr id="5" name="Slide Number Placeholder 4">
            <a:extLst>
              <a:ext uri="{FF2B5EF4-FFF2-40B4-BE49-F238E27FC236}">
                <a16:creationId xmlns:a16="http://schemas.microsoft.com/office/drawing/2014/main" id="{195E2462-73C5-4960-8E60-3EAB7D9605B2}"/>
              </a:ext>
            </a:extLst>
          </p:cNvPr>
          <p:cNvSpPr>
            <a:spLocks noGrp="1"/>
          </p:cNvSpPr>
          <p:nvPr>
            <p:ph type="sldNum" sz="quarter" idx="12"/>
          </p:nvPr>
        </p:nvSpPr>
        <p:spPr/>
        <p:txBody>
          <a:bodyPr/>
          <a:lstStyle/>
          <a:p>
            <a:fld id="{15EF7A7D-93D2-4C13-947F-7A7F62EBB8AA}" type="slidenum">
              <a:rPr lang="lt-LT" smtClean="0"/>
              <a:pPr/>
              <a:t>‹Nº›</a:t>
            </a:fld>
            <a:endParaRPr lang="lt-LT" dirty="0"/>
          </a:p>
        </p:txBody>
      </p:sp>
    </p:spTree>
    <p:extLst>
      <p:ext uri="{BB962C8B-B14F-4D97-AF65-F5344CB8AC3E}">
        <p14:creationId xmlns:p14="http://schemas.microsoft.com/office/powerpoint/2010/main" val="22131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EC0588-2B19-47DB-8968-5E5E25B2895D}"/>
              </a:ext>
            </a:extLst>
          </p:cNvPr>
          <p:cNvSpPr>
            <a:spLocks noGrp="1"/>
          </p:cNvSpPr>
          <p:nvPr>
            <p:ph type="dt" sz="half" idx="10"/>
          </p:nvPr>
        </p:nvSpPr>
        <p:spPr/>
        <p:txBody>
          <a:bodyPr/>
          <a:lstStyle/>
          <a:p>
            <a:fld id="{2290B54A-FC94-49D6-B072-DC2247AE675C}" type="datetimeFigureOut">
              <a:rPr lang="lt-LT" smtClean="0"/>
              <a:pPr/>
              <a:t>2021-10-18</a:t>
            </a:fld>
            <a:endParaRPr lang="lt-LT" dirty="0"/>
          </a:p>
        </p:txBody>
      </p:sp>
      <p:sp>
        <p:nvSpPr>
          <p:cNvPr id="3" name="Footer Placeholder 2">
            <a:extLst>
              <a:ext uri="{FF2B5EF4-FFF2-40B4-BE49-F238E27FC236}">
                <a16:creationId xmlns:a16="http://schemas.microsoft.com/office/drawing/2014/main" id="{6BE20392-0D65-447C-BB5C-E738C120317F}"/>
              </a:ext>
            </a:extLst>
          </p:cNvPr>
          <p:cNvSpPr>
            <a:spLocks noGrp="1"/>
          </p:cNvSpPr>
          <p:nvPr>
            <p:ph type="ftr" sz="quarter" idx="11"/>
          </p:nvPr>
        </p:nvSpPr>
        <p:spPr/>
        <p:txBody>
          <a:bodyPr/>
          <a:lstStyle/>
          <a:p>
            <a:endParaRPr lang="lt-LT" dirty="0"/>
          </a:p>
        </p:txBody>
      </p:sp>
      <p:sp>
        <p:nvSpPr>
          <p:cNvPr id="4" name="Slide Number Placeholder 3">
            <a:extLst>
              <a:ext uri="{FF2B5EF4-FFF2-40B4-BE49-F238E27FC236}">
                <a16:creationId xmlns:a16="http://schemas.microsoft.com/office/drawing/2014/main" id="{8BA8F64F-8B9B-4DC6-AFD6-E42E485E9D86}"/>
              </a:ext>
            </a:extLst>
          </p:cNvPr>
          <p:cNvSpPr>
            <a:spLocks noGrp="1"/>
          </p:cNvSpPr>
          <p:nvPr>
            <p:ph type="sldNum" sz="quarter" idx="12"/>
          </p:nvPr>
        </p:nvSpPr>
        <p:spPr/>
        <p:txBody>
          <a:bodyPr/>
          <a:lstStyle/>
          <a:p>
            <a:fld id="{15EF7A7D-93D2-4C13-947F-7A7F62EBB8AA}" type="slidenum">
              <a:rPr lang="lt-LT" smtClean="0"/>
              <a:pPr/>
              <a:t>‹Nº›</a:t>
            </a:fld>
            <a:endParaRPr lang="lt-LT" dirty="0"/>
          </a:p>
        </p:txBody>
      </p:sp>
    </p:spTree>
    <p:extLst>
      <p:ext uri="{BB962C8B-B14F-4D97-AF65-F5344CB8AC3E}">
        <p14:creationId xmlns:p14="http://schemas.microsoft.com/office/powerpoint/2010/main" val="251232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D845-7723-4B80-98D4-6A2BB3CC2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BBEE7A9F-BE6C-4FAD-A03C-BA0114275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C8A71BB2-01CF-473D-8393-01BBF98D3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C97D0-B31F-45F4-B346-FF42DBAF2965}"/>
              </a:ext>
            </a:extLst>
          </p:cNvPr>
          <p:cNvSpPr>
            <a:spLocks noGrp="1"/>
          </p:cNvSpPr>
          <p:nvPr>
            <p:ph type="dt" sz="half" idx="10"/>
          </p:nvPr>
        </p:nvSpPr>
        <p:spPr/>
        <p:txBody>
          <a:bodyPr/>
          <a:lstStyle/>
          <a:p>
            <a:fld id="{2290B54A-FC94-49D6-B072-DC2247AE675C}" type="datetimeFigureOut">
              <a:rPr lang="lt-LT" smtClean="0"/>
              <a:pPr/>
              <a:t>2021-10-18</a:t>
            </a:fld>
            <a:endParaRPr lang="lt-LT" dirty="0"/>
          </a:p>
        </p:txBody>
      </p:sp>
      <p:sp>
        <p:nvSpPr>
          <p:cNvPr id="6" name="Footer Placeholder 5">
            <a:extLst>
              <a:ext uri="{FF2B5EF4-FFF2-40B4-BE49-F238E27FC236}">
                <a16:creationId xmlns:a16="http://schemas.microsoft.com/office/drawing/2014/main" id="{1F3DD88A-2CC5-4D10-BE1C-12B8D1F4F1B4}"/>
              </a:ext>
            </a:extLst>
          </p:cNvPr>
          <p:cNvSpPr>
            <a:spLocks noGrp="1"/>
          </p:cNvSpPr>
          <p:nvPr>
            <p:ph type="ftr" sz="quarter" idx="11"/>
          </p:nvPr>
        </p:nvSpPr>
        <p:spPr/>
        <p:txBody>
          <a:bodyPr/>
          <a:lstStyle/>
          <a:p>
            <a:endParaRPr lang="lt-LT" dirty="0"/>
          </a:p>
        </p:txBody>
      </p:sp>
      <p:sp>
        <p:nvSpPr>
          <p:cNvPr id="7" name="Slide Number Placeholder 6">
            <a:extLst>
              <a:ext uri="{FF2B5EF4-FFF2-40B4-BE49-F238E27FC236}">
                <a16:creationId xmlns:a16="http://schemas.microsoft.com/office/drawing/2014/main" id="{F62D7A08-4BA2-4CA9-92DC-A9D618E7DBAC}"/>
              </a:ext>
            </a:extLst>
          </p:cNvPr>
          <p:cNvSpPr>
            <a:spLocks noGrp="1"/>
          </p:cNvSpPr>
          <p:nvPr>
            <p:ph type="sldNum" sz="quarter" idx="12"/>
          </p:nvPr>
        </p:nvSpPr>
        <p:spPr/>
        <p:txBody>
          <a:bodyPr/>
          <a:lstStyle/>
          <a:p>
            <a:fld id="{15EF7A7D-93D2-4C13-947F-7A7F62EBB8AA}" type="slidenum">
              <a:rPr lang="lt-LT" smtClean="0"/>
              <a:pPr/>
              <a:t>‹Nº›</a:t>
            </a:fld>
            <a:endParaRPr lang="lt-LT" dirty="0"/>
          </a:p>
        </p:txBody>
      </p:sp>
    </p:spTree>
    <p:extLst>
      <p:ext uri="{BB962C8B-B14F-4D97-AF65-F5344CB8AC3E}">
        <p14:creationId xmlns:p14="http://schemas.microsoft.com/office/powerpoint/2010/main" val="69381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69F-8FE6-4299-9F2C-2189375D3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2093A7F0-B025-45EC-B602-1E874E659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dirty="0"/>
          </a:p>
        </p:txBody>
      </p:sp>
      <p:sp>
        <p:nvSpPr>
          <p:cNvPr id="4" name="Text Placeholder 3">
            <a:extLst>
              <a:ext uri="{FF2B5EF4-FFF2-40B4-BE49-F238E27FC236}">
                <a16:creationId xmlns:a16="http://schemas.microsoft.com/office/drawing/2014/main" id="{7C8DFA3D-A031-406F-A449-21546C354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B89C4-6A85-48BE-AD81-6D1490247E30}"/>
              </a:ext>
            </a:extLst>
          </p:cNvPr>
          <p:cNvSpPr>
            <a:spLocks noGrp="1"/>
          </p:cNvSpPr>
          <p:nvPr>
            <p:ph type="dt" sz="half" idx="10"/>
          </p:nvPr>
        </p:nvSpPr>
        <p:spPr/>
        <p:txBody>
          <a:bodyPr/>
          <a:lstStyle/>
          <a:p>
            <a:fld id="{2290B54A-FC94-49D6-B072-DC2247AE675C}" type="datetimeFigureOut">
              <a:rPr lang="lt-LT" smtClean="0"/>
              <a:pPr/>
              <a:t>2021-10-18</a:t>
            </a:fld>
            <a:endParaRPr lang="lt-LT" dirty="0"/>
          </a:p>
        </p:txBody>
      </p:sp>
      <p:sp>
        <p:nvSpPr>
          <p:cNvPr id="6" name="Footer Placeholder 5">
            <a:extLst>
              <a:ext uri="{FF2B5EF4-FFF2-40B4-BE49-F238E27FC236}">
                <a16:creationId xmlns:a16="http://schemas.microsoft.com/office/drawing/2014/main" id="{D8268E49-631A-4339-A5A9-DCE71E83161A}"/>
              </a:ext>
            </a:extLst>
          </p:cNvPr>
          <p:cNvSpPr>
            <a:spLocks noGrp="1"/>
          </p:cNvSpPr>
          <p:nvPr>
            <p:ph type="ftr" sz="quarter" idx="11"/>
          </p:nvPr>
        </p:nvSpPr>
        <p:spPr/>
        <p:txBody>
          <a:bodyPr/>
          <a:lstStyle/>
          <a:p>
            <a:endParaRPr lang="lt-LT" dirty="0"/>
          </a:p>
        </p:txBody>
      </p:sp>
      <p:sp>
        <p:nvSpPr>
          <p:cNvPr id="7" name="Slide Number Placeholder 6">
            <a:extLst>
              <a:ext uri="{FF2B5EF4-FFF2-40B4-BE49-F238E27FC236}">
                <a16:creationId xmlns:a16="http://schemas.microsoft.com/office/drawing/2014/main" id="{DD6379F4-6D68-450D-844B-6E233FC6187C}"/>
              </a:ext>
            </a:extLst>
          </p:cNvPr>
          <p:cNvSpPr>
            <a:spLocks noGrp="1"/>
          </p:cNvSpPr>
          <p:nvPr>
            <p:ph type="sldNum" sz="quarter" idx="12"/>
          </p:nvPr>
        </p:nvSpPr>
        <p:spPr/>
        <p:txBody>
          <a:bodyPr/>
          <a:lstStyle/>
          <a:p>
            <a:fld id="{15EF7A7D-93D2-4C13-947F-7A7F62EBB8AA}" type="slidenum">
              <a:rPr lang="lt-LT" smtClean="0"/>
              <a:pPr/>
              <a:t>‹Nº›</a:t>
            </a:fld>
            <a:endParaRPr lang="lt-LT" dirty="0"/>
          </a:p>
        </p:txBody>
      </p:sp>
    </p:spTree>
    <p:extLst>
      <p:ext uri="{BB962C8B-B14F-4D97-AF65-F5344CB8AC3E}">
        <p14:creationId xmlns:p14="http://schemas.microsoft.com/office/powerpoint/2010/main" val="351190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DB31FF-9027-43E7-B983-8B4F1AAE33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t-LT" dirty="0"/>
          </a:p>
        </p:txBody>
      </p:sp>
      <p:sp>
        <p:nvSpPr>
          <p:cNvPr id="3" name="Text Placeholder 2">
            <a:extLst>
              <a:ext uri="{FF2B5EF4-FFF2-40B4-BE49-F238E27FC236}">
                <a16:creationId xmlns:a16="http://schemas.microsoft.com/office/drawing/2014/main" id="{38D093B8-F1C7-45F2-8A0E-85D0593983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C70EA8D7-A71E-4652-9B4C-DEC8B41A5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0B54A-FC94-49D6-B072-DC2247AE675C}" type="datetimeFigureOut">
              <a:rPr lang="lt-LT" smtClean="0"/>
              <a:pPr/>
              <a:t>2021-10-18</a:t>
            </a:fld>
            <a:endParaRPr lang="lt-LT"/>
          </a:p>
        </p:txBody>
      </p:sp>
      <p:sp>
        <p:nvSpPr>
          <p:cNvPr id="5" name="Footer Placeholder 4">
            <a:extLst>
              <a:ext uri="{FF2B5EF4-FFF2-40B4-BE49-F238E27FC236}">
                <a16:creationId xmlns:a16="http://schemas.microsoft.com/office/drawing/2014/main" id="{5B27055E-45D3-4906-9EA6-E02B1E7C08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CB5C425A-3179-4C88-BCA6-91993AE7F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F7A7D-93D2-4C13-947F-7A7F62EBB8AA}" type="slidenum">
              <a:rPr lang="lt-LT" smtClean="0"/>
              <a:pPr/>
              <a:t>‹Nº›</a:t>
            </a:fld>
            <a:endParaRPr lang="lt-LT"/>
          </a:p>
        </p:txBody>
      </p:sp>
    </p:spTree>
    <p:extLst>
      <p:ext uri="{BB962C8B-B14F-4D97-AF65-F5344CB8AC3E}">
        <p14:creationId xmlns:p14="http://schemas.microsoft.com/office/powerpoint/2010/main" val="1144974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amazon.es/Autoclav-Inoxidable-conservaci%C3%B3n-Productos-dom%C3%A9sticos/dp/B07CT22GQ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www.tiselab.com/pdf/Thermal-Processing-of-Food.pdf"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grupohmt.com/producto/tanques-pasteurizadores-lento-tipo-batch-con-agitacion-electronic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daviddarling.info/encyclopedia/P/pasteurization.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inoxpa.com/products/systems/heat-treatment/pasteuriser-htst#declin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blog.iqsdirector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lishably.com/food-industry/UHT-processed-aseptically-packaged-milk-and-its-consumer-benefit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360dairy.com/plate-heat-exchange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imgres?imgurl=https://franquiciaactioncoach.com/wp-content/uploads/2016/11/ventajas-y-desventajas.png&amp;imgrefurl=https://franquiciaactioncoach.com/ventajas-y-desventajas-de-emprender/&amp;tbnid=py4ZbDdlwNdI8M&amp;vet=12ahUKEwjqjvWrib_xAhUS0OAKHQ-lCBsQMygbegUIARCHAg..i&amp;docid=ANRqAn70Y152fM&amp;w=450&amp;h=310&amp;q=ventajas%20y%20desventajas&amp;ved=2ahUKEwjqjvWrib_xAhUS0OAKHQ-lCBsQMygbegUIARCHA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epository.javeriana.edu.co/bitstream/handle/10554/13607/MorenoGalindoJuanNicolas2013.pdf?isAllowed=y&amp;sequence=1" TargetMode="External"/><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ncepto.de/transferencia-de-calor/"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repository.javeriana.edu.co/bitstream/handle/10554/13607/MorenoGalindoJuanNicolas2013.pdf?isAllowed=y&amp;sequence=1" TargetMode="External"/><Relationship Id="rId2" Type="http://schemas.openxmlformats.org/officeDocument/2006/relationships/image" Target="../media/image22.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hyperlink" Target="https://repository.javeriana.edu.co/bitstream/handle/10554/13607/MorenoGalindoJuanNicolas2013.pdf?isAllowed=y&amp;sequence=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hyperlink" Target="https://repository.javeriana.edu.co/bitstream/handle/10554/13607/MorenoGalindoJuanNicolas2013.pdf?isAllowed=y&amp;sequence=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s://dairyprocessinghandbook.tetrapak.com/chapter/tank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lTf4kVzHACQ" TargetMode="External"/><Relationship Id="rId2" Type="http://schemas.openxmlformats.org/officeDocument/2006/relationships/hyperlink" Target="https://youtu.be/V81AlskT2uI" TargetMode="External"/><Relationship Id="rId1" Type="http://schemas.openxmlformats.org/officeDocument/2006/relationships/slideLayout" Target="../slideLayouts/slideLayout5.xml"/><Relationship Id="rId6" Type="http://schemas.openxmlformats.org/officeDocument/2006/relationships/hyperlink" Target="https://youtu.be/UAp-kzz3ePE" TargetMode="External"/><Relationship Id="rId5" Type="http://schemas.openxmlformats.org/officeDocument/2006/relationships/hyperlink" Target="https://youtu.be/oGzzo2aEliU" TargetMode="External"/><Relationship Id="rId4" Type="http://schemas.openxmlformats.org/officeDocument/2006/relationships/hyperlink" Target="https://youtu.be/Jv5p7o-7Pm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pository.javeriana.edu.co/bitstream/handle/10554/13607/MorenoGalindoJuanNicolas2013.pdf?isAllowed=y&amp;sequence=1"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pository.javeriana.edu.co/bitstream/handle/10554/13607/MorenoGalindoJuanNicolas2013.pdf?isAllowed=y&amp;sequence=1"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56DCD-E2DB-42E3-9C3D-7AED56A64B58}"/>
              </a:ext>
            </a:extLst>
          </p:cNvPr>
          <p:cNvSpPr>
            <a:spLocks noGrp="1"/>
          </p:cNvSpPr>
          <p:nvPr>
            <p:ph type="ctrTitle"/>
          </p:nvPr>
        </p:nvSpPr>
        <p:spPr>
          <a:xfrm>
            <a:off x="1049867" y="2025998"/>
            <a:ext cx="10210800" cy="1320046"/>
          </a:xfrm>
        </p:spPr>
        <p:txBody>
          <a:bodyPr>
            <a:normAutofit fontScale="90000"/>
          </a:bodyPr>
          <a:lstStyle/>
          <a:p>
            <a:r>
              <a:rPr lang="es-ES" dirty="0" smtClean="0"/>
              <a:t>Plan de estudios: Módulo 3</a:t>
            </a:r>
            <a:br>
              <a:rPr lang="es-ES" dirty="0" smtClean="0"/>
            </a:br>
            <a:r>
              <a:rPr lang="es-ES" dirty="0" smtClean="0"/>
              <a:t>Pasteurización</a:t>
            </a:r>
            <a:endParaRPr lang="es-ES" dirty="0"/>
          </a:p>
        </p:txBody>
      </p:sp>
      <p:sp>
        <p:nvSpPr>
          <p:cNvPr id="3" name="Subtitle 2">
            <a:extLst>
              <a:ext uri="{FF2B5EF4-FFF2-40B4-BE49-F238E27FC236}">
                <a16:creationId xmlns:a16="http://schemas.microsoft.com/office/drawing/2014/main" id="{6D6126B6-145C-44DC-9AEC-029315E659BF}"/>
              </a:ext>
            </a:extLst>
          </p:cNvPr>
          <p:cNvSpPr>
            <a:spLocks noGrp="1"/>
          </p:cNvSpPr>
          <p:nvPr>
            <p:ph type="subTitle" idx="1"/>
          </p:nvPr>
        </p:nvSpPr>
        <p:spPr>
          <a:xfrm>
            <a:off x="2833255" y="3495651"/>
            <a:ext cx="6389716" cy="803707"/>
          </a:xfrm>
        </p:spPr>
        <p:txBody>
          <a:bodyPr/>
          <a:lstStyle/>
          <a:p>
            <a:r>
              <a:rPr lang="en-US" dirty="0"/>
              <a:t>COAG Jaén</a:t>
            </a:r>
          </a:p>
          <a:p>
            <a:endParaRPr lang="en-US" dirty="0"/>
          </a:p>
        </p:txBody>
      </p:sp>
    </p:spTree>
    <p:extLst>
      <p:ext uri="{BB962C8B-B14F-4D97-AF65-F5344CB8AC3E}">
        <p14:creationId xmlns:p14="http://schemas.microsoft.com/office/powerpoint/2010/main" val="4289029918"/>
      </p:ext>
    </p:extLst>
  </p:cSld>
  <p:clrMapOvr>
    <a:masterClrMapping/>
  </p:clrMapOvr>
  <mc:AlternateContent xmlns:mc="http://schemas.openxmlformats.org/markup-compatibility/2006" xmlns:p14="http://schemas.microsoft.com/office/powerpoint/2010/main">
    <mc:Choice Requires="p14">
      <p:transition spd="slow" p14:dur="2000" advTm="5749"/>
    </mc:Choice>
    <mc:Fallback xmlns="">
      <p:transition spd="slow" advTm="574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4098233" y="1307481"/>
            <a:ext cx="8893233" cy="1325563"/>
          </a:xfrm>
        </p:spPr>
        <p:txBody>
          <a:bodyPr/>
          <a:lstStyle/>
          <a:p>
            <a:r>
              <a:rPr lang="es-ES" dirty="0" smtClean="0"/>
              <a:t>Consideraciones generales</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4098233" y="2232300"/>
            <a:ext cx="7236417" cy="3702944"/>
          </a:xfrm>
        </p:spPr>
        <p:txBody>
          <a:bodyPr>
            <a:noAutofit/>
          </a:bodyPr>
          <a:lstStyle/>
          <a:p>
            <a:pPr marL="0" indent="0" algn="just">
              <a:buNone/>
            </a:pPr>
            <a:r>
              <a:rPr lang="es-ES" sz="1700" noProof="1" smtClean="0"/>
              <a:t>Uno de los métodos más comunes de pasteurización de la leche es el </a:t>
            </a:r>
            <a:r>
              <a:rPr lang="es-ES" sz="1700" b="1" noProof="1" smtClean="0"/>
              <a:t>calentamiento directo</a:t>
            </a:r>
            <a:r>
              <a:rPr lang="es-ES" sz="1700" noProof="1" smtClean="0"/>
              <a:t>: en un tanque de doble pared por el que circula agua, se calienta la leche a más de 70℃, tras lo cual se baja la temperatura haciendo circular agua fría. Se trata de un proceso de pasteurización lento, que destruye los microorganismos y las enzimas que alteran las condiciones para el consumo humano, pero que por cuestiones de tiempo y eficacia ha sido </a:t>
            </a:r>
            <a:r>
              <a:rPr lang="es-ES" sz="1700" u="sng" noProof="1" smtClean="0"/>
              <a:t>sustituido por procesos más tecnificados con el uso de equipos semiautomáticos y automáticos que realizan este proceso en menos tiempo y con garantías de resultados óptimos</a:t>
            </a:r>
            <a:r>
              <a:rPr lang="es-ES" sz="1700" noProof="1" smtClean="0"/>
              <a:t>.</a:t>
            </a:r>
          </a:p>
          <a:p>
            <a:pPr marL="0" indent="0" algn="just">
              <a:buNone/>
            </a:pPr>
            <a:r>
              <a:rPr lang="es-ES" sz="1700" noProof="1" smtClean="0"/>
              <a:t>Se sabe que la pasteurización destruye o elimina los microorganismos más sensibles al calor, como los coliformes, y se inactiva la fosfatasa alcalina, pero no las esporas ni la peroxidasa, ni las bacterias más resistentes al calor, como las bacterias lácticas; es decir, </a:t>
            </a:r>
            <a:r>
              <a:rPr lang="es-ES" sz="1700" u="sng" noProof="1" smtClean="0"/>
              <a:t>la leche pasteurizada sigue teniendo cierta carga microbiana, principalmente bacterias lácticas no patógenas pero sí fermentativas, y requiere refrigeración, ya que su vida útil es de pocos días. En cualquier caso, es un producto apto para el consumo humano y normalizado a nivel mundial</a:t>
            </a:r>
            <a:r>
              <a:rPr lang="es-ES" sz="1700" noProof="1" smtClean="0"/>
              <a:t>.</a:t>
            </a:r>
            <a:endParaRPr lang="es-ES" sz="1700" noProof="1"/>
          </a:p>
        </p:txBody>
      </p:sp>
      <p:pic>
        <p:nvPicPr>
          <p:cNvPr id="1026" name="Picture 2" descr="Métodos de estudio de los microorganismos: esterilización y pasteurización  - EspacioCiencia.com">
            <a:extLst>
              <a:ext uri="{FF2B5EF4-FFF2-40B4-BE49-F238E27FC236}">
                <a16:creationId xmlns:a16="http://schemas.microsoft.com/office/drawing/2014/main" id="{33EB4015-7BBD-D24C-93A0-760727FDB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86"/>
          <a:stretch/>
        </p:blipFill>
        <p:spPr bwMode="auto">
          <a:xfrm>
            <a:off x="159025" y="1643270"/>
            <a:ext cx="3194296" cy="445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225596"/>
      </p:ext>
    </p:extLst>
  </p:cSld>
  <p:clrMapOvr>
    <a:masterClrMapping/>
  </p:clrMapOvr>
  <mc:AlternateContent xmlns:mc="http://schemas.openxmlformats.org/markup-compatibility/2006" xmlns:p14="http://schemas.microsoft.com/office/powerpoint/2010/main">
    <mc:Choice Requires="p14">
      <p:transition spd="slow" p14:dur="2000" advTm="4629"/>
    </mc:Choice>
    <mc:Fallback xmlns="">
      <p:transition spd="slow" advTm="462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424928" y="949324"/>
            <a:ext cx="8893233" cy="1325563"/>
          </a:xfrm>
        </p:spPr>
        <p:txBody>
          <a:bodyPr>
            <a:normAutofit/>
          </a:bodyPr>
          <a:lstStyle/>
          <a:p>
            <a:pPr algn="just"/>
            <a:r>
              <a:rPr lang="es-ES" dirty="0" smtClean="0"/>
              <a:t>Esterilización </a:t>
            </a:r>
            <a:r>
              <a:rPr lang="es-ES" i="1" dirty="0" smtClean="0"/>
              <a:t>vs</a:t>
            </a:r>
            <a:r>
              <a:rPr lang="es-ES" dirty="0" smtClean="0"/>
              <a:t>. pasteurización</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481973" y="1874565"/>
            <a:ext cx="8413377" cy="3539445"/>
          </a:xfrm>
        </p:spPr>
        <p:txBody>
          <a:bodyPr vert="horz" lIns="91440" tIns="45720" rIns="91440" bIns="45720" rtlCol="0">
            <a:noAutofit/>
          </a:bodyPr>
          <a:lstStyle/>
          <a:p>
            <a:pPr marL="0" indent="0" algn="just">
              <a:buNone/>
            </a:pPr>
            <a:r>
              <a:rPr lang="es-ES" sz="1500" dirty="0" smtClean="0"/>
              <a:t>En </a:t>
            </a:r>
            <a:r>
              <a:rPr lang="es-ES" sz="1500" dirty="0"/>
              <a:t>el proceso de </a:t>
            </a:r>
            <a:r>
              <a:rPr lang="es-ES" sz="1500" b="1" dirty="0"/>
              <a:t>esterilización</a:t>
            </a:r>
            <a:r>
              <a:rPr lang="es-ES" sz="1500" dirty="0"/>
              <a:t>, los alimentos se someten a una </a:t>
            </a:r>
            <a:r>
              <a:rPr lang="es-ES" sz="1500" b="1" dirty="0"/>
              <a:t>alta temperatura durante el tiempo necesario para destruir toda la actividad enzimática y microbiana</a:t>
            </a:r>
            <a:r>
              <a:rPr lang="es-ES" sz="1500" dirty="0"/>
              <a:t>, con el fin de obtener productos con una vida útil más larga.</a:t>
            </a:r>
          </a:p>
          <a:p>
            <a:pPr marL="0" indent="0" algn="just">
              <a:buNone/>
            </a:pPr>
            <a:r>
              <a:rPr lang="es-ES" sz="1500" dirty="0"/>
              <a:t>Este proceso consiste en </a:t>
            </a:r>
            <a:r>
              <a:rPr lang="es-ES" sz="1500" u="sng" dirty="0"/>
              <a:t>elevar la temperatura de los alimentos por encima de los 65℃, mantenerlos durante 10 minutos y, a continuación, bajar la temperatura por debajo de los 5℃</a:t>
            </a:r>
            <a:r>
              <a:rPr lang="es-ES" sz="1500" dirty="0"/>
              <a:t>. El proceso de bajar la temperatura es muy importante, porque si no se hace correctamente, todo lo hecho anteriormente no funcionará.</a:t>
            </a:r>
          </a:p>
          <a:p>
            <a:pPr marL="0" indent="0" algn="just">
              <a:buNone/>
            </a:pPr>
            <a:r>
              <a:rPr lang="es-ES" sz="1500" dirty="0"/>
              <a:t>La esterilización se utiliza principalmente para conservar alimentos como salsas, caldos y bases, ya que permite un </a:t>
            </a:r>
            <a:r>
              <a:rPr lang="es-ES" sz="1500" u="sng" dirty="0"/>
              <a:t>periodo de conservación de 3 o 4 meses</a:t>
            </a:r>
            <a:r>
              <a:rPr lang="es-ES" sz="1500" dirty="0"/>
              <a:t>.</a:t>
            </a:r>
            <a:endParaRPr lang="es-ES" sz="1500" dirty="0" smtClean="0"/>
          </a:p>
          <a:p>
            <a:pPr marL="0" indent="0" algn="just">
              <a:buNone/>
            </a:pPr>
            <a:r>
              <a:rPr lang="es-ES" sz="1500" dirty="0" smtClean="0"/>
              <a:t>Las </a:t>
            </a:r>
            <a:r>
              <a:rPr lang="es-ES" sz="1500" b="1" dirty="0"/>
              <a:t>principales diferencias entre la esterilización y la pasteurización </a:t>
            </a:r>
            <a:r>
              <a:rPr lang="es-ES" sz="1500" dirty="0"/>
              <a:t>son:</a:t>
            </a:r>
            <a:endParaRPr lang="es-ES" sz="1500" dirty="0" smtClean="0"/>
          </a:p>
          <a:p>
            <a:pPr algn="just">
              <a:buFont typeface="Wingdings" pitchFamily="2" charset="2"/>
              <a:buChar char="q"/>
            </a:pPr>
            <a:r>
              <a:rPr lang="es-ES" sz="1500" dirty="0" smtClean="0"/>
              <a:t>La </a:t>
            </a:r>
            <a:r>
              <a:rPr lang="es-ES" sz="1500" dirty="0"/>
              <a:t>principal diferencia es </a:t>
            </a:r>
            <a:r>
              <a:rPr lang="es-ES" sz="1500" u="sng" dirty="0"/>
              <a:t>que la vida útil de los alimentos pasteurizados es más corta </a:t>
            </a:r>
            <a:r>
              <a:rPr lang="es-ES" sz="1500" dirty="0"/>
              <a:t>que la de los esterilizados, </a:t>
            </a:r>
            <a:r>
              <a:rPr lang="es-ES" sz="1500" u="sng" dirty="0"/>
              <a:t>porque la temperatura y el tiempo</a:t>
            </a:r>
            <a:r>
              <a:rPr lang="es-ES" sz="1500" dirty="0"/>
              <a:t> a los que se someten estos alimentos durante el proceso térmico son menores.</a:t>
            </a:r>
          </a:p>
          <a:p>
            <a:pPr algn="just">
              <a:buFont typeface="Wingdings" pitchFamily="2" charset="2"/>
              <a:buChar char="q"/>
            </a:pPr>
            <a:r>
              <a:rPr lang="es-ES" sz="1500" dirty="0"/>
              <a:t>En cambio, </a:t>
            </a:r>
            <a:r>
              <a:rPr lang="es-ES" sz="1500" u="sng" dirty="0"/>
              <a:t>la esterilización destruye toda la vida enzimática y microbiana</a:t>
            </a:r>
            <a:r>
              <a:rPr lang="es-ES" sz="1500" dirty="0"/>
              <a:t>, por lo que los productos duran más tiempo en comparación con la pasteurización, ya que las esporas y células de los microorganismos no se destruyen en este proceso.</a:t>
            </a:r>
          </a:p>
          <a:p>
            <a:pPr algn="just">
              <a:buFont typeface="Wingdings" pitchFamily="2" charset="2"/>
              <a:buChar char="q"/>
            </a:pPr>
            <a:r>
              <a:rPr lang="es-ES" sz="1500" dirty="0"/>
              <a:t>Sin embargo, </a:t>
            </a:r>
            <a:r>
              <a:rPr lang="es-ES" sz="1500" u="sng" dirty="0"/>
              <a:t>la desventaja de la esterilización es que la calidad de algunos productos</a:t>
            </a:r>
            <a:r>
              <a:rPr lang="es-ES" sz="1500" dirty="0"/>
              <a:t>, como la leche, </a:t>
            </a:r>
            <a:r>
              <a:rPr lang="es-ES" sz="1500" u="sng" dirty="0"/>
              <a:t>se ve afectada</a:t>
            </a:r>
            <a:r>
              <a:rPr lang="es-ES" sz="1500" dirty="0"/>
              <a:t>, y ciertas vitaminas, como las B y C, se pierden durante el proceso.</a:t>
            </a:r>
          </a:p>
        </p:txBody>
      </p:sp>
      <p:sp>
        <p:nvSpPr>
          <p:cNvPr id="9" name="CuadroTexto 8">
            <a:extLst>
              <a:ext uri="{FF2B5EF4-FFF2-40B4-BE49-F238E27FC236}">
                <a16:creationId xmlns:a16="http://schemas.microsoft.com/office/drawing/2014/main" id="{A7D928DE-56C4-9A4B-B5FC-FD059F28470E}"/>
              </a:ext>
            </a:extLst>
          </p:cNvPr>
          <p:cNvSpPr txBox="1"/>
          <p:nvPr/>
        </p:nvSpPr>
        <p:spPr>
          <a:xfrm>
            <a:off x="9832664" y="5769610"/>
            <a:ext cx="1226298" cy="646331"/>
          </a:xfrm>
          <a:prstGeom prst="rect">
            <a:avLst/>
          </a:prstGeom>
          <a:noFill/>
        </p:spPr>
        <p:txBody>
          <a:bodyPr wrap="none" rtlCol="0">
            <a:spAutoFit/>
          </a:bodyPr>
          <a:lstStyle/>
          <a:p>
            <a:pPr algn="ctr"/>
            <a:r>
              <a:rPr lang="es-ES" dirty="0" smtClean="0"/>
              <a:t>Autoclave</a:t>
            </a:r>
          </a:p>
          <a:p>
            <a:pPr algn="ctr"/>
            <a:r>
              <a:rPr lang="es-ES" dirty="0" smtClean="0">
                <a:hlinkClick r:id="rId2"/>
              </a:rPr>
              <a:t>Imagen 3.1</a:t>
            </a:r>
            <a:endParaRPr lang="es-ES" dirty="0"/>
          </a:p>
        </p:txBody>
      </p:sp>
      <p:pic>
        <p:nvPicPr>
          <p:cNvPr id="31746" name="Picture 2" descr="Standart Autoclave para el hogar, desarrollado para la conservación de  productos domésticos (32 vasos de 0,5 litros o 21 vasos de 1 litro).:  Amazon.es">
            <a:extLst>
              <a:ext uri="{FF2B5EF4-FFF2-40B4-BE49-F238E27FC236}">
                <a16:creationId xmlns:a16="http://schemas.microsoft.com/office/drawing/2014/main" id="{11AC4F80-EDB2-C248-B725-60D25D348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467" y="2450734"/>
            <a:ext cx="1965973" cy="331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507056"/>
      </p:ext>
    </p:extLst>
  </p:cSld>
  <p:clrMapOvr>
    <a:masterClrMapping/>
  </p:clrMapOvr>
  <mc:AlternateContent xmlns:mc="http://schemas.openxmlformats.org/markup-compatibility/2006" xmlns:p14="http://schemas.microsoft.com/office/powerpoint/2010/main">
    <mc:Choice Requires="p14">
      <p:transition spd="slow" p14:dur="2000" advTm="21874"/>
    </mc:Choice>
    <mc:Fallback xmlns="">
      <p:transition spd="slow" advTm="2187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05896-0436-496E-A51D-21313CA46C2A}"/>
              </a:ext>
            </a:extLst>
          </p:cNvPr>
          <p:cNvSpPr>
            <a:spLocks noGrp="1"/>
          </p:cNvSpPr>
          <p:nvPr>
            <p:ph sz="half" idx="1"/>
          </p:nvPr>
        </p:nvSpPr>
        <p:spPr>
          <a:xfrm>
            <a:off x="838199" y="2507269"/>
            <a:ext cx="6039679" cy="3669694"/>
          </a:xfrm>
        </p:spPr>
        <p:txBody>
          <a:bodyPr>
            <a:normAutofit lnSpcReduction="10000"/>
          </a:bodyPr>
          <a:lstStyle/>
          <a:p>
            <a:pPr marL="0" indent="0">
              <a:buNone/>
            </a:pPr>
            <a:r>
              <a:rPr lang="es-ES" sz="2200" dirty="0" smtClean="0"/>
              <a:t>Existen </a:t>
            </a:r>
            <a:r>
              <a:rPr lang="es-ES" sz="2200" b="1" dirty="0"/>
              <a:t>tres tipos distintos</a:t>
            </a:r>
            <a:r>
              <a:rPr lang="es-ES" sz="2200" dirty="0"/>
              <a:t> de procesos de pasteurización a altas temperaturas durante un corto periodo de tiempo:</a:t>
            </a:r>
          </a:p>
          <a:p>
            <a:r>
              <a:rPr lang="es-ES" sz="2200" b="1" dirty="0"/>
              <a:t>LTLT (temperatura baja/tiempo prolongado)</a:t>
            </a:r>
            <a:r>
              <a:rPr lang="es-ES" sz="2200" dirty="0"/>
              <a:t>, con temperaturas entre 60℃ y 65 ℃ durante un periodo de tiempo medio de 30 minutos.</a:t>
            </a:r>
          </a:p>
          <a:p>
            <a:r>
              <a:rPr lang="es-ES" sz="2200" b="1" dirty="0"/>
              <a:t>HTST (temperatura alta/tiempo corto)</a:t>
            </a:r>
            <a:r>
              <a:rPr lang="es-ES" sz="2200" dirty="0"/>
              <a:t>, con temperaturas que fluctúan entre 72℃ y 75℃ en 15 segundos.</a:t>
            </a:r>
          </a:p>
          <a:p>
            <a:r>
              <a:rPr lang="es-ES" sz="2200" b="1" dirty="0"/>
              <a:t>UHT (temperatura ultra alta)</a:t>
            </a:r>
            <a:r>
              <a:rPr lang="es-ES" sz="2200" dirty="0"/>
              <a:t>, con temperaturas entre 130℃ y 140℃ durante 2 segundos.</a:t>
            </a:r>
          </a:p>
        </p:txBody>
      </p:sp>
      <p:sp>
        <p:nvSpPr>
          <p:cNvPr id="4" name="Title 3">
            <a:extLst>
              <a:ext uri="{FF2B5EF4-FFF2-40B4-BE49-F238E27FC236}">
                <a16:creationId xmlns:a16="http://schemas.microsoft.com/office/drawing/2014/main" id="{15EE5F5E-2043-4528-B71B-312CB67C57A7}"/>
              </a:ext>
            </a:extLst>
          </p:cNvPr>
          <p:cNvSpPr>
            <a:spLocks noGrp="1"/>
          </p:cNvSpPr>
          <p:nvPr>
            <p:ph type="title"/>
          </p:nvPr>
        </p:nvSpPr>
        <p:spPr/>
        <p:txBody>
          <a:bodyPr/>
          <a:lstStyle/>
          <a:p>
            <a:r>
              <a:rPr lang="es-ES" dirty="0" smtClean="0"/>
              <a:t>Tipos de pasteurización</a:t>
            </a:r>
            <a:endParaRPr lang="es-ES" dirty="0"/>
          </a:p>
        </p:txBody>
      </p:sp>
      <p:grpSp>
        <p:nvGrpSpPr>
          <p:cNvPr id="24" name="Grupo 23">
            <a:extLst>
              <a:ext uri="{FF2B5EF4-FFF2-40B4-BE49-F238E27FC236}">
                <a16:creationId xmlns:a16="http://schemas.microsoft.com/office/drawing/2014/main" id="{117AD3CB-29F2-5C40-AAF5-E9FD054B9972}"/>
              </a:ext>
            </a:extLst>
          </p:cNvPr>
          <p:cNvGrpSpPr/>
          <p:nvPr/>
        </p:nvGrpSpPr>
        <p:grpSpPr>
          <a:xfrm>
            <a:off x="7248297" y="2571644"/>
            <a:ext cx="4788896" cy="2813722"/>
            <a:chOff x="7207956" y="2786796"/>
            <a:chExt cx="4788896" cy="2813722"/>
          </a:xfrm>
        </p:grpSpPr>
        <p:pic>
          <p:nvPicPr>
            <p:cNvPr id="3078" name="Picture 6" descr="Pasteurización_VAT">
              <a:extLst>
                <a:ext uri="{FF2B5EF4-FFF2-40B4-BE49-F238E27FC236}">
                  <a16:creationId xmlns:a16="http://schemas.microsoft.com/office/drawing/2014/main" id="{C25BE8A2-5198-1742-B5E0-FCFF2BE543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60" t="12778" r="56720" b="23055"/>
            <a:stretch/>
          </p:blipFill>
          <p:spPr bwMode="auto">
            <a:xfrm>
              <a:off x="7207956" y="3374948"/>
              <a:ext cx="1465064" cy="21717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asteurizacion_uht">
              <a:extLst>
                <a:ext uri="{FF2B5EF4-FFF2-40B4-BE49-F238E27FC236}">
                  <a16:creationId xmlns:a16="http://schemas.microsoft.com/office/drawing/2014/main" id="{B96891D5-5AFB-AC4A-95D0-2F4397ABF2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72" t="8702" r="27047" b="9481"/>
            <a:stretch/>
          </p:blipFill>
          <p:spPr bwMode="auto">
            <a:xfrm>
              <a:off x="10434504" y="3294184"/>
              <a:ext cx="1562348" cy="230633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a:extLst>
                <a:ext uri="{FF2B5EF4-FFF2-40B4-BE49-F238E27FC236}">
                  <a16:creationId xmlns:a16="http://schemas.microsoft.com/office/drawing/2014/main" id="{BE547D6B-59E4-9D49-8920-791AD73A52C1}"/>
                </a:ext>
              </a:extLst>
            </p:cNvPr>
            <p:cNvGrpSpPr/>
            <p:nvPr/>
          </p:nvGrpSpPr>
          <p:grpSpPr>
            <a:xfrm>
              <a:off x="8775586" y="3286437"/>
              <a:ext cx="1562348" cy="2306334"/>
              <a:chOff x="7426977" y="4350732"/>
              <a:chExt cx="1562348" cy="2306334"/>
            </a:xfrm>
          </p:grpSpPr>
          <p:pic>
            <p:nvPicPr>
              <p:cNvPr id="18" name="Picture 8" descr="Pasteurizacion_uht">
                <a:extLst>
                  <a:ext uri="{FF2B5EF4-FFF2-40B4-BE49-F238E27FC236}">
                    <a16:creationId xmlns:a16="http://schemas.microsoft.com/office/drawing/2014/main" id="{BDAD46F8-C9C0-1D45-A14A-85C017E635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72" t="8702" r="27047" b="9481"/>
              <a:stretch/>
            </p:blipFill>
            <p:spPr bwMode="auto">
              <a:xfrm>
                <a:off x="7426977" y="4350732"/>
                <a:ext cx="1562348" cy="2306334"/>
              </a:xfrm>
              <a:prstGeom prst="rect">
                <a:avLst/>
              </a:prstGeom>
              <a:noFill/>
              <a:extLst>
                <a:ext uri="{909E8E84-426E-40DD-AFC4-6F175D3DCCD1}">
                  <a14:hiddenFill xmlns:a14="http://schemas.microsoft.com/office/drawing/2010/main">
                    <a:solidFill>
                      <a:srgbClr val="FFFFFF"/>
                    </a:solidFill>
                  </a14:hiddenFill>
                </a:ext>
              </a:extLst>
            </p:spPr>
          </p:pic>
          <p:sp>
            <p:nvSpPr>
              <p:cNvPr id="15" name="Elipse 14">
                <a:extLst>
                  <a:ext uri="{FF2B5EF4-FFF2-40B4-BE49-F238E27FC236}">
                    <a16:creationId xmlns:a16="http://schemas.microsoft.com/office/drawing/2014/main" id="{946A83B8-F50B-FD49-BCD2-60CFAE59BACD}"/>
                  </a:ext>
                </a:extLst>
              </p:cNvPr>
              <p:cNvSpPr/>
              <p:nvPr/>
            </p:nvSpPr>
            <p:spPr>
              <a:xfrm>
                <a:off x="8105228" y="5824112"/>
                <a:ext cx="302502" cy="27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CuadroTexto 18">
                <a:extLst>
                  <a:ext uri="{FF2B5EF4-FFF2-40B4-BE49-F238E27FC236}">
                    <a16:creationId xmlns:a16="http://schemas.microsoft.com/office/drawing/2014/main" id="{4781EBA0-03FC-A245-8CB9-116217E29D7F}"/>
                  </a:ext>
                </a:extLst>
              </p:cNvPr>
              <p:cNvSpPr txBox="1"/>
              <p:nvPr/>
            </p:nvSpPr>
            <p:spPr>
              <a:xfrm>
                <a:off x="7696420" y="5226900"/>
                <a:ext cx="1023462" cy="276999"/>
              </a:xfrm>
              <a:prstGeom prst="rect">
                <a:avLst/>
              </a:prstGeom>
              <a:solidFill>
                <a:schemeClr val="bg1"/>
              </a:solidFill>
            </p:spPr>
            <p:txBody>
              <a:bodyPr wrap="square" rtlCol="0">
                <a:spAutoFit/>
              </a:bodyPr>
              <a:lstStyle/>
              <a:p>
                <a:pPr algn="ctr"/>
                <a:r>
                  <a:rPr lang="es-ES" sz="1200" b="1" dirty="0"/>
                  <a:t>72ºC-75ºC</a:t>
                </a:r>
              </a:p>
            </p:txBody>
          </p:sp>
          <p:sp>
            <p:nvSpPr>
              <p:cNvPr id="12" name="Circular 11">
                <a:extLst>
                  <a:ext uri="{FF2B5EF4-FFF2-40B4-BE49-F238E27FC236}">
                    <a16:creationId xmlns:a16="http://schemas.microsoft.com/office/drawing/2014/main" id="{DB656972-5C75-F94E-B540-EA947B48319C}"/>
                  </a:ext>
                </a:extLst>
              </p:cNvPr>
              <p:cNvSpPr/>
              <p:nvPr/>
            </p:nvSpPr>
            <p:spPr>
              <a:xfrm rot="5400000">
                <a:off x="8054109" y="5739835"/>
                <a:ext cx="383588" cy="411688"/>
              </a:xfrm>
              <a:prstGeom prst="pie">
                <a:avLst>
                  <a:gd name="adj1" fmla="val 10925291"/>
                  <a:gd name="adj2" fmla="val 1675758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0" name="CuadroTexto 9">
                <a:extLst>
                  <a:ext uri="{FF2B5EF4-FFF2-40B4-BE49-F238E27FC236}">
                    <a16:creationId xmlns:a16="http://schemas.microsoft.com/office/drawing/2014/main" id="{46F2BB3F-5D29-D44C-9395-8E43A51FF0D4}"/>
                  </a:ext>
                </a:extLst>
              </p:cNvPr>
              <p:cNvSpPr txBox="1"/>
              <p:nvPr/>
            </p:nvSpPr>
            <p:spPr>
              <a:xfrm>
                <a:off x="8040058" y="5824112"/>
                <a:ext cx="500458" cy="292388"/>
              </a:xfrm>
              <a:prstGeom prst="rect">
                <a:avLst/>
              </a:prstGeom>
              <a:noFill/>
            </p:spPr>
            <p:txBody>
              <a:bodyPr wrap="square" rtlCol="0">
                <a:spAutoFit/>
              </a:bodyPr>
              <a:lstStyle/>
              <a:p>
                <a:r>
                  <a:rPr lang="es-ES" sz="1300" b="1" dirty="0"/>
                  <a:t>15’</a:t>
                </a:r>
              </a:p>
            </p:txBody>
          </p:sp>
        </p:grpSp>
        <p:sp>
          <p:nvSpPr>
            <p:cNvPr id="17" name="CuadroTexto 16">
              <a:extLst>
                <a:ext uri="{FF2B5EF4-FFF2-40B4-BE49-F238E27FC236}">
                  <a16:creationId xmlns:a16="http://schemas.microsoft.com/office/drawing/2014/main" id="{EC49DF26-4EA4-9442-BBB3-D8CA0FF73BCB}"/>
                </a:ext>
              </a:extLst>
            </p:cNvPr>
            <p:cNvSpPr txBox="1"/>
            <p:nvPr/>
          </p:nvSpPr>
          <p:spPr>
            <a:xfrm>
              <a:off x="7590200" y="2786796"/>
              <a:ext cx="700576" cy="461665"/>
            </a:xfrm>
            <a:prstGeom prst="rect">
              <a:avLst/>
            </a:prstGeom>
            <a:noFill/>
          </p:spPr>
          <p:txBody>
            <a:bodyPr wrap="none" rtlCol="0">
              <a:spAutoFit/>
            </a:bodyPr>
            <a:lstStyle/>
            <a:p>
              <a:r>
                <a:rPr lang="es-ES" sz="2400" b="1" dirty="0">
                  <a:solidFill>
                    <a:schemeClr val="accent1">
                      <a:lumMod val="50000"/>
                    </a:schemeClr>
                  </a:solidFill>
                </a:rPr>
                <a:t>LTLT</a:t>
              </a:r>
            </a:p>
          </p:txBody>
        </p:sp>
        <p:sp>
          <p:nvSpPr>
            <p:cNvPr id="25" name="CuadroTexto 24">
              <a:extLst>
                <a:ext uri="{FF2B5EF4-FFF2-40B4-BE49-F238E27FC236}">
                  <a16:creationId xmlns:a16="http://schemas.microsoft.com/office/drawing/2014/main" id="{01232C1D-07D3-EA49-8D28-4A57D5AFCCA0}"/>
                </a:ext>
              </a:extLst>
            </p:cNvPr>
            <p:cNvSpPr txBox="1"/>
            <p:nvPr/>
          </p:nvSpPr>
          <p:spPr>
            <a:xfrm>
              <a:off x="9144467" y="2786796"/>
              <a:ext cx="824585" cy="461665"/>
            </a:xfrm>
            <a:prstGeom prst="rect">
              <a:avLst/>
            </a:prstGeom>
            <a:noFill/>
          </p:spPr>
          <p:txBody>
            <a:bodyPr wrap="none" rtlCol="0">
              <a:spAutoFit/>
            </a:bodyPr>
            <a:lstStyle/>
            <a:p>
              <a:r>
                <a:rPr lang="es-ES" sz="2400" b="1" dirty="0">
                  <a:solidFill>
                    <a:schemeClr val="accent1">
                      <a:lumMod val="50000"/>
                    </a:schemeClr>
                  </a:solidFill>
                </a:rPr>
                <a:t>HTST</a:t>
              </a:r>
            </a:p>
          </p:txBody>
        </p:sp>
        <p:sp>
          <p:nvSpPr>
            <p:cNvPr id="26" name="CuadroTexto 25">
              <a:extLst>
                <a:ext uri="{FF2B5EF4-FFF2-40B4-BE49-F238E27FC236}">
                  <a16:creationId xmlns:a16="http://schemas.microsoft.com/office/drawing/2014/main" id="{818D1089-98C6-074E-A374-B1881F8B958D}"/>
                </a:ext>
              </a:extLst>
            </p:cNvPr>
            <p:cNvSpPr txBox="1"/>
            <p:nvPr/>
          </p:nvSpPr>
          <p:spPr>
            <a:xfrm>
              <a:off x="10853239" y="2786796"/>
              <a:ext cx="724878" cy="461665"/>
            </a:xfrm>
            <a:prstGeom prst="rect">
              <a:avLst/>
            </a:prstGeom>
            <a:noFill/>
          </p:spPr>
          <p:txBody>
            <a:bodyPr wrap="none" rtlCol="0">
              <a:spAutoFit/>
            </a:bodyPr>
            <a:lstStyle/>
            <a:p>
              <a:r>
                <a:rPr lang="es-ES" sz="2400" b="1" dirty="0">
                  <a:solidFill>
                    <a:schemeClr val="accent1">
                      <a:lumMod val="50000"/>
                    </a:schemeClr>
                  </a:solidFill>
                </a:rPr>
                <a:t>UHT</a:t>
              </a:r>
            </a:p>
          </p:txBody>
        </p:sp>
        <p:sp>
          <p:nvSpPr>
            <p:cNvPr id="23" name="Elipse 22">
              <a:extLst>
                <a:ext uri="{FF2B5EF4-FFF2-40B4-BE49-F238E27FC236}">
                  <a16:creationId xmlns:a16="http://schemas.microsoft.com/office/drawing/2014/main" id="{707FB604-8E8F-B842-85B6-B2C62F3BAB46}"/>
                </a:ext>
              </a:extLst>
            </p:cNvPr>
            <p:cNvSpPr/>
            <p:nvPr/>
          </p:nvSpPr>
          <p:spPr>
            <a:xfrm>
              <a:off x="7207956" y="3286437"/>
              <a:ext cx="214820" cy="142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cxnSp>
        <p:nvCxnSpPr>
          <p:cNvPr id="28" name="Conector recto de flecha 27">
            <a:extLst>
              <a:ext uri="{FF2B5EF4-FFF2-40B4-BE49-F238E27FC236}">
                <a16:creationId xmlns:a16="http://schemas.microsoft.com/office/drawing/2014/main" id="{75EFD64C-767E-1A45-9E80-15FC200EF948}"/>
              </a:ext>
            </a:extLst>
          </p:cNvPr>
          <p:cNvCxnSpPr>
            <a:cxnSpLocks/>
          </p:cNvCxnSpPr>
          <p:nvPr/>
        </p:nvCxnSpPr>
        <p:spPr>
          <a:xfrm flipV="1">
            <a:off x="7970001" y="5620756"/>
            <a:ext cx="3286018" cy="60511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6" name="Conector recto de flecha 35">
            <a:extLst>
              <a:ext uri="{FF2B5EF4-FFF2-40B4-BE49-F238E27FC236}">
                <a16:creationId xmlns:a16="http://schemas.microsoft.com/office/drawing/2014/main" id="{4BACC632-6A8A-7D4B-983A-5996A3112529}"/>
              </a:ext>
            </a:extLst>
          </p:cNvPr>
          <p:cNvCxnSpPr>
            <a:cxnSpLocks/>
          </p:cNvCxnSpPr>
          <p:nvPr/>
        </p:nvCxnSpPr>
        <p:spPr>
          <a:xfrm>
            <a:off x="7987552" y="5620757"/>
            <a:ext cx="3268467" cy="700738"/>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39" name="CuadroTexto 38">
            <a:extLst>
              <a:ext uri="{FF2B5EF4-FFF2-40B4-BE49-F238E27FC236}">
                <a16:creationId xmlns:a16="http://schemas.microsoft.com/office/drawing/2014/main" id="{D56FDA3B-61B6-634C-A0FB-D5C0D899C43C}"/>
              </a:ext>
            </a:extLst>
          </p:cNvPr>
          <p:cNvSpPr txBox="1"/>
          <p:nvPr/>
        </p:nvSpPr>
        <p:spPr>
          <a:xfrm>
            <a:off x="6893626" y="5391892"/>
            <a:ext cx="1148071" cy="461665"/>
          </a:xfrm>
          <a:prstGeom prst="rect">
            <a:avLst/>
          </a:prstGeom>
          <a:noFill/>
        </p:spPr>
        <p:txBody>
          <a:bodyPr wrap="none" rtlCol="0">
            <a:spAutoFit/>
          </a:bodyPr>
          <a:lstStyle/>
          <a:p>
            <a:r>
              <a:rPr lang="es-ES" sz="2400" b="1" dirty="0" smtClean="0">
                <a:solidFill>
                  <a:schemeClr val="accent5">
                    <a:lumMod val="75000"/>
                  </a:schemeClr>
                </a:solidFill>
              </a:rPr>
              <a:t>Tiempo</a:t>
            </a:r>
            <a:endParaRPr lang="es-ES" sz="2400" b="1" dirty="0">
              <a:solidFill>
                <a:schemeClr val="accent5">
                  <a:lumMod val="75000"/>
                </a:schemeClr>
              </a:solidFill>
            </a:endParaRPr>
          </a:p>
        </p:txBody>
      </p:sp>
      <p:sp>
        <p:nvSpPr>
          <p:cNvPr id="40" name="CuadroTexto 39">
            <a:extLst>
              <a:ext uri="{FF2B5EF4-FFF2-40B4-BE49-F238E27FC236}">
                <a16:creationId xmlns:a16="http://schemas.microsoft.com/office/drawing/2014/main" id="{5111F39D-E9E7-8541-B33B-257ABAC5029B}"/>
              </a:ext>
            </a:extLst>
          </p:cNvPr>
          <p:cNvSpPr txBox="1"/>
          <p:nvPr/>
        </p:nvSpPr>
        <p:spPr>
          <a:xfrm>
            <a:off x="7088991" y="5971126"/>
            <a:ext cx="962764" cy="461665"/>
          </a:xfrm>
          <a:prstGeom prst="rect">
            <a:avLst/>
          </a:prstGeom>
          <a:noFill/>
        </p:spPr>
        <p:txBody>
          <a:bodyPr wrap="none" rtlCol="0">
            <a:spAutoFit/>
          </a:bodyPr>
          <a:lstStyle/>
          <a:p>
            <a:r>
              <a:rPr lang="es-ES" sz="2400" b="1" noProof="1" smtClean="0">
                <a:solidFill>
                  <a:srgbClr val="FD6925"/>
                </a:solidFill>
              </a:rPr>
              <a:t>Temp.</a:t>
            </a:r>
            <a:endParaRPr lang="es-ES" sz="2400" b="1" noProof="1">
              <a:solidFill>
                <a:srgbClr val="FD6925"/>
              </a:solidFill>
            </a:endParaRPr>
          </a:p>
        </p:txBody>
      </p:sp>
      <p:pic>
        <p:nvPicPr>
          <p:cNvPr id="3084" name="Picture 12" descr="Icono video - Globernance">
            <a:extLst>
              <a:ext uri="{FF2B5EF4-FFF2-40B4-BE49-F238E27FC236}">
                <a16:creationId xmlns:a16="http://schemas.microsoft.com/office/drawing/2014/main" id="{37E23F3F-138C-4047-A976-3C2DC47608D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497235" y="6397251"/>
            <a:ext cx="539958" cy="37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852520"/>
      </p:ext>
    </p:extLst>
  </p:cSld>
  <p:clrMapOvr>
    <a:masterClrMapping/>
  </p:clrMapOvr>
  <mc:AlternateContent xmlns:mc="http://schemas.openxmlformats.org/markup-compatibility/2006" xmlns:p14="http://schemas.microsoft.com/office/powerpoint/2010/main">
    <mc:Choice Requires="p14">
      <p:transition spd="slow" p14:dur="2000" advTm="23136"/>
    </mc:Choice>
    <mc:Fallback xmlns="">
      <p:transition spd="slow" advTm="2313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5361" y="2604227"/>
            <a:ext cx="4049573" cy="3055536"/>
          </a:xfrm>
          <a:prstGeom prst="rect">
            <a:avLst/>
          </a:prstGeom>
        </p:spPr>
      </p:pic>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379215" y="1322520"/>
            <a:ext cx="8893233" cy="1325563"/>
          </a:xfrm>
        </p:spPr>
        <p:txBody>
          <a:bodyPr/>
          <a:lstStyle/>
          <a:p>
            <a:r>
              <a:rPr lang="es-ES" dirty="0" smtClean="0"/>
              <a:t>LTLT</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379215" y="2508599"/>
            <a:ext cx="7236417" cy="3702944"/>
          </a:xfrm>
        </p:spPr>
        <p:txBody>
          <a:bodyPr>
            <a:normAutofit fontScale="92500"/>
          </a:bodyPr>
          <a:lstStyle/>
          <a:p>
            <a:pPr algn="just">
              <a:buFont typeface="Courier New" panose="02070309020205020404" pitchFamily="49" charset="0"/>
              <a:buChar char="o"/>
            </a:pPr>
            <a:r>
              <a:rPr lang="es-ES" sz="2200" dirty="0" smtClean="0"/>
              <a:t>Es </a:t>
            </a:r>
            <a:r>
              <a:rPr lang="es-ES" sz="2200" dirty="0"/>
              <a:t>un método que se utiliza para eliminar microorganismos </a:t>
            </a:r>
            <a:r>
              <a:rPr lang="es-ES" sz="2200" b="1" dirty="0"/>
              <a:t>aplicando baja temperatura pero en un largo periodo de tiempo para su tratamiento</a:t>
            </a:r>
            <a:r>
              <a:rPr lang="es-ES" sz="2200" dirty="0"/>
              <a:t>.</a:t>
            </a:r>
          </a:p>
          <a:p>
            <a:pPr algn="just">
              <a:buFont typeface="Courier New" panose="02070309020205020404" pitchFamily="49" charset="0"/>
              <a:buChar char="o"/>
            </a:pPr>
            <a:r>
              <a:rPr lang="es-ES" sz="2200" u="sng" dirty="0"/>
              <a:t>Se suele llevar a cabo en grandes recipientes</a:t>
            </a:r>
            <a:r>
              <a:rPr lang="es-ES" sz="2200" dirty="0"/>
              <a:t> en los que se coloca el producto, que suelen ser </a:t>
            </a:r>
            <a:r>
              <a:rPr lang="es-ES" sz="2200" u="sng" dirty="0"/>
              <a:t>ollas o cacerolas de doble fondo por las que circula agua caliente o vapor para su calentamiento</a:t>
            </a:r>
            <a:r>
              <a:rPr lang="es-ES" sz="2200" dirty="0"/>
              <a:t>, mientras que el enfriamiento se realiza con agua fría o congelada.</a:t>
            </a:r>
          </a:p>
          <a:p>
            <a:pPr algn="just">
              <a:buFont typeface="Courier New" panose="02070309020205020404" pitchFamily="49" charset="0"/>
              <a:buChar char="o"/>
            </a:pPr>
            <a:r>
              <a:rPr lang="es-ES" sz="2200" dirty="0"/>
              <a:t>Este método, también conocido como </a:t>
            </a:r>
            <a:r>
              <a:rPr lang="es-ES" sz="2200" b="1" dirty="0"/>
              <a:t>proceso por lotes</a:t>
            </a:r>
            <a:r>
              <a:rPr lang="es-ES" sz="2200" dirty="0"/>
              <a:t>, es utilizado por los pequeños productores, pero debido al tiempo que requiere, casi ha sido sustituido por otros métodos que requieren menos tiempo y resultados óptimos.</a:t>
            </a:r>
          </a:p>
          <a:p>
            <a:pPr algn="just">
              <a:buFont typeface="Courier New" panose="02070309020205020404" pitchFamily="49" charset="0"/>
              <a:buChar char="o"/>
            </a:pPr>
            <a:endParaRPr lang="es-ES" sz="2200" dirty="0"/>
          </a:p>
        </p:txBody>
      </p:sp>
      <p:sp>
        <p:nvSpPr>
          <p:cNvPr id="11" name="CuadroTexto 10">
            <a:extLst>
              <a:ext uri="{FF2B5EF4-FFF2-40B4-BE49-F238E27FC236}">
                <a16:creationId xmlns:a16="http://schemas.microsoft.com/office/drawing/2014/main" id="{2555D6AF-ACE4-AE41-B631-199B75740167}"/>
              </a:ext>
            </a:extLst>
          </p:cNvPr>
          <p:cNvSpPr txBox="1"/>
          <p:nvPr/>
        </p:nvSpPr>
        <p:spPr>
          <a:xfrm>
            <a:off x="8624292" y="5730957"/>
            <a:ext cx="2379562" cy="646331"/>
          </a:xfrm>
          <a:prstGeom prst="rect">
            <a:avLst/>
          </a:prstGeom>
          <a:noFill/>
        </p:spPr>
        <p:txBody>
          <a:bodyPr wrap="none" rtlCol="0">
            <a:spAutoFit/>
          </a:bodyPr>
          <a:lstStyle/>
          <a:p>
            <a:pPr algn="r"/>
            <a:r>
              <a:rPr lang="es-ES" noProof="1" smtClean="0"/>
              <a:t>Safefood 360, Inc. 2014</a:t>
            </a:r>
          </a:p>
          <a:p>
            <a:pPr algn="r"/>
            <a:r>
              <a:rPr lang="es-ES" dirty="0" smtClean="0">
                <a:hlinkClick r:id="rId3"/>
              </a:rPr>
              <a:t>Imagen </a:t>
            </a:r>
            <a:r>
              <a:rPr lang="es-ES" dirty="0">
                <a:hlinkClick r:id="rId3"/>
              </a:rPr>
              <a:t>4.0</a:t>
            </a:r>
            <a:endParaRPr lang="es-ES" dirty="0"/>
          </a:p>
        </p:txBody>
      </p:sp>
      <p:pic>
        <p:nvPicPr>
          <p:cNvPr id="12" name="Picture 12" descr="Icono video - Globernance">
            <a:extLst>
              <a:ext uri="{FF2B5EF4-FFF2-40B4-BE49-F238E27FC236}">
                <a16:creationId xmlns:a16="http://schemas.microsoft.com/office/drawing/2014/main" id="{68983006-3528-714F-887A-364719168DA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497235" y="6397251"/>
            <a:ext cx="539958" cy="37536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9892398" y="2533033"/>
            <a:ext cx="1703171" cy="246221"/>
          </a:xfrm>
          <a:prstGeom prst="rect">
            <a:avLst/>
          </a:prstGeom>
          <a:noFill/>
        </p:spPr>
        <p:txBody>
          <a:bodyPr wrap="square" rtlCol="0">
            <a:spAutoFit/>
          </a:bodyPr>
          <a:lstStyle/>
          <a:p>
            <a:r>
              <a:rPr lang="es-ES" sz="1000" dirty="0" smtClean="0"/>
              <a:t>Motor </a:t>
            </a:r>
            <a:r>
              <a:rPr lang="es-ES" sz="1000" dirty="0"/>
              <a:t>y eje del agitador</a:t>
            </a:r>
          </a:p>
        </p:txBody>
      </p:sp>
      <p:sp>
        <p:nvSpPr>
          <p:cNvPr id="9" name="CuadroTexto 8"/>
          <p:cNvSpPr txBox="1"/>
          <p:nvPr/>
        </p:nvSpPr>
        <p:spPr>
          <a:xfrm>
            <a:off x="8347166" y="2925082"/>
            <a:ext cx="1236681" cy="246221"/>
          </a:xfrm>
          <a:prstGeom prst="rect">
            <a:avLst/>
          </a:prstGeom>
          <a:noFill/>
        </p:spPr>
        <p:txBody>
          <a:bodyPr wrap="square" rtlCol="0">
            <a:spAutoFit/>
          </a:bodyPr>
          <a:lstStyle/>
          <a:p>
            <a:pPr algn="r"/>
            <a:r>
              <a:rPr lang="es-ES" sz="1000" dirty="0" smtClean="0"/>
              <a:t>Línea de entrada</a:t>
            </a:r>
            <a:endParaRPr lang="es-ES" sz="1000" dirty="0"/>
          </a:p>
        </p:txBody>
      </p:sp>
      <p:sp>
        <p:nvSpPr>
          <p:cNvPr id="13" name="CuadroTexto 12"/>
          <p:cNvSpPr txBox="1"/>
          <p:nvPr/>
        </p:nvSpPr>
        <p:spPr>
          <a:xfrm>
            <a:off x="7940944" y="3273275"/>
            <a:ext cx="1366695" cy="246221"/>
          </a:xfrm>
          <a:prstGeom prst="rect">
            <a:avLst/>
          </a:prstGeom>
          <a:noFill/>
        </p:spPr>
        <p:txBody>
          <a:bodyPr wrap="square" rtlCol="0">
            <a:spAutoFit/>
          </a:bodyPr>
          <a:lstStyle/>
          <a:p>
            <a:pPr algn="r"/>
            <a:r>
              <a:rPr lang="es-ES" sz="1000" dirty="0" smtClean="0"/>
              <a:t>Calentador de aire</a:t>
            </a:r>
            <a:endParaRPr lang="es-ES" sz="1000" dirty="0"/>
          </a:p>
        </p:txBody>
      </p:sp>
      <p:sp>
        <p:nvSpPr>
          <p:cNvPr id="14" name="CuadroTexto 13"/>
          <p:cNvSpPr txBox="1"/>
          <p:nvPr/>
        </p:nvSpPr>
        <p:spPr>
          <a:xfrm>
            <a:off x="10269112" y="2815529"/>
            <a:ext cx="1703171" cy="246221"/>
          </a:xfrm>
          <a:prstGeom prst="rect">
            <a:avLst/>
          </a:prstGeom>
          <a:noFill/>
        </p:spPr>
        <p:txBody>
          <a:bodyPr wrap="square" rtlCol="0">
            <a:spAutoFit/>
          </a:bodyPr>
          <a:lstStyle/>
          <a:p>
            <a:r>
              <a:rPr lang="es-ES" sz="1000" dirty="0" smtClean="0"/>
              <a:t>Termómetro de registro</a:t>
            </a:r>
            <a:endParaRPr lang="es-ES" sz="1000" dirty="0"/>
          </a:p>
        </p:txBody>
      </p:sp>
      <p:sp>
        <p:nvSpPr>
          <p:cNvPr id="15" name="CuadroTexto 14"/>
          <p:cNvSpPr txBox="1"/>
          <p:nvPr/>
        </p:nvSpPr>
        <p:spPr>
          <a:xfrm>
            <a:off x="10488829" y="3100604"/>
            <a:ext cx="1703171" cy="246221"/>
          </a:xfrm>
          <a:prstGeom prst="rect">
            <a:avLst/>
          </a:prstGeom>
          <a:noFill/>
        </p:spPr>
        <p:txBody>
          <a:bodyPr wrap="square" rtlCol="0">
            <a:spAutoFit/>
          </a:bodyPr>
          <a:lstStyle/>
          <a:p>
            <a:r>
              <a:rPr lang="es-ES" sz="1000" dirty="0" smtClean="0"/>
              <a:t>Termómetro aéreo</a:t>
            </a:r>
            <a:endParaRPr lang="es-ES" sz="1000" dirty="0"/>
          </a:p>
        </p:txBody>
      </p:sp>
      <p:sp>
        <p:nvSpPr>
          <p:cNvPr id="16" name="CuadroTexto 15"/>
          <p:cNvSpPr txBox="1"/>
          <p:nvPr/>
        </p:nvSpPr>
        <p:spPr>
          <a:xfrm>
            <a:off x="10567113" y="3344697"/>
            <a:ext cx="1703171" cy="246221"/>
          </a:xfrm>
          <a:prstGeom prst="rect">
            <a:avLst/>
          </a:prstGeom>
          <a:noFill/>
        </p:spPr>
        <p:txBody>
          <a:bodyPr wrap="square" rtlCol="0">
            <a:spAutoFit/>
          </a:bodyPr>
          <a:lstStyle/>
          <a:p>
            <a:r>
              <a:rPr lang="es-ES" sz="1000" dirty="0" smtClean="0"/>
              <a:t>Termómetro indicador</a:t>
            </a:r>
            <a:endParaRPr lang="es-ES" sz="1000" dirty="0"/>
          </a:p>
        </p:txBody>
      </p:sp>
      <p:sp>
        <p:nvSpPr>
          <p:cNvPr id="17" name="CuadroTexto 16"/>
          <p:cNvSpPr txBox="1"/>
          <p:nvPr/>
        </p:nvSpPr>
        <p:spPr>
          <a:xfrm>
            <a:off x="7519494" y="4029221"/>
            <a:ext cx="1713765" cy="400110"/>
          </a:xfrm>
          <a:prstGeom prst="rect">
            <a:avLst/>
          </a:prstGeom>
          <a:noFill/>
        </p:spPr>
        <p:txBody>
          <a:bodyPr wrap="square" rtlCol="0">
            <a:spAutoFit/>
          </a:bodyPr>
          <a:lstStyle/>
          <a:p>
            <a:pPr algn="r"/>
            <a:r>
              <a:rPr lang="es-ES" sz="1000" dirty="0" smtClean="0"/>
              <a:t>Medio de calentamiento encamisado</a:t>
            </a:r>
            <a:endParaRPr lang="es-ES" sz="1000" dirty="0"/>
          </a:p>
        </p:txBody>
      </p:sp>
      <p:sp>
        <p:nvSpPr>
          <p:cNvPr id="18" name="CuadroTexto 17"/>
          <p:cNvSpPr txBox="1"/>
          <p:nvPr/>
        </p:nvSpPr>
        <p:spPr>
          <a:xfrm>
            <a:off x="7584809" y="4643069"/>
            <a:ext cx="1134009" cy="400110"/>
          </a:xfrm>
          <a:prstGeom prst="rect">
            <a:avLst/>
          </a:prstGeom>
          <a:noFill/>
        </p:spPr>
        <p:txBody>
          <a:bodyPr wrap="square" rtlCol="0">
            <a:spAutoFit/>
          </a:bodyPr>
          <a:lstStyle/>
          <a:p>
            <a:pPr algn="r"/>
            <a:r>
              <a:rPr lang="es-ES" sz="1000" dirty="0" smtClean="0"/>
              <a:t>Valor de pareja cerrado</a:t>
            </a:r>
            <a:endParaRPr lang="es-ES" sz="1000" dirty="0"/>
          </a:p>
        </p:txBody>
      </p:sp>
    </p:spTree>
    <p:extLst>
      <p:ext uri="{BB962C8B-B14F-4D97-AF65-F5344CB8AC3E}">
        <p14:creationId xmlns:p14="http://schemas.microsoft.com/office/powerpoint/2010/main" val="3363374635"/>
      </p:ext>
    </p:extLst>
  </p:cSld>
  <p:clrMapOvr>
    <a:masterClrMapping/>
  </p:clrMapOvr>
  <mc:AlternateContent xmlns:mc="http://schemas.openxmlformats.org/markup-compatibility/2006" xmlns:p14="http://schemas.microsoft.com/office/powerpoint/2010/main">
    <mc:Choice Requires="p14">
      <p:transition spd="slow" p14:dur="2000" advTm="19220"/>
    </mc:Choice>
    <mc:Fallback xmlns="">
      <p:transition spd="slow" advTm="1922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3298767" y="1293347"/>
            <a:ext cx="8893233" cy="1325563"/>
          </a:xfrm>
        </p:spPr>
        <p:txBody>
          <a:bodyPr/>
          <a:lstStyle/>
          <a:p>
            <a:r>
              <a:rPr lang="es-ES" dirty="0" smtClean="0"/>
              <a:t>Equipo LTLT: </a:t>
            </a:r>
            <a:br>
              <a:rPr lang="es-ES" dirty="0" smtClean="0"/>
            </a:br>
            <a:r>
              <a:rPr lang="es-ES" dirty="0" smtClean="0"/>
              <a:t>Pasteurizador por lotes</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3298767" y="2618910"/>
            <a:ext cx="8574986" cy="3702944"/>
          </a:xfrm>
        </p:spPr>
        <p:txBody>
          <a:bodyPr>
            <a:normAutofit/>
          </a:bodyPr>
          <a:lstStyle/>
          <a:p>
            <a:pPr algn="just">
              <a:buFont typeface="Courier New" panose="02070309020205020404" pitchFamily="49" charset="0"/>
              <a:buChar char="o"/>
            </a:pPr>
            <a:r>
              <a:rPr lang="es-ES" sz="2200" dirty="0" smtClean="0"/>
              <a:t>Es </a:t>
            </a:r>
            <a:r>
              <a:rPr lang="es-ES" sz="2200" dirty="0"/>
              <a:t>un </a:t>
            </a:r>
            <a:r>
              <a:rPr lang="es-ES" sz="2200" u="sng" dirty="0"/>
              <a:t>recipiente cilíndrico de acero inoxidable con doble pared</a:t>
            </a:r>
            <a:r>
              <a:rPr lang="es-ES" sz="2200" dirty="0"/>
              <a:t>, sabiendo que en el espacio que recibe la leche y la pared exterior tenemos agua o vapor. En el primer caso elevamos la temperatura con fuego directo hasta el rango necesario y en el otro caso lo hacemos con vapor, para luego </a:t>
            </a:r>
            <a:r>
              <a:rPr lang="es-ES" sz="2200" u="sng" dirty="0"/>
              <a:t>bajar rápidamente la temperatura con agua fría o congelada</a:t>
            </a:r>
            <a:r>
              <a:rPr lang="es-ES" sz="2200" dirty="0"/>
              <a:t> para lograr el efecto deseado.</a:t>
            </a:r>
          </a:p>
          <a:p>
            <a:pPr algn="just">
              <a:buFont typeface="Courier New" panose="02070309020205020404" pitchFamily="49" charset="0"/>
              <a:buChar char="o"/>
            </a:pPr>
            <a:r>
              <a:rPr lang="es-ES" sz="2200" dirty="0"/>
              <a:t>Las </a:t>
            </a:r>
            <a:r>
              <a:rPr lang="es-ES" sz="2200" u="sng" dirty="0"/>
              <a:t>limitaciones de este equipo</a:t>
            </a:r>
            <a:r>
              <a:rPr lang="es-ES" sz="2200" dirty="0"/>
              <a:t> son la </a:t>
            </a:r>
            <a:r>
              <a:rPr lang="es-ES" sz="2200" u="sng" dirty="0"/>
              <a:t>discontinuidad</a:t>
            </a:r>
            <a:r>
              <a:rPr lang="es-ES" sz="2200" dirty="0"/>
              <a:t> operativa, la lentitud, la </a:t>
            </a:r>
            <a:r>
              <a:rPr lang="es-ES" sz="2200" u="sng" dirty="0"/>
              <a:t>liberación de CO</a:t>
            </a:r>
            <a:r>
              <a:rPr lang="es-ES" baseline="-25000" dirty="0"/>
              <a:t>2</a:t>
            </a:r>
            <a:r>
              <a:rPr lang="es-ES" sz="2200" dirty="0"/>
              <a:t> y la posible </a:t>
            </a:r>
            <a:r>
              <a:rPr lang="es-ES" sz="2200" u="sng" dirty="0"/>
              <a:t>oxidación de las vitaminas</a:t>
            </a:r>
            <a:r>
              <a:rPr lang="es-ES" sz="2200" dirty="0"/>
              <a:t>. Sin embargo, su simplicidad, la conservación de la línea de crema y la facilidad de limpieza son ventajas.</a:t>
            </a:r>
          </a:p>
        </p:txBody>
      </p:sp>
      <p:sp>
        <p:nvSpPr>
          <p:cNvPr id="6" name="CuadroTexto 5">
            <a:extLst>
              <a:ext uri="{FF2B5EF4-FFF2-40B4-BE49-F238E27FC236}">
                <a16:creationId xmlns:a16="http://schemas.microsoft.com/office/drawing/2014/main" id="{B6B22662-680C-0D4B-8020-204AD70EE472}"/>
              </a:ext>
            </a:extLst>
          </p:cNvPr>
          <p:cNvSpPr txBox="1"/>
          <p:nvPr/>
        </p:nvSpPr>
        <p:spPr>
          <a:xfrm>
            <a:off x="866009" y="5298970"/>
            <a:ext cx="1306960" cy="646331"/>
          </a:xfrm>
          <a:prstGeom prst="rect">
            <a:avLst/>
          </a:prstGeom>
          <a:noFill/>
        </p:spPr>
        <p:txBody>
          <a:bodyPr wrap="none" rtlCol="0">
            <a:spAutoFit/>
          </a:bodyPr>
          <a:lstStyle/>
          <a:p>
            <a:pPr algn="ctr"/>
            <a:r>
              <a:rPr lang="es-ES" noProof="1" smtClean="0"/>
              <a:t>Grupo HMT</a:t>
            </a:r>
          </a:p>
          <a:p>
            <a:pPr algn="ctr"/>
            <a:r>
              <a:rPr lang="es-ES" noProof="1" smtClean="0">
                <a:hlinkClick r:id="rId2"/>
              </a:rPr>
              <a:t>Imagen 4.1</a:t>
            </a:r>
            <a:endParaRPr lang="es-ES" noProof="1"/>
          </a:p>
        </p:txBody>
      </p:sp>
      <p:pic>
        <p:nvPicPr>
          <p:cNvPr id="7" name="Picture 4">
            <a:extLst>
              <a:ext uri="{FF2B5EF4-FFF2-40B4-BE49-F238E27FC236}">
                <a16:creationId xmlns:a16="http://schemas.microsoft.com/office/drawing/2014/main" id="{9E21AD95-556F-C049-AE77-6234C16EA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79" r="11062"/>
          <a:stretch/>
        </p:blipFill>
        <p:spPr bwMode="auto">
          <a:xfrm>
            <a:off x="466178" y="1559030"/>
            <a:ext cx="2575303" cy="373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802454"/>
      </p:ext>
    </p:extLst>
  </p:cSld>
  <p:clrMapOvr>
    <a:masterClrMapping/>
  </p:clrMapOvr>
  <mc:AlternateContent xmlns:mc="http://schemas.openxmlformats.org/markup-compatibility/2006" xmlns:p14="http://schemas.microsoft.com/office/powerpoint/2010/main">
    <mc:Choice Requires="p14">
      <p:transition spd="slow" p14:dur="2000" advTm="31360"/>
    </mc:Choice>
    <mc:Fallback xmlns="">
      <p:transition spd="slow" advTm="3136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379215" y="1322520"/>
            <a:ext cx="8893233" cy="1325563"/>
          </a:xfrm>
        </p:spPr>
        <p:txBody>
          <a:bodyPr/>
          <a:lstStyle/>
          <a:p>
            <a:r>
              <a:rPr lang="es-ES" dirty="0" smtClean="0"/>
              <a:t>HTST</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379215" y="2508599"/>
            <a:ext cx="7236417" cy="3702944"/>
          </a:xfrm>
        </p:spPr>
        <p:txBody>
          <a:bodyPr>
            <a:normAutofit fontScale="92500"/>
          </a:bodyPr>
          <a:lstStyle/>
          <a:p>
            <a:pPr algn="just">
              <a:buFont typeface="Courier New" panose="02070309020205020404" pitchFamily="49" charset="0"/>
              <a:buChar char="o"/>
            </a:pPr>
            <a:r>
              <a:rPr lang="es-ES" sz="2200" dirty="0" smtClean="0"/>
              <a:t>Este </a:t>
            </a:r>
            <a:r>
              <a:rPr lang="es-ES" sz="2200" dirty="0"/>
              <a:t>proceso es el más utilizado en la actualidad y consiste en aplicar </a:t>
            </a:r>
            <a:r>
              <a:rPr lang="es-ES" sz="2200" u="sng" dirty="0"/>
              <a:t>altas temperaturas al producto durante un corto periodo de tiempo</a:t>
            </a:r>
            <a:r>
              <a:rPr lang="es-ES" sz="2200" dirty="0"/>
              <a:t>. En general, existen equipos ya diseñados para este fin, y </a:t>
            </a:r>
            <a:r>
              <a:rPr lang="es-ES" sz="2200" u="sng" dirty="0"/>
              <a:t>en este método el trabajo es continuo</a:t>
            </a:r>
            <a:r>
              <a:rPr lang="es-ES" sz="2200" dirty="0"/>
              <a:t>, lo que representa un buen rendimiento en la producción industrial.</a:t>
            </a:r>
          </a:p>
          <a:p>
            <a:pPr algn="just">
              <a:buFont typeface="Courier New" panose="02070309020205020404" pitchFamily="49" charset="0"/>
              <a:buChar char="o"/>
            </a:pPr>
            <a:r>
              <a:rPr lang="es-ES" sz="2200" dirty="0"/>
              <a:t>El proceso se realiza en </a:t>
            </a:r>
            <a:r>
              <a:rPr lang="es-ES" sz="2200" u="sng" dirty="0"/>
              <a:t>equipos diseñados a tal efecto, denominados</a:t>
            </a:r>
            <a:r>
              <a:rPr lang="es-ES" sz="2200" dirty="0"/>
              <a:t> </a:t>
            </a:r>
            <a:r>
              <a:rPr lang="es-ES" sz="2200" b="1" dirty="0"/>
              <a:t>intercambiadores de calor</a:t>
            </a:r>
            <a:r>
              <a:rPr lang="es-ES" sz="2200" dirty="0"/>
              <a:t>, que tienen </a:t>
            </a:r>
            <a:r>
              <a:rPr lang="es-ES" sz="2200" u="sng" dirty="0"/>
              <a:t>forma tubular o de placa</a:t>
            </a:r>
            <a:r>
              <a:rPr lang="es-ES" sz="2200" dirty="0"/>
              <a:t> y tienen el mismo principio, que es </a:t>
            </a:r>
            <a:r>
              <a:rPr lang="es-ES" sz="2200" u="sng" dirty="0"/>
              <a:t>hacer circular la leche por un lado y el agua caliente o fría por el otro, produciendo el cambio de temperatura que requiere el proceso en segundos</a:t>
            </a:r>
            <a:r>
              <a:rPr lang="es-ES" sz="2200" dirty="0"/>
              <a:t>, lo que permite tratar grandes cantidades de leche en poco tiempo.</a:t>
            </a:r>
          </a:p>
        </p:txBody>
      </p:sp>
      <p:sp>
        <p:nvSpPr>
          <p:cNvPr id="11" name="CuadroTexto 10">
            <a:extLst>
              <a:ext uri="{FF2B5EF4-FFF2-40B4-BE49-F238E27FC236}">
                <a16:creationId xmlns:a16="http://schemas.microsoft.com/office/drawing/2014/main" id="{2555D6AF-ACE4-AE41-B631-199B75740167}"/>
              </a:ext>
            </a:extLst>
          </p:cNvPr>
          <p:cNvSpPr txBox="1"/>
          <p:nvPr/>
        </p:nvSpPr>
        <p:spPr>
          <a:xfrm>
            <a:off x="9777556" y="5730957"/>
            <a:ext cx="1226298" cy="646331"/>
          </a:xfrm>
          <a:prstGeom prst="rect">
            <a:avLst/>
          </a:prstGeom>
          <a:noFill/>
        </p:spPr>
        <p:txBody>
          <a:bodyPr wrap="none" rtlCol="0">
            <a:spAutoFit/>
          </a:bodyPr>
          <a:lstStyle/>
          <a:p>
            <a:pPr algn="r"/>
            <a:r>
              <a:rPr lang="es-ES" dirty="0"/>
              <a:t>David D.</a:t>
            </a:r>
          </a:p>
          <a:p>
            <a:pPr algn="r"/>
            <a:r>
              <a:rPr lang="es-ES" dirty="0" smtClean="0">
                <a:hlinkClick r:id="rId2"/>
              </a:rPr>
              <a:t>Imagen </a:t>
            </a:r>
            <a:r>
              <a:rPr lang="es-ES" dirty="0">
                <a:hlinkClick r:id="rId2"/>
              </a:rPr>
              <a:t>5.0</a:t>
            </a:r>
            <a:endParaRPr lang="es-ES" dirty="0"/>
          </a:p>
        </p:txBody>
      </p:sp>
      <p:grpSp>
        <p:nvGrpSpPr>
          <p:cNvPr id="6" name="Grupo 5"/>
          <p:cNvGrpSpPr/>
          <p:nvPr/>
        </p:nvGrpSpPr>
        <p:grpSpPr>
          <a:xfrm>
            <a:off x="7686516" y="2487017"/>
            <a:ext cx="4454133" cy="3063852"/>
            <a:chOff x="7686516" y="2487017"/>
            <a:chExt cx="4454133" cy="3063852"/>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477" y="2620963"/>
              <a:ext cx="3903371" cy="2914517"/>
            </a:xfrm>
            <a:prstGeom prst="rect">
              <a:avLst/>
            </a:prstGeom>
          </p:spPr>
        </p:pic>
        <p:sp>
          <p:nvSpPr>
            <p:cNvPr id="5" name="CuadroTexto 4"/>
            <p:cNvSpPr txBox="1"/>
            <p:nvPr/>
          </p:nvSpPr>
          <p:spPr>
            <a:xfrm>
              <a:off x="8208242" y="5350814"/>
              <a:ext cx="405880" cy="200055"/>
            </a:xfrm>
            <a:prstGeom prst="rect">
              <a:avLst/>
            </a:prstGeom>
            <a:noFill/>
          </p:spPr>
          <p:txBody>
            <a:bodyPr wrap="none" rtlCol="0">
              <a:spAutoFit/>
            </a:bodyPr>
            <a:lstStyle/>
            <a:p>
              <a:r>
                <a:rPr lang="es-ES" sz="700" dirty="0" smtClean="0"/>
                <a:t>Vapor</a:t>
              </a:r>
              <a:endParaRPr lang="es-ES" sz="700" dirty="0"/>
            </a:p>
          </p:txBody>
        </p:sp>
        <p:sp>
          <p:nvSpPr>
            <p:cNvPr id="8" name="CuadroTexto 7"/>
            <p:cNvSpPr txBox="1"/>
            <p:nvPr/>
          </p:nvSpPr>
          <p:spPr>
            <a:xfrm>
              <a:off x="8205195" y="5222330"/>
              <a:ext cx="886781" cy="200055"/>
            </a:xfrm>
            <a:prstGeom prst="rect">
              <a:avLst/>
            </a:prstGeom>
            <a:noFill/>
          </p:spPr>
          <p:txBody>
            <a:bodyPr wrap="none" rtlCol="0">
              <a:spAutoFit/>
            </a:bodyPr>
            <a:lstStyle/>
            <a:p>
              <a:r>
                <a:rPr lang="es-ES" sz="700" dirty="0" smtClean="0"/>
                <a:t>Leche pasteurizada</a:t>
              </a:r>
              <a:endParaRPr lang="es-ES" sz="700" dirty="0"/>
            </a:p>
          </p:txBody>
        </p:sp>
        <p:sp>
          <p:nvSpPr>
            <p:cNvPr id="9" name="CuadroTexto 8"/>
            <p:cNvSpPr txBox="1"/>
            <p:nvPr/>
          </p:nvSpPr>
          <p:spPr>
            <a:xfrm>
              <a:off x="8208242" y="5074224"/>
              <a:ext cx="625492" cy="200055"/>
            </a:xfrm>
            <a:prstGeom prst="rect">
              <a:avLst/>
            </a:prstGeom>
            <a:noFill/>
          </p:spPr>
          <p:txBody>
            <a:bodyPr wrap="none" rtlCol="0">
              <a:spAutoFit/>
            </a:bodyPr>
            <a:lstStyle/>
            <a:p>
              <a:r>
                <a:rPr lang="es-ES" sz="700" dirty="0" smtClean="0"/>
                <a:t>Leche cruda</a:t>
              </a:r>
              <a:endParaRPr lang="es-ES" sz="700" dirty="0"/>
            </a:p>
          </p:txBody>
        </p:sp>
        <p:sp>
          <p:nvSpPr>
            <p:cNvPr id="10" name="CuadroTexto 9"/>
            <p:cNvSpPr txBox="1"/>
            <p:nvPr/>
          </p:nvSpPr>
          <p:spPr>
            <a:xfrm>
              <a:off x="9303390" y="5221131"/>
              <a:ext cx="511679" cy="200055"/>
            </a:xfrm>
            <a:prstGeom prst="rect">
              <a:avLst/>
            </a:prstGeom>
            <a:noFill/>
          </p:spPr>
          <p:txBody>
            <a:bodyPr wrap="none" rtlCol="0">
              <a:spAutoFit/>
            </a:bodyPr>
            <a:lstStyle/>
            <a:p>
              <a:r>
                <a:rPr lang="es-ES" sz="700" dirty="0" smtClean="0"/>
                <a:t>Agua fría</a:t>
              </a:r>
              <a:endParaRPr lang="es-ES" sz="700" dirty="0"/>
            </a:p>
          </p:txBody>
        </p:sp>
        <p:sp>
          <p:nvSpPr>
            <p:cNvPr id="12" name="CuadroTexto 11"/>
            <p:cNvSpPr txBox="1"/>
            <p:nvPr/>
          </p:nvSpPr>
          <p:spPr>
            <a:xfrm>
              <a:off x="9303390" y="5343696"/>
              <a:ext cx="692818" cy="200055"/>
            </a:xfrm>
            <a:prstGeom prst="rect">
              <a:avLst/>
            </a:prstGeom>
            <a:noFill/>
          </p:spPr>
          <p:txBody>
            <a:bodyPr wrap="none" rtlCol="0">
              <a:spAutoFit/>
            </a:bodyPr>
            <a:lstStyle/>
            <a:p>
              <a:r>
                <a:rPr lang="es-ES" sz="700" dirty="0" smtClean="0"/>
                <a:t>Agua enfriada</a:t>
              </a:r>
              <a:endParaRPr lang="es-ES" sz="700" dirty="0"/>
            </a:p>
          </p:txBody>
        </p:sp>
        <p:sp>
          <p:nvSpPr>
            <p:cNvPr id="13" name="CuadroTexto 12"/>
            <p:cNvSpPr txBox="1"/>
            <p:nvPr/>
          </p:nvSpPr>
          <p:spPr>
            <a:xfrm>
              <a:off x="9711512" y="4707895"/>
              <a:ext cx="806894" cy="415498"/>
            </a:xfrm>
            <a:prstGeom prst="rect">
              <a:avLst/>
            </a:prstGeom>
            <a:noFill/>
          </p:spPr>
          <p:txBody>
            <a:bodyPr wrap="square" rtlCol="0">
              <a:spAutoFit/>
            </a:bodyPr>
            <a:lstStyle/>
            <a:p>
              <a:r>
                <a:rPr lang="es-ES" sz="700" dirty="0" smtClean="0"/>
                <a:t>Leche cruda de los tanques de almacenamiento</a:t>
              </a:r>
              <a:endParaRPr lang="es-ES" sz="700" dirty="0"/>
            </a:p>
          </p:txBody>
        </p:sp>
        <p:sp>
          <p:nvSpPr>
            <p:cNvPr id="14" name="CuadroTexto 13"/>
            <p:cNvSpPr txBox="1"/>
            <p:nvPr/>
          </p:nvSpPr>
          <p:spPr>
            <a:xfrm>
              <a:off x="8285082" y="4754219"/>
              <a:ext cx="806894" cy="307777"/>
            </a:xfrm>
            <a:prstGeom prst="rect">
              <a:avLst/>
            </a:prstGeom>
            <a:noFill/>
          </p:spPr>
          <p:txBody>
            <a:bodyPr wrap="square" rtlCol="0">
              <a:spAutoFit/>
            </a:bodyPr>
            <a:lstStyle/>
            <a:p>
              <a:r>
                <a:rPr lang="es-ES" sz="700" dirty="0" smtClean="0"/>
                <a:t>Tanque de compensación</a:t>
              </a:r>
              <a:endParaRPr lang="es-ES" sz="700" dirty="0"/>
            </a:p>
          </p:txBody>
        </p:sp>
        <p:sp>
          <p:nvSpPr>
            <p:cNvPr id="15" name="CuadroTexto 14"/>
            <p:cNvSpPr txBox="1"/>
            <p:nvPr/>
          </p:nvSpPr>
          <p:spPr>
            <a:xfrm>
              <a:off x="7686516" y="4545086"/>
              <a:ext cx="806894" cy="200055"/>
            </a:xfrm>
            <a:prstGeom prst="rect">
              <a:avLst/>
            </a:prstGeom>
            <a:noFill/>
          </p:spPr>
          <p:txBody>
            <a:bodyPr wrap="square" rtlCol="0">
              <a:spAutoFit/>
            </a:bodyPr>
            <a:lstStyle/>
            <a:p>
              <a:r>
                <a:rPr lang="es-ES" sz="700" dirty="0" smtClean="0"/>
                <a:t>Bomba de leche</a:t>
              </a:r>
              <a:endParaRPr lang="es-ES" sz="700" dirty="0"/>
            </a:p>
          </p:txBody>
        </p:sp>
        <p:sp>
          <p:nvSpPr>
            <p:cNvPr id="16" name="CuadroTexto 15"/>
            <p:cNvSpPr txBox="1"/>
            <p:nvPr/>
          </p:nvSpPr>
          <p:spPr>
            <a:xfrm>
              <a:off x="11304719" y="4928466"/>
              <a:ext cx="806894" cy="200055"/>
            </a:xfrm>
            <a:prstGeom prst="rect">
              <a:avLst/>
            </a:prstGeom>
            <a:noFill/>
          </p:spPr>
          <p:txBody>
            <a:bodyPr wrap="square" rtlCol="0">
              <a:spAutoFit/>
            </a:bodyPr>
            <a:lstStyle/>
            <a:p>
              <a:r>
                <a:rPr lang="es-ES" sz="700" dirty="0" smtClean="0"/>
                <a:t>Embotellado</a:t>
              </a:r>
              <a:endParaRPr lang="es-ES" sz="700" dirty="0"/>
            </a:p>
          </p:txBody>
        </p:sp>
        <p:sp>
          <p:nvSpPr>
            <p:cNvPr id="17" name="CuadroTexto 16"/>
            <p:cNvSpPr txBox="1"/>
            <p:nvPr/>
          </p:nvSpPr>
          <p:spPr>
            <a:xfrm>
              <a:off x="10519367" y="4645113"/>
              <a:ext cx="806894" cy="307777"/>
            </a:xfrm>
            <a:prstGeom prst="rect">
              <a:avLst/>
            </a:prstGeom>
            <a:noFill/>
          </p:spPr>
          <p:txBody>
            <a:bodyPr wrap="square" rtlCol="0">
              <a:spAutoFit/>
            </a:bodyPr>
            <a:lstStyle/>
            <a:p>
              <a:r>
                <a:rPr lang="es-ES" sz="700" dirty="0"/>
                <a:t>Sección de enfriamiento</a:t>
              </a:r>
            </a:p>
          </p:txBody>
        </p:sp>
        <p:sp>
          <p:nvSpPr>
            <p:cNvPr id="18" name="CuadroTexto 17"/>
            <p:cNvSpPr txBox="1"/>
            <p:nvPr/>
          </p:nvSpPr>
          <p:spPr>
            <a:xfrm>
              <a:off x="8117540" y="3998714"/>
              <a:ext cx="974435" cy="307777"/>
            </a:xfrm>
            <a:prstGeom prst="rect">
              <a:avLst/>
            </a:prstGeom>
            <a:noFill/>
          </p:spPr>
          <p:txBody>
            <a:bodyPr wrap="square" rtlCol="0">
              <a:spAutoFit/>
            </a:bodyPr>
            <a:lstStyle/>
            <a:p>
              <a:r>
                <a:rPr lang="es-ES" sz="700" dirty="0"/>
                <a:t>Sección de calentamiento y filtro</a:t>
              </a:r>
            </a:p>
          </p:txBody>
        </p:sp>
        <p:sp>
          <p:nvSpPr>
            <p:cNvPr id="19" name="CuadroTexto 18"/>
            <p:cNvSpPr txBox="1"/>
            <p:nvPr/>
          </p:nvSpPr>
          <p:spPr>
            <a:xfrm>
              <a:off x="7970410" y="2627754"/>
              <a:ext cx="643712" cy="415498"/>
            </a:xfrm>
            <a:prstGeom prst="rect">
              <a:avLst/>
            </a:prstGeom>
            <a:noFill/>
          </p:spPr>
          <p:txBody>
            <a:bodyPr wrap="square" rtlCol="0">
              <a:spAutoFit/>
            </a:bodyPr>
            <a:lstStyle/>
            <a:p>
              <a:r>
                <a:rPr lang="es-ES" sz="700" dirty="0" smtClean="0"/>
                <a:t>Tanque de agua caliente</a:t>
              </a:r>
              <a:endParaRPr lang="es-ES" sz="700" dirty="0"/>
            </a:p>
          </p:txBody>
        </p:sp>
        <p:sp>
          <p:nvSpPr>
            <p:cNvPr id="20" name="CuadroTexto 19"/>
            <p:cNvSpPr txBox="1"/>
            <p:nvPr/>
          </p:nvSpPr>
          <p:spPr>
            <a:xfrm>
              <a:off x="9255618" y="2929316"/>
              <a:ext cx="806894" cy="307777"/>
            </a:xfrm>
            <a:prstGeom prst="rect">
              <a:avLst/>
            </a:prstGeom>
            <a:noFill/>
          </p:spPr>
          <p:txBody>
            <a:bodyPr wrap="square" rtlCol="0">
              <a:spAutoFit/>
            </a:bodyPr>
            <a:lstStyle/>
            <a:p>
              <a:r>
                <a:rPr lang="es-ES" sz="700" dirty="0" smtClean="0"/>
                <a:t>Bomba de agua caliente</a:t>
              </a:r>
              <a:endParaRPr lang="es-ES" sz="700" dirty="0"/>
            </a:p>
          </p:txBody>
        </p:sp>
        <p:sp>
          <p:nvSpPr>
            <p:cNvPr id="21" name="CuadroTexto 20"/>
            <p:cNvSpPr txBox="1"/>
            <p:nvPr/>
          </p:nvSpPr>
          <p:spPr>
            <a:xfrm>
              <a:off x="8917731" y="2508599"/>
              <a:ext cx="956431" cy="200055"/>
            </a:xfrm>
            <a:prstGeom prst="rect">
              <a:avLst/>
            </a:prstGeom>
            <a:noFill/>
          </p:spPr>
          <p:txBody>
            <a:bodyPr wrap="square" rtlCol="0">
              <a:spAutoFit/>
            </a:bodyPr>
            <a:lstStyle/>
            <a:p>
              <a:r>
                <a:rPr lang="es-ES" sz="700" dirty="0" smtClean="0"/>
                <a:t>Inyección de vapor</a:t>
              </a:r>
              <a:endParaRPr lang="es-ES" sz="700" dirty="0"/>
            </a:p>
          </p:txBody>
        </p:sp>
        <p:sp>
          <p:nvSpPr>
            <p:cNvPr id="22" name="CuadroTexto 21"/>
            <p:cNvSpPr txBox="1"/>
            <p:nvPr/>
          </p:nvSpPr>
          <p:spPr>
            <a:xfrm>
              <a:off x="9874162" y="2487017"/>
              <a:ext cx="956431" cy="200055"/>
            </a:xfrm>
            <a:prstGeom prst="rect">
              <a:avLst/>
            </a:prstGeom>
            <a:noFill/>
          </p:spPr>
          <p:txBody>
            <a:bodyPr wrap="square" rtlCol="0">
              <a:spAutoFit/>
            </a:bodyPr>
            <a:lstStyle/>
            <a:p>
              <a:r>
                <a:rPr lang="es-ES" sz="700" dirty="0" smtClean="0"/>
                <a:t>Suministro de vapor</a:t>
              </a:r>
              <a:endParaRPr lang="es-ES" sz="700" dirty="0"/>
            </a:p>
          </p:txBody>
        </p:sp>
        <p:sp>
          <p:nvSpPr>
            <p:cNvPr id="23" name="CuadroTexto 22"/>
            <p:cNvSpPr txBox="1"/>
            <p:nvPr/>
          </p:nvSpPr>
          <p:spPr>
            <a:xfrm>
              <a:off x="7976483" y="3107766"/>
              <a:ext cx="672102" cy="200055"/>
            </a:xfrm>
            <a:prstGeom prst="rect">
              <a:avLst/>
            </a:prstGeom>
            <a:noFill/>
          </p:spPr>
          <p:txBody>
            <a:bodyPr wrap="square" rtlCol="0">
              <a:spAutoFit/>
            </a:bodyPr>
            <a:lstStyle/>
            <a:p>
              <a:r>
                <a:rPr lang="es-ES" sz="700" dirty="0" smtClean="0"/>
                <a:t>Precalentado</a:t>
              </a:r>
              <a:endParaRPr lang="es-ES" sz="700" dirty="0"/>
            </a:p>
          </p:txBody>
        </p:sp>
        <p:sp>
          <p:nvSpPr>
            <p:cNvPr id="24" name="CuadroTexto 23"/>
            <p:cNvSpPr txBox="1"/>
            <p:nvPr/>
          </p:nvSpPr>
          <p:spPr>
            <a:xfrm>
              <a:off x="11432307" y="2681614"/>
              <a:ext cx="708342" cy="307777"/>
            </a:xfrm>
            <a:prstGeom prst="rect">
              <a:avLst/>
            </a:prstGeom>
            <a:noFill/>
          </p:spPr>
          <p:txBody>
            <a:bodyPr wrap="square" rtlCol="0">
              <a:spAutoFit/>
            </a:bodyPr>
            <a:lstStyle/>
            <a:p>
              <a:r>
                <a:rPr lang="es-ES" sz="700" dirty="0" smtClean="0"/>
                <a:t>Tanque de agua enfriada</a:t>
              </a:r>
              <a:endParaRPr lang="es-ES" sz="700" dirty="0"/>
            </a:p>
          </p:txBody>
        </p:sp>
        <p:sp>
          <p:nvSpPr>
            <p:cNvPr id="25" name="CuadroTexto 24"/>
            <p:cNvSpPr txBox="1"/>
            <p:nvPr/>
          </p:nvSpPr>
          <p:spPr>
            <a:xfrm>
              <a:off x="10845638" y="2635588"/>
              <a:ext cx="708342" cy="307777"/>
            </a:xfrm>
            <a:prstGeom prst="rect">
              <a:avLst/>
            </a:prstGeom>
            <a:noFill/>
          </p:spPr>
          <p:txBody>
            <a:bodyPr wrap="square" rtlCol="0">
              <a:spAutoFit/>
            </a:bodyPr>
            <a:lstStyle/>
            <a:p>
              <a:r>
                <a:rPr lang="es-ES" sz="700" dirty="0" smtClean="0"/>
                <a:t>Tanque de agua fría</a:t>
              </a:r>
              <a:endParaRPr lang="es-ES" sz="700" dirty="0"/>
            </a:p>
          </p:txBody>
        </p:sp>
        <p:sp>
          <p:nvSpPr>
            <p:cNvPr id="26" name="CuadroTexto 25"/>
            <p:cNvSpPr txBox="1"/>
            <p:nvPr/>
          </p:nvSpPr>
          <p:spPr>
            <a:xfrm>
              <a:off x="10045358" y="2933959"/>
              <a:ext cx="806894" cy="415498"/>
            </a:xfrm>
            <a:prstGeom prst="rect">
              <a:avLst/>
            </a:prstGeom>
            <a:noFill/>
          </p:spPr>
          <p:txBody>
            <a:bodyPr wrap="square" rtlCol="0">
              <a:spAutoFit/>
            </a:bodyPr>
            <a:lstStyle/>
            <a:p>
              <a:r>
                <a:rPr lang="es-ES" sz="700" dirty="0"/>
                <a:t>Regulador de temperatura y soporte de leche</a:t>
              </a:r>
            </a:p>
          </p:txBody>
        </p:sp>
      </p:grpSp>
    </p:spTree>
    <p:extLst>
      <p:ext uri="{BB962C8B-B14F-4D97-AF65-F5344CB8AC3E}">
        <p14:creationId xmlns:p14="http://schemas.microsoft.com/office/powerpoint/2010/main" val="200864535"/>
      </p:ext>
    </p:extLst>
  </p:cSld>
  <p:clrMapOvr>
    <a:masterClrMapping/>
  </p:clrMapOvr>
  <mc:AlternateContent xmlns:mc="http://schemas.openxmlformats.org/markup-compatibility/2006" xmlns:p14="http://schemas.microsoft.com/office/powerpoint/2010/main">
    <mc:Choice Requires="p14">
      <p:transition spd="slow" p14:dur="2000" advTm="26265"/>
    </mc:Choice>
    <mc:Fallback xmlns="">
      <p:transition spd="slow" advTm="2626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3298767" y="1293347"/>
            <a:ext cx="8893233" cy="1325563"/>
          </a:xfrm>
        </p:spPr>
        <p:txBody>
          <a:bodyPr>
            <a:normAutofit/>
          </a:bodyPr>
          <a:lstStyle/>
          <a:p>
            <a:r>
              <a:rPr lang="es-ES" dirty="0" smtClean="0"/>
              <a:t>Equipo HTST (I): </a:t>
            </a:r>
            <a:br>
              <a:rPr lang="es-ES" dirty="0" smtClean="0"/>
            </a:br>
            <a:r>
              <a:rPr lang="es-ES" dirty="0" smtClean="0"/>
              <a:t>Intercambiadores de calor tubulares</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3479148" y="2685120"/>
            <a:ext cx="7788333" cy="3702944"/>
          </a:xfrm>
        </p:spPr>
        <p:txBody>
          <a:bodyPr>
            <a:normAutofit/>
          </a:bodyPr>
          <a:lstStyle/>
          <a:p>
            <a:pPr marL="0" indent="0" algn="just">
              <a:buNone/>
            </a:pPr>
            <a:r>
              <a:rPr lang="es-ES" sz="2200" dirty="0" smtClean="0"/>
              <a:t>El </a:t>
            </a:r>
            <a:r>
              <a:rPr lang="es-ES" sz="2200" dirty="0"/>
              <a:t>principio fundamental de este equipo es la </a:t>
            </a:r>
            <a:r>
              <a:rPr lang="es-ES" sz="2200" u="sng" dirty="0"/>
              <a:t>circulación de la leche, ya sea a través de un haz de tubos de 5 a 6 milímetros</a:t>
            </a:r>
            <a:r>
              <a:rPr lang="es-ES" sz="2200" dirty="0"/>
              <a:t> que se comunican entre sí o a través de un serpentín a tal efecto. Sin embargo, en cualquiera de estos métodos es necesario suministrar agua caliente o vapor para elevar la temperatura en toda la sección tubular que se va a enfriar posteriormente. La </a:t>
            </a:r>
            <a:r>
              <a:rPr lang="es-ES" sz="2200" u="sng" dirty="0"/>
              <a:t>ventaja</a:t>
            </a:r>
            <a:r>
              <a:rPr lang="es-ES" sz="2200" dirty="0"/>
              <a:t> de esta operación </a:t>
            </a:r>
            <a:r>
              <a:rPr lang="es-ES" sz="2200" u="sng" dirty="0"/>
              <a:t>en relación con el LTLT es el tiempo</a:t>
            </a:r>
            <a:r>
              <a:rPr lang="es-ES" sz="2200" dirty="0"/>
              <a:t>, mientras que el principal </a:t>
            </a:r>
            <a:r>
              <a:rPr lang="es-ES" sz="2200" u="sng" dirty="0"/>
              <a:t>inconveniente</a:t>
            </a:r>
            <a:r>
              <a:rPr lang="es-ES" sz="2200" dirty="0"/>
              <a:t> radica en la </a:t>
            </a:r>
            <a:r>
              <a:rPr lang="es-ES" sz="2200" u="sng" dirty="0"/>
              <a:t>limpieza del equipo</a:t>
            </a:r>
            <a:r>
              <a:rPr lang="es-ES" sz="2200" dirty="0"/>
              <a:t>, que puede mitigarse con el uso de detergentes y soluciones antisépticas</a:t>
            </a:r>
            <a:r>
              <a:rPr lang="es-ES" sz="2200" dirty="0" smtClean="0"/>
              <a:t>.</a:t>
            </a:r>
            <a:endParaRPr lang="es-ES" sz="2200" dirty="0"/>
          </a:p>
        </p:txBody>
      </p:sp>
      <p:sp>
        <p:nvSpPr>
          <p:cNvPr id="6" name="CuadroTexto 5">
            <a:extLst>
              <a:ext uri="{FF2B5EF4-FFF2-40B4-BE49-F238E27FC236}">
                <a16:creationId xmlns:a16="http://schemas.microsoft.com/office/drawing/2014/main" id="{B6B22662-680C-0D4B-8020-204AD70EE472}"/>
              </a:ext>
            </a:extLst>
          </p:cNvPr>
          <p:cNvSpPr txBox="1"/>
          <p:nvPr/>
        </p:nvSpPr>
        <p:spPr>
          <a:xfrm>
            <a:off x="906341" y="5298970"/>
            <a:ext cx="1226298" cy="646331"/>
          </a:xfrm>
          <a:prstGeom prst="rect">
            <a:avLst/>
          </a:prstGeom>
          <a:noFill/>
        </p:spPr>
        <p:txBody>
          <a:bodyPr wrap="none" rtlCol="0">
            <a:spAutoFit/>
          </a:bodyPr>
          <a:lstStyle/>
          <a:p>
            <a:pPr algn="ctr"/>
            <a:r>
              <a:rPr lang="es-ES" noProof="1" smtClean="0"/>
              <a:t>Inoxpa</a:t>
            </a:r>
          </a:p>
          <a:p>
            <a:pPr algn="ctr"/>
            <a:r>
              <a:rPr lang="es-ES" dirty="0" smtClean="0">
                <a:hlinkClick r:id="rId2"/>
              </a:rPr>
              <a:t>Imagen </a:t>
            </a:r>
            <a:r>
              <a:rPr lang="es-ES" dirty="0">
                <a:hlinkClick r:id="rId2"/>
              </a:rPr>
              <a:t>5.1</a:t>
            </a:r>
            <a:endParaRPr lang="es-ES" dirty="0"/>
          </a:p>
        </p:txBody>
      </p:sp>
      <p:pic>
        <p:nvPicPr>
          <p:cNvPr id="7170" name="Picture 2" descr="Pasteuriser HTST - Heat treatment INOXPA">
            <a:extLst>
              <a:ext uri="{FF2B5EF4-FFF2-40B4-BE49-F238E27FC236}">
                <a16:creationId xmlns:a16="http://schemas.microsoft.com/office/drawing/2014/main" id="{BC6D27D4-4599-BD44-BB72-74361EABCF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7" r="5218"/>
          <a:stretch/>
        </p:blipFill>
        <p:spPr bwMode="auto">
          <a:xfrm>
            <a:off x="0" y="1577528"/>
            <a:ext cx="3307976" cy="370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50672"/>
      </p:ext>
    </p:extLst>
  </p:cSld>
  <p:clrMapOvr>
    <a:masterClrMapping/>
  </p:clrMapOvr>
  <mc:AlternateContent xmlns:mc="http://schemas.openxmlformats.org/markup-compatibility/2006" xmlns:p14="http://schemas.microsoft.com/office/powerpoint/2010/main">
    <mc:Choice Requires="p14">
      <p:transition spd="slow" p14:dur="2000" advTm="15312"/>
    </mc:Choice>
    <mc:Fallback xmlns="">
      <p:transition spd="slow" advTm="1531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242046" y="1293347"/>
            <a:ext cx="8893233" cy="1325563"/>
          </a:xfrm>
        </p:spPr>
        <p:txBody>
          <a:bodyPr>
            <a:normAutofit/>
          </a:bodyPr>
          <a:lstStyle/>
          <a:p>
            <a:r>
              <a:rPr lang="es-ES" dirty="0"/>
              <a:t>Equipos HTST (II): Intercambiadores de calor de placas</a:t>
            </a:r>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242047" y="2618910"/>
            <a:ext cx="6979023" cy="3702944"/>
          </a:xfrm>
        </p:spPr>
        <p:txBody>
          <a:bodyPr>
            <a:normAutofit lnSpcReduction="10000"/>
          </a:bodyPr>
          <a:lstStyle/>
          <a:p>
            <a:pPr algn="just">
              <a:buFont typeface="Courier New" panose="02070309020205020404" pitchFamily="49" charset="0"/>
              <a:buChar char="o"/>
            </a:pPr>
            <a:r>
              <a:rPr lang="es-ES" sz="2000" dirty="0" smtClean="0"/>
              <a:t>Consta </a:t>
            </a:r>
            <a:r>
              <a:rPr lang="es-ES" sz="2000" dirty="0"/>
              <a:t>de </a:t>
            </a:r>
            <a:r>
              <a:rPr lang="es-ES" sz="2000" u="sng" dirty="0"/>
              <a:t>placas onduladas con nervaduras</a:t>
            </a:r>
            <a:r>
              <a:rPr lang="es-ES" sz="2000" dirty="0"/>
              <a:t> dispuestas horizontal o verticalmente, generalmente de 0,7 mm de espesor y unidas entre sí por juntas de goma o silicona, que se fijan a un bastidor y se disponen </a:t>
            </a:r>
            <a:r>
              <a:rPr lang="es-ES" sz="2000" u="sng" dirty="0"/>
              <a:t>para el paso de la leche</a:t>
            </a:r>
            <a:r>
              <a:rPr lang="es-ES" sz="2000" dirty="0"/>
              <a:t>; por el contrario y </a:t>
            </a:r>
            <a:r>
              <a:rPr lang="es-ES" sz="2000" u="sng" dirty="0"/>
              <a:t>en contracorriente, circula vapor o agua caliente en la sección de calentamiento y agua fría o helada en la parte de enfriamiento</a:t>
            </a:r>
            <a:r>
              <a:rPr lang="es-ES" sz="2000" dirty="0"/>
              <a:t>.</a:t>
            </a:r>
          </a:p>
          <a:p>
            <a:pPr algn="just">
              <a:buFont typeface="Courier New" panose="02070309020205020404" pitchFamily="49" charset="0"/>
              <a:buChar char="o"/>
            </a:pPr>
            <a:r>
              <a:rPr lang="es-ES" sz="2000" dirty="0"/>
              <a:t>Actualmente, este </a:t>
            </a:r>
            <a:r>
              <a:rPr lang="es-ES" sz="2000" u="sng" dirty="0"/>
              <a:t>tipo de equipos es el más utilizado</a:t>
            </a:r>
            <a:r>
              <a:rPr lang="es-ES" sz="2000" dirty="0"/>
              <a:t> en la industria láctea por su versatilidad y rendimiento, permitiendo procesar hasta 20.000 litros por hora. Por otro lado, la principal </a:t>
            </a:r>
            <a:r>
              <a:rPr lang="es-ES" sz="2000" u="sng" dirty="0"/>
              <a:t>ventaja</a:t>
            </a:r>
            <a:r>
              <a:rPr lang="es-ES" sz="2000" dirty="0"/>
              <a:t> es el </a:t>
            </a:r>
            <a:r>
              <a:rPr lang="es-ES" sz="2000" u="sng" dirty="0"/>
              <a:t>reducido espacio que ocupa</a:t>
            </a:r>
            <a:r>
              <a:rPr lang="es-ES" sz="2000" dirty="0"/>
              <a:t> dentro del área de procesado </a:t>
            </a:r>
            <a:r>
              <a:rPr lang="es-ES" sz="2000" u="sng" dirty="0"/>
              <a:t>y su mantenimiento se realiza mediante la circulación de soluciones específicas</a:t>
            </a:r>
            <a:r>
              <a:rPr lang="es-ES" sz="2000" dirty="0"/>
              <a:t>, como sosa cáustica al 5% (detergente) y ácido nítrico al 2% (desincrustante de sales).</a:t>
            </a:r>
          </a:p>
        </p:txBody>
      </p:sp>
      <p:sp>
        <p:nvSpPr>
          <p:cNvPr id="6" name="CuadroTexto 5">
            <a:extLst>
              <a:ext uri="{FF2B5EF4-FFF2-40B4-BE49-F238E27FC236}">
                <a16:creationId xmlns:a16="http://schemas.microsoft.com/office/drawing/2014/main" id="{B6B22662-680C-0D4B-8020-204AD70EE472}"/>
              </a:ext>
            </a:extLst>
          </p:cNvPr>
          <p:cNvSpPr txBox="1"/>
          <p:nvPr/>
        </p:nvSpPr>
        <p:spPr>
          <a:xfrm>
            <a:off x="8884471" y="5675523"/>
            <a:ext cx="1424493" cy="646331"/>
          </a:xfrm>
          <a:prstGeom prst="rect">
            <a:avLst/>
          </a:prstGeom>
          <a:noFill/>
        </p:spPr>
        <p:txBody>
          <a:bodyPr wrap="none" rtlCol="0">
            <a:spAutoFit/>
          </a:bodyPr>
          <a:lstStyle/>
          <a:p>
            <a:pPr algn="ctr"/>
            <a:r>
              <a:rPr lang="es-ES" noProof="1" smtClean="0"/>
              <a:t>IQS Directory</a:t>
            </a:r>
          </a:p>
          <a:p>
            <a:pPr algn="ctr"/>
            <a:r>
              <a:rPr lang="es-ES" dirty="0" smtClean="0">
                <a:hlinkClick r:id="rId2"/>
              </a:rPr>
              <a:t>Imagen </a:t>
            </a:r>
            <a:r>
              <a:rPr lang="es-ES" dirty="0">
                <a:hlinkClick r:id="rId2"/>
              </a:rPr>
              <a:t>5.2</a:t>
            </a:r>
            <a:endParaRPr lang="es-ES" dirty="0"/>
          </a:p>
        </p:txBody>
      </p:sp>
      <p:grpSp>
        <p:nvGrpSpPr>
          <p:cNvPr id="5" name="Grupo 4"/>
          <p:cNvGrpSpPr/>
          <p:nvPr/>
        </p:nvGrpSpPr>
        <p:grpSpPr>
          <a:xfrm>
            <a:off x="7221070" y="2767641"/>
            <a:ext cx="5112697" cy="2907882"/>
            <a:chOff x="7221070" y="2767641"/>
            <a:chExt cx="5112697" cy="2907882"/>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070" y="2772323"/>
              <a:ext cx="4812764" cy="2903200"/>
            </a:xfrm>
            <a:prstGeom prst="rect">
              <a:avLst/>
            </a:prstGeom>
          </p:spPr>
        </p:pic>
        <p:sp>
          <p:nvSpPr>
            <p:cNvPr id="7" name="CuadroTexto 6"/>
            <p:cNvSpPr txBox="1"/>
            <p:nvPr/>
          </p:nvSpPr>
          <p:spPr>
            <a:xfrm>
              <a:off x="11208830" y="3853330"/>
              <a:ext cx="825004" cy="400110"/>
            </a:xfrm>
            <a:prstGeom prst="rect">
              <a:avLst/>
            </a:prstGeom>
            <a:noFill/>
          </p:spPr>
          <p:txBody>
            <a:bodyPr wrap="square" rtlCol="0">
              <a:spAutoFit/>
            </a:bodyPr>
            <a:lstStyle/>
            <a:p>
              <a:r>
                <a:rPr lang="es-ES" sz="1000" dirty="0" smtClean="0">
                  <a:solidFill>
                    <a:srgbClr val="FF0000"/>
                  </a:solidFill>
                </a:rPr>
                <a:t>Entrada de producto</a:t>
              </a:r>
              <a:endParaRPr lang="es-ES" sz="1000" dirty="0">
                <a:solidFill>
                  <a:srgbClr val="FF0000"/>
                </a:solidFill>
              </a:endParaRPr>
            </a:p>
          </p:txBody>
        </p:sp>
        <p:sp>
          <p:nvSpPr>
            <p:cNvPr id="8" name="CuadroTexto 7"/>
            <p:cNvSpPr txBox="1"/>
            <p:nvPr/>
          </p:nvSpPr>
          <p:spPr>
            <a:xfrm>
              <a:off x="11116682" y="5176924"/>
              <a:ext cx="825004" cy="400110"/>
            </a:xfrm>
            <a:prstGeom prst="rect">
              <a:avLst/>
            </a:prstGeom>
            <a:noFill/>
          </p:spPr>
          <p:txBody>
            <a:bodyPr wrap="square" rtlCol="0">
              <a:spAutoFit/>
            </a:bodyPr>
            <a:lstStyle/>
            <a:p>
              <a:r>
                <a:rPr lang="es-ES" sz="1000" dirty="0" smtClean="0">
                  <a:solidFill>
                    <a:srgbClr val="FF0000"/>
                  </a:solidFill>
                </a:rPr>
                <a:t>Salida de producto</a:t>
              </a:r>
              <a:endParaRPr lang="es-ES" sz="1000" dirty="0">
                <a:solidFill>
                  <a:srgbClr val="FF0000"/>
                </a:solidFill>
              </a:endParaRPr>
            </a:p>
          </p:txBody>
        </p:sp>
        <p:sp>
          <p:nvSpPr>
            <p:cNvPr id="9" name="CuadroTexto 8"/>
            <p:cNvSpPr txBox="1"/>
            <p:nvPr/>
          </p:nvSpPr>
          <p:spPr>
            <a:xfrm>
              <a:off x="11331856" y="4846481"/>
              <a:ext cx="1001911" cy="400110"/>
            </a:xfrm>
            <a:prstGeom prst="rect">
              <a:avLst/>
            </a:prstGeom>
            <a:noFill/>
          </p:spPr>
          <p:txBody>
            <a:bodyPr wrap="square" rtlCol="0">
              <a:spAutoFit/>
            </a:bodyPr>
            <a:lstStyle/>
            <a:p>
              <a:r>
                <a:rPr lang="es-ES" sz="1000" dirty="0" smtClean="0">
                  <a:solidFill>
                    <a:srgbClr val="0070C0"/>
                  </a:solidFill>
                </a:rPr>
                <a:t>Entrada fluido de servicio</a:t>
              </a:r>
              <a:endParaRPr lang="es-ES" sz="1000" dirty="0">
                <a:solidFill>
                  <a:srgbClr val="0070C0"/>
                </a:solidFill>
              </a:endParaRPr>
            </a:p>
          </p:txBody>
        </p:sp>
        <p:sp>
          <p:nvSpPr>
            <p:cNvPr id="10" name="CuadroTexto 9"/>
            <p:cNvSpPr txBox="1"/>
            <p:nvPr/>
          </p:nvSpPr>
          <p:spPr>
            <a:xfrm>
              <a:off x="11402738" y="3544153"/>
              <a:ext cx="860145" cy="400110"/>
            </a:xfrm>
            <a:prstGeom prst="rect">
              <a:avLst/>
            </a:prstGeom>
            <a:noFill/>
          </p:spPr>
          <p:txBody>
            <a:bodyPr wrap="square" rtlCol="0">
              <a:spAutoFit/>
            </a:bodyPr>
            <a:lstStyle/>
            <a:p>
              <a:r>
                <a:rPr lang="es-ES" sz="1000" dirty="0" smtClean="0">
                  <a:solidFill>
                    <a:srgbClr val="0070C0"/>
                  </a:solidFill>
                </a:rPr>
                <a:t>Salida fluido de servicio</a:t>
              </a:r>
              <a:endParaRPr lang="es-ES" sz="1000" dirty="0">
                <a:solidFill>
                  <a:srgbClr val="0070C0"/>
                </a:solidFill>
              </a:endParaRPr>
            </a:p>
          </p:txBody>
        </p:sp>
        <p:sp>
          <p:nvSpPr>
            <p:cNvPr id="11" name="CuadroTexto 10"/>
            <p:cNvSpPr txBox="1"/>
            <p:nvPr/>
          </p:nvSpPr>
          <p:spPr>
            <a:xfrm>
              <a:off x="10615592" y="2767641"/>
              <a:ext cx="1101412" cy="246221"/>
            </a:xfrm>
            <a:prstGeom prst="rect">
              <a:avLst/>
            </a:prstGeom>
            <a:noFill/>
          </p:spPr>
          <p:txBody>
            <a:bodyPr wrap="square" rtlCol="0">
              <a:spAutoFit/>
            </a:bodyPr>
            <a:lstStyle/>
            <a:p>
              <a:r>
                <a:rPr lang="es-ES" sz="1000" dirty="0" smtClean="0"/>
                <a:t>Barra superior</a:t>
              </a:r>
              <a:endParaRPr lang="es-ES" sz="1000" dirty="0"/>
            </a:p>
          </p:txBody>
        </p:sp>
        <p:sp>
          <p:nvSpPr>
            <p:cNvPr id="12" name="CuadroTexto 11"/>
            <p:cNvSpPr txBox="1"/>
            <p:nvPr/>
          </p:nvSpPr>
          <p:spPr>
            <a:xfrm>
              <a:off x="10978478" y="3143343"/>
              <a:ext cx="1101412" cy="246221"/>
            </a:xfrm>
            <a:prstGeom prst="rect">
              <a:avLst/>
            </a:prstGeom>
            <a:noFill/>
          </p:spPr>
          <p:txBody>
            <a:bodyPr wrap="square" rtlCol="0">
              <a:spAutoFit/>
            </a:bodyPr>
            <a:lstStyle/>
            <a:p>
              <a:r>
                <a:rPr lang="es-ES" sz="1000" dirty="0" smtClean="0"/>
                <a:t>Marco fijo</a:t>
              </a:r>
              <a:endParaRPr lang="es-ES" sz="1000" dirty="0"/>
            </a:p>
          </p:txBody>
        </p:sp>
        <p:sp>
          <p:nvSpPr>
            <p:cNvPr id="13" name="CuadroTexto 12"/>
            <p:cNvSpPr txBox="1"/>
            <p:nvPr/>
          </p:nvSpPr>
          <p:spPr>
            <a:xfrm>
              <a:off x="9877066" y="3220637"/>
              <a:ext cx="1101412" cy="246221"/>
            </a:xfrm>
            <a:prstGeom prst="rect">
              <a:avLst/>
            </a:prstGeom>
            <a:noFill/>
          </p:spPr>
          <p:txBody>
            <a:bodyPr wrap="square" rtlCol="0">
              <a:spAutoFit/>
            </a:bodyPr>
            <a:lstStyle/>
            <a:p>
              <a:r>
                <a:rPr lang="es-ES" sz="1000" dirty="0" smtClean="0"/>
                <a:t>Placa final</a:t>
              </a:r>
              <a:endParaRPr lang="es-ES" sz="1000" dirty="0"/>
            </a:p>
          </p:txBody>
        </p:sp>
        <p:sp>
          <p:nvSpPr>
            <p:cNvPr id="14" name="CuadroTexto 13"/>
            <p:cNvSpPr txBox="1"/>
            <p:nvPr/>
          </p:nvSpPr>
          <p:spPr>
            <a:xfrm>
              <a:off x="7491509" y="4659572"/>
              <a:ext cx="1101412" cy="246221"/>
            </a:xfrm>
            <a:prstGeom prst="rect">
              <a:avLst/>
            </a:prstGeom>
            <a:noFill/>
          </p:spPr>
          <p:txBody>
            <a:bodyPr wrap="square" rtlCol="0">
              <a:spAutoFit/>
            </a:bodyPr>
            <a:lstStyle/>
            <a:p>
              <a:r>
                <a:rPr lang="es-ES" sz="1000" dirty="0" smtClean="0"/>
                <a:t>Marco móvil</a:t>
              </a:r>
              <a:endParaRPr lang="es-ES" sz="1000" dirty="0"/>
            </a:p>
          </p:txBody>
        </p:sp>
        <p:sp>
          <p:nvSpPr>
            <p:cNvPr id="15" name="CuadroTexto 14"/>
            <p:cNvSpPr txBox="1"/>
            <p:nvPr/>
          </p:nvSpPr>
          <p:spPr>
            <a:xfrm>
              <a:off x="9207552" y="4899444"/>
              <a:ext cx="1101412" cy="246221"/>
            </a:xfrm>
            <a:prstGeom prst="rect">
              <a:avLst/>
            </a:prstGeom>
            <a:noFill/>
          </p:spPr>
          <p:txBody>
            <a:bodyPr wrap="square" rtlCol="0">
              <a:spAutoFit/>
            </a:bodyPr>
            <a:lstStyle/>
            <a:p>
              <a:r>
                <a:rPr lang="es-ES" sz="1000" dirty="0" smtClean="0"/>
                <a:t>Placa</a:t>
              </a:r>
              <a:endParaRPr lang="es-ES" sz="1000" dirty="0"/>
            </a:p>
          </p:txBody>
        </p:sp>
        <p:sp>
          <p:nvSpPr>
            <p:cNvPr id="16" name="CuadroTexto 15"/>
            <p:cNvSpPr txBox="1"/>
            <p:nvPr/>
          </p:nvSpPr>
          <p:spPr>
            <a:xfrm>
              <a:off x="8417520" y="2995847"/>
              <a:ext cx="1001621" cy="400110"/>
            </a:xfrm>
            <a:prstGeom prst="rect">
              <a:avLst/>
            </a:prstGeom>
            <a:noFill/>
          </p:spPr>
          <p:txBody>
            <a:bodyPr wrap="square" rtlCol="0">
              <a:spAutoFit/>
            </a:bodyPr>
            <a:lstStyle/>
            <a:p>
              <a:r>
                <a:rPr lang="es-ES" sz="1000" dirty="0" smtClean="0"/>
                <a:t>Placa final (sin recubrimiento)</a:t>
              </a:r>
              <a:endParaRPr lang="es-ES" sz="1000" dirty="0"/>
            </a:p>
          </p:txBody>
        </p:sp>
      </p:grpSp>
    </p:spTree>
    <p:extLst>
      <p:ext uri="{BB962C8B-B14F-4D97-AF65-F5344CB8AC3E}">
        <p14:creationId xmlns:p14="http://schemas.microsoft.com/office/powerpoint/2010/main" val="900704813"/>
      </p:ext>
    </p:extLst>
  </p:cSld>
  <p:clrMapOvr>
    <a:masterClrMapping/>
  </p:clrMapOvr>
  <mc:AlternateContent xmlns:mc="http://schemas.openxmlformats.org/markup-compatibility/2006" xmlns:p14="http://schemas.microsoft.com/office/powerpoint/2010/main">
    <mc:Choice Requires="p14">
      <p:transition spd="slow" p14:dur="2000" advTm="27872"/>
    </mc:Choice>
    <mc:Fallback xmlns="">
      <p:transition spd="slow" advTm="2787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186" y="2137138"/>
            <a:ext cx="5406679" cy="3114527"/>
          </a:xfrm>
          <a:prstGeom prst="rect">
            <a:avLst/>
          </a:prstGeom>
        </p:spPr>
      </p:pic>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379215" y="1322520"/>
            <a:ext cx="8893233" cy="1325563"/>
          </a:xfrm>
        </p:spPr>
        <p:txBody>
          <a:bodyPr/>
          <a:lstStyle/>
          <a:p>
            <a:r>
              <a:rPr lang="es-ES" dirty="0" smtClean="0"/>
              <a:t>UHT</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379216" y="2508599"/>
            <a:ext cx="5313636" cy="3702944"/>
          </a:xfrm>
        </p:spPr>
        <p:txBody>
          <a:bodyPr>
            <a:normAutofit lnSpcReduction="10000"/>
          </a:bodyPr>
          <a:lstStyle/>
          <a:p>
            <a:pPr marL="0" indent="0" algn="just">
              <a:buNone/>
            </a:pPr>
            <a:r>
              <a:rPr lang="es-ES" sz="2200" noProof="1" smtClean="0"/>
              <a:t>El proceso UHT es un </a:t>
            </a:r>
            <a:r>
              <a:rPr lang="es-ES" sz="2200" u="sng" noProof="1" smtClean="0"/>
              <a:t>proceso de flujo continuo y se considera un proceso HTST con la diferencia de que alcanza temperaturas de 140℃ durante un periodo de dos segundos</a:t>
            </a:r>
            <a:r>
              <a:rPr lang="es-ES" sz="2200" noProof="1" smtClean="0"/>
              <a:t>. Debido a las condiciones de este proceso, se obtiene un tratamiento antimicrobiano garantizado y, según las normas de comercialización, es </a:t>
            </a:r>
            <a:r>
              <a:rPr lang="es-ES" sz="2200" u="sng" noProof="1" smtClean="0"/>
              <a:t>necesario indicarlo en la etiqueta como leche ultrapasteurizada o simplemente UHT</a:t>
            </a:r>
            <a:r>
              <a:rPr lang="es-ES" sz="2200" noProof="1" smtClean="0"/>
              <a:t>. El equipo para este fin es de acero inoxidable con las características requeridas para el tratamiento.</a:t>
            </a:r>
          </a:p>
          <a:p>
            <a:pPr marL="0" indent="0" algn="just">
              <a:buNone/>
            </a:pPr>
            <a:endParaRPr lang="en-GB" sz="2200" dirty="0"/>
          </a:p>
        </p:txBody>
      </p:sp>
      <p:sp>
        <p:nvSpPr>
          <p:cNvPr id="11" name="CuadroTexto 10">
            <a:extLst>
              <a:ext uri="{FF2B5EF4-FFF2-40B4-BE49-F238E27FC236}">
                <a16:creationId xmlns:a16="http://schemas.microsoft.com/office/drawing/2014/main" id="{2555D6AF-ACE4-AE41-B631-199B75740167}"/>
              </a:ext>
            </a:extLst>
          </p:cNvPr>
          <p:cNvSpPr txBox="1"/>
          <p:nvPr/>
        </p:nvSpPr>
        <p:spPr>
          <a:xfrm>
            <a:off x="10308402" y="5888377"/>
            <a:ext cx="1226297" cy="646331"/>
          </a:xfrm>
          <a:prstGeom prst="rect">
            <a:avLst/>
          </a:prstGeom>
          <a:noFill/>
        </p:spPr>
        <p:txBody>
          <a:bodyPr wrap="none" rtlCol="0">
            <a:spAutoFit/>
          </a:bodyPr>
          <a:lstStyle/>
          <a:p>
            <a:pPr algn="r"/>
            <a:r>
              <a:rPr lang="es-ES" noProof="1" smtClean="0"/>
              <a:t>Delishably</a:t>
            </a:r>
          </a:p>
          <a:p>
            <a:pPr algn="r"/>
            <a:r>
              <a:rPr lang="es-ES" dirty="0" smtClean="0">
                <a:hlinkClick r:id="rId3"/>
              </a:rPr>
              <a:t>Imagen 6.0</a:t>
            </a:r>
            <a:endParaRPr lang="es-ES" dirty="0"/>
          </a:p>
        </p:txBody>
      </p:sp>
      <p:sp>
        <p:nvSpPr>
          <p:cNvPr id="5" name="CuadroTexto 4"/>
          <p:cNvSpPr txBox="1"/>
          <p:nvPr/>
        </p:nvSpPr>
        <p:spPr>
          <a:xfrm>
            <a:off x="7027609" y="4804748"/>
            <a:ext cx="951268" cy="461665"/>
          </a:xfrm>
          <a:prstGeom prst="rect">
            <a:avLst/>
          </a:prstGeom>
          <a:noFill/>
        </p:spPr>
        <p:txBody>
          <a:bodyPr wrap="square" rtlCol="0">
            <a:spAutoFit/>
          </a:bodyPr>
          <a:lstStyle/>
          <a:p>
            <a:r>
              <a:rPr lang="es-ES" sz="800" dirty="0" smtClean="0"/>
              <a:t>Leche</a:t>
            </a:r>
          </a:p>
          <a:p>
            <a:r>
              <a:rPr lang="es-ES" sz="800" dirty="0" smtClean="0"/>
              <a:t>Vapor</a:t>
            </a:r>
          </a:p>
          <a:p>
            <a:r>
              <a:rPr lang="es-ES" sz="800" dirty="0" smtClean="0"/>
              <a:t>Agua para enfriar</a:t>
            </a:r>
            <a:endParaRPr lang="es-ES" sz="800" dirty="0"/>
          </a:p>
        </p:txBody>
      </p:sp>
      <p:sp>
        <p:nvSpPr>
          <p:cNvPr id="8" name="CuadroTexto 7"/>
          <p:cNvSpPr txBox="1"/>
          <p:nvPr/>
        </p:nvSpPr>
        <p:spPr>
          <a:xfrm>
            <a:off x="8765459" y="4804748"/>
            <a:ext cx="1115960" cy="461665"/>
          </a:xfrm>
          <a:prstGeom prst="rect">
            <a:avLst/>
          </a:prstGeom>
          <a:noFill/>
        </p:spPr>
        <p:txBody>
          <a:bodyPr wrap="square" rtlCol="0">
            <a:spAutoFit/>
          </a:bodyPr>
          <a:lstStyle/>
          <a:p>
            <a:r>
              <a:rPr lang="es-ES" sz="800" dirty="0" smtClean="0"/>
              <a:t>Agua caliente</a:t>
            </a:r>
          </a:p>
          <a:p>
            <a:r>
              <a:rPr lang="es-ES" sz="800" dirty="0"/>
              <a:t>Vacío y condensado</a:t>
            </a:r>
          </a:p>
          <a:p>
            <a:r>
              <a:rPr lang="es-ES" sz="800" dirty="0"/>
              <a:t>Flujo desviado</a:t>
            </a:r>
          </a:p>
        </p:txBody>
      </p:sp>
      <p:sp>
        <p:nvSpPr>
          <p:cNvPr id="9" name="CuadroTexto 8"/>
          <p:cNvSpPr txBox="1"/>
          <p:nvPr/>
        </p:nvSpPr>
        <p:spPr>
          <a:xfrm>
            <a:off x="10556703" y="4946454"/>
            <a:ext cx="1651410" cy="861774"/>
          </a:xfrm>
          <a:prstGeom prst="rect">
            <a:avLst/>
          </a:prstGeom>
          <a:noFill/>
        </p:spPr>
        <p:txBody>
          <a:bodyPr wrap="square" rtlCol="0">
            <a:spAutoFit/>
          </a:bodyPr>
          <a:lstStyle/>
          <a:p>
            <a:pPr algn="ctr"/>
            <a:r>
              <a:rPr lang="es-ES" sz="1000" i="1" dirty="0" smtClean="0"/>
              <a:t>Proceso UHT con calentamiento por inyección directa de vapor combinada con intercambiador de calor de placas</a:t>
            </a:r>
            <a:endParaRPr lang="es-ES" sz="1000" i="1" dirty="0"/>
          </a:p>
        </p:txBody>
      </p:sp>
      <p:sp>
        <p:nvSpPr>
          <p:cNvPr id="10" name="CuadroTexto 9"/>
          <p:cNvSpPr txBox="1"/>
          <p:nvPr/>
        </p:nvSpPr>
        <p:spPr>
          <a:xfrm>
            <a:off x="6342186" y="5266413"/>
            <a:ext cx="1902163" cy="707886"/>
          </a:xfrm>
          <a:prstGeom prst="rect">
            <a:avLst/>
          </a:prstGeom>
          <a:noFill/>
        </p:spPr>
        <p:txBody>
          <a:bodyPr wrap="square" rtlCol="0">
            <a:spAutoFit/>
          </a:bodyPr>
          <a:lstStyle/>
          <a:p>
            <a:r>
              <a:rPr lang="es-ES" sz="800" dirty="0" smtClean="0"/>
              <a:t>1a Tanque de leche de compensación</a:t>
            </a:r>
          </a:p>
          <a:p>
            <a:r>
              <a:rPr lang="es-ES" sz="800" dirty="0" smtClean="0"/>
              <a:t>1b </a:t>
            </a:r>
            <a:r>
              <a:rPr lang="es-ES" sz="800" dirty="0"/>
              <a:t>Tanque de </a:t>
            </a:r>
            <a:r>
              <a:rPr lang="es-ES" sz="800" dirty="0" smtClean="0"/>
              <a:t>agua </a:t>
            </a:r>
            <a:r>
              <a:rPr lang="es-ES" sz="800" dirty="0"/>
              <a:t>de </a:t>
            </a:r>
            <a:r>
              <a:rPr lang="es-ES" sz="800" dirty="0" smtClean="0"/>
              <a:t>compensación</a:t>
            </a:r>
          </a:p>
          <a:p>
            <a:r>
              <a:rPr lang="es-ES" sz="800" dirty="0" smtClean="0"/>
              <a:t>2 Bomba de alimentación</a:t>
            </a:r>
          </a:p>
          <a:p>
            <a:r>
              <a:rPr lang="es-ES" sz="800" dirty="0" smtClean="0"/>
              <a:t>3 Intercambiador de calor de placas</a:t>
            </a:r>
          </a:p>
          <a:p>
            <a:r>
              <a:rPr lang="es-ES" sz="800" dirty="0" smtClean="0"/>
              <a:t>4 Bomba positiva</a:t>
            </a:r>
            <a:endParaRPr lang="es-ES" sz="800" dirty="0"/>
          </a:p>
        </p:txBody>
      </p:sp>
      <p:sp>
        <p:nvSpPr>
          <p:cNvPr id="12" name="CuadroTexto 11"/>
          <p:cNvSpPr txBox="1"/>
          <p:nvPr/>
        </p:nvSpPr>
        <p:spPr>
          <a:xfrm>
            <a:off x="9235578" y="5266413"/>
            <a:ext cx="1423561" cy="461665"/>
          </a:xfrm>
          <a:prstGeom prst="rect">
            <a:avLst/>
          </a:prstGeom>
          <a:noFill/>
        </p:spPr>
        <p:txBody>
          <a:bodyPr wrap="square" rtlCol="0">
            <a:spAutoFit/>
          </a:bodyPr>
          <a:lstStyle/>
          <a:p>
            <a:r>
              <a:rPr lang="es-ES" sz="800" dirty="0" smtClean="0"/>
              <a:t>10 Homogeneizador aséptico</a:t>
            </a:r>
          </a:p>
          <a:p>
            <a:r>
              <a:rPr lang="es-ES" sz="800" dirty="0" smtClean="0"/>
              <a:t>11 Tanque aséptico</a:t>
            </a:r>
          </a:p>
          <a:p>
            <a:r>
              <a:rPr lang="es-ES" sz="800" dirty="0" smtClean="0"/>
              <a:t>12 Llenado aséptico</a:t>
            </a:r>
            <a:endParaRPr lang="es-ES" sz="800" dirty="0"/>
          </a:p>
        </p:txBody>
      </p:sp>
      <p:sp>
        <p:nvSpPr>
          <p:cNvPr id="13" name="CuadroTexto 12"/>
          <p:cNvSpPr txBox="1"/>
          <p:nvPr/>
        </p:nvSpPr>
        <p:spPr>
          <a:xfrm>
            <a:off x="8022713" y="5266413"/>
            <a:ext cx="1423561" cy="830997"/>
          </a:xfrm>
          <a:prstGeom prst="rect">
            <a:avLst/>
          </a:prstGeom>
          <a:noFill/>
        </p:spPr>
        <p:txBody>
          <a:bodyPr wrap="square" rtlCol="0">
            <a:spAutoFit/>
          </a:bodyPr>
          <a:lstStyle/>
          <a:p>
            <a:r>
              <a:rPr lang="es-ES" sz="800" dirty="0"/>
              <a:t>5 Cabezal de inyección de vapor</a:t>
            </a:r>
          </a:p>
          <a:p>
            <a:r>
              <a:rPr lang="es-ES" sz="800" dirty="0"/>
              <a:t>6 Tubo de retención</a:t>
            </a:r>
          </a:p>
          <a:p>
            <a:r>
              <a:rPr lang="es-ES" sz="800" dirty="0"/>
              <a:t>7 Cámara de expansión</a:t>
            </a:r>
          </a:p>
          <a:p>
            <a:r>
              <a:rPr lang="es-ES" sz="800" dirty="0"/>
              <a:t>8 Bomba de vacío</a:t>
            </a:r>
          </a:p>
          <a:p>
            <a:r>
              <a:rPr lang="es-ES" sz="800" dirty="0"/>
              <a:t>9 Bomba centrífuga</a:t>
            </a:r>
          </a:p>
        </p:txBody>
      </p:sp>
    </p:spTree>
    <p:extLst>
      <p:ext uri="{BB962C8B-B14F-4D97-AF65-F5344CB8AC3E}">
        <p14:creationId xmlns:p14="http://schemas.microsoft.com/office/powerpoint/2010/main" val="571511453"/>
      </p:ext>
    </p:extLst>
  </p:cSld>
  <p:clrMapOvr>
    <a:masterClrMapping/>
  </p:clrMapOvr>
  <mc:AlternateContent xmlns:mc="http://schemas.openxmlformats.org/markup-compatibility/2006" xmlns:p14="http://schemas.microsoft.com/office/powerpoint/2010/main">
    <mc:Choice Requires="p14">
      <p:transition spd="slow" p14:dur="2000" advTm="10153"/>
    </mc:Choice>
    <mc:Fallback xmlns="">
      <p:transition spd="slow" advTm="1015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242046" y="1293347"/>
            <a:ext cx="8893233" cy="1325563"/>
          </a:xfrm>
        </p:spPr>
        <p:txBody>
          <a:bodyPr>
            <a:normAutofit/>
          </a:bodyPr>
          <a:lstStyle/>
          <a:p>
            <a:r>
              <a:rPr lang="es-ES" dirty="0"/>
              <a:t>Equipos UHT: Intercambiadores de calor de placas</a:t>
            </a:r>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242047" y="2618910"/>
            <a:ext cx="7698588" cy="3889466"/>
          </a:xfrm>
        </p:spPr>
        <p:txBody>
          <a:bodyPr>
            <a:normAutofit/>
          </a:bodyPr>
          <a:lstStyle/>
          <a:p>
            <a:pPr marL="0" indent="0" algn="just">
              <a:buNone/>
            </a:pPr>
            <a:r>
              <a:rPr lang="es-ES" dirty="0" smtClean="0"/>
              <a:t>Para </a:t>
            </a:r>
            <a:r>
              <a:rPr lang="es-ES" dirty="0"/>
              <a:t>el proceso conocido como de ultra alta temperatura, se utilizan intercambiadores de calor de placas que </a:t>
            </a:r>
            <a:r>
              <a:rPr lang="es-ES" u="sng" dirty="0"/>
              <a:t>elevan la temperatura a un rango entre 135℃ y 150℃, y permiten bajar la temperatura a 4℃ durante un tiempo muy corto, entre 1 y 4 segundos</a:t>
            </a:r>
            <a:r>
              <a:rPr lang="es-ES" dirty="0"/>
              <a:t>. Este tipo de equipos es </a:t>
            </a:r>
            <a:r>
              <a:rPr lang="es-ES" u="sng" dirty="0"/>
              <a:t>similar a los anteriores</a:t>
            </a:r>
            <a:r>
              <a:rPr lang="es-ES" dirty="0"/>
              <a:t>, con la </a:t>
            </a:r>
            <a:r>
              <a:rPr lang="es-ES" b="1" dirty="0"/>
              <a:t>diferencia de que se requiere el uso de vapor para lograr la temperatura de tratamiento</a:t>
            </a:r>
            <a:r>
              <a:rPr lang="es-ES" dirty="0"/>
              <a:t>. Cabe destacar que </a:t>
            </a:r>
            <a:r>
              <a:rPr lang="es-ES" u="sng" dirty="0"/>
              <a:t>el proceso de enfriamiento requiere el uso de un banco de hielo</a:t>
            </a:r>
            <a:r>
              <a:rPr lang="es-ES" dirty="0"/>
              <a:t>, de tal manera que permite la circulación de agua helada, optimizando la calidad del producto a nivel microbiológico. </a:t>
            </a:r>
            <a:endParaRPr lang="en-GB" dirty="0"/>
          </a:p>
        </p:txBody>
      </p:sp>
      <p:sp>
        <p:nvSpPr>
          <p:cNvPr id="6" name="CuadroTexto 5">
            <a:extLst>
              <a:ext uri="{FF2B5EF4-FFF2-40B4-BE49-F238E27FC236}">
                <a16:creationId xmlns:a16="http://schemas.microsoft.com/office/drawing/2014/main" id="{B6B22662-680C-0D4B-8020-204AD70EE472}"/>
              </a:ext>
            </a:extLst>
          </p:cNvPr>
          <p:cNvSpPr txBox="1"/>
          <p:nvPr/>
        </p:nvSpPr>
        <p:spPr>
          <a:xfrm>
            <a:off x="9268048" y="5980323"/>
            <a:ext cx="1226298" cy="646331"/>
          </a:xfrm>
          <a:prstGeom prst="rect">
            <a:avLst/>
          </a:prstGeom>
          <a:noFill/>
        </p:spPr>
        <p:txBody>
          <a:bodyPr wrap="none" rtlCol="0">
            <a:spAutoFit/>
          </a:bodyPr>
          <a:lstStyle/>
          <a:p>
            <a:pPr algn="ctr"/>
            <a:r>
              <a:rPr lang="es-ES" dirty="0"/>
              <a:t>BEYOND</a:t>
            </a:r>
          </a:p>
          <a:p>
            <a:pPr algn="ctr"/>
            <a:r>
              <a:rPr lang="es-ES" dirty="0" smtClean="0">
                <a:hlinkClick r:id="rId2"/>
              </a:rPr>
              <a:t>Imagen </a:t>
            </a:r>
            <a:r>
              <a:rPr lang="es-ES" dirty="0">
                <a:hlinkClick r:id="rId2"/>
              </a:rPr>
              <a:t>6.1</a:t>
            </a:r>
            <a:endParaRPr lang="es-ES" dirty="0"/>
          </a:p>
        </p:txBody>
      </p:sp>
      <p:pic>
        <p:nvPicPr>
          <p:cNvPr id="13314" name="Picture 2" descr="image">
            <a:extLst>
              <a:ext uri="{FF2B5EF4-FFF2-40B4-BE49-F238E27FC236}">
                <a16:creationId xmlns:a16="http://schemas.microsoft.com/office/drawing/2014/main" id="{D6A34DF5-A7A5-B54A-9003-06C7DE2B47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08" t="6944" r="11971" b="11500"/>
          <a:stretch/>
        </p:blipFill>
        <p:spPr bwMode="auto">
          <a:xfrm>
            <a:off x="8225115" y="2545331"/>
            <a:ext cx="3312161" cy="343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118821"/>
      </p:ext>
    </p:extLst>
  </p:cSld>
  <p:clrMapOvr>
    <a:masterClrMapping/>
  </p:clrMapOvr>
  <mc:AlternateContent xmlns:mc="http://schemas.openxmlformats.org/markup-compatibility/2006" xmlns:p14="http://schemas.microsoft.com/office/powerpoint/2010/main">
    <mc:Choice Requires="p14">
      <p:transition spd="slow" p14:dur="2000" advTm="3150"/>
    </mc:Choice>
    <mc:Fallback xmlns="">
      <p:transition spd="slow" advTm="315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E3D81-6D56-4A14-9403-8097A99112DE}"/>
              </a:ext>
            </a:extLst>
          </p:cNvPr>
          <p:cNvSpPr>
            <a:spLocks noGrp="1"/>
          </p:cNvSpPr>
          <p:nvPr>
            <p:ph type="body" idx="1"/>
          </p:nvPr>
        </p:nvSpPr>
        <p:spPr>
          <a:xfrm>
            <a:off x="400172" y="2027314"/>
            <a:ext cx="5157787" cy="681693"/>
          </a:xfrm>
        </p:spPr>
        <p:txBody>
          <a:bodyPr/>
          <a:lstStyle/>
          <a:p>
            <a:r>
              <a:rPr lang="es-ES" dirty="0" smtClean="0">
                <a:solidFill>
                  <a:schemeClr val="accent2">
                    <a:lumMod val="75000"/>
                  </a:schemeClr>
                </a:solidFill>
              </a:rPr>
              <a:t>Pasteurización</a:t>
            </a:r>
            <a:endParaRPr lang="es-ES" dirty="0">
              <a:solidFill>
                <a:schemeClr val="accent2">
                  <a:lumMod val="75000"/>
                </a:schemeClr>
              </a:solidFill>
            </a:endParaRPr>
          </a:p>
        </p:txBody>
      </p:sp>
      <p:sp>
        <p:nvSpPr>
          <p:cNvPr id="6" name="Title 5">
            <a:extLst>
              <a:ext uri="{FF2B5EF4-FFF2-40B4-BE49-F238E27FC236}">
                <a16:creationId xmlns:a16="http://schemas.microsoft.com/office/drawing/2014/main" id="{FB17723B-D711-4BC4-A00B-357A803ACBD2}"/>
              </a:ext>
            </a:extLst>
          </p:cNvPr>
          <p:cNvSpPr>
            <a:spLocks noGrp="1"/>
          </p:cNvSpPr>
          <p:nvPr>
            <p:ph type="title"/>
          </p:nvPr>
        </p:nvSpPr>
        <p:spPr>
          <a:xfrm>
            <a:off x="354011" y="1028162"/>
            <a:ext cx="11592456" cy="1325563"/>
          </a:xfrm>
        </p:spPr>
        <p:txBody>
          <a:bodyPr/>
          <a:lstStyle/>
          <a:p>
            <a:r>
              <a:rPr lang="es-ES" b="1" dirty="0" smtClean="0"/>
              <a:t>Plan de estudios: </a:t>
            </a:r>
            <a:r>
              <a:rPr lang="es-ES" sz="3600" dirty="0" smtClean="0"/>
              <a:t>Pasteurización</a:t>
            </a:r>
            <a:endParaRPr lang="es-ES" dirty="0"/>
          </a:p>
        </p:txBody>
      </p:sp>
      <p:sp>
        <p:nvSpPr>
          <p:cNvPr id="7" name="Content Placeholder 2">
            <a:extLst>
              <a:ext uri="{FF2B5EF4-FFF2-40B4-BE49-F238E27FC236}">
                <a16:creationId xmlns:a16="http://schemas.microsoft.com/office/drawing/2014/main" id="{1CBA1778-BA92-43EE-914D-F7F8570E464B}"/>
              </a:ext>
            </a:extLst>
          </p:cNvPr>
          <p:cNvSpPr>
            <a:spLocks noGrp="1"/>
          </p:cNvSpPr>
          <p:nvPr>
            <p:ph sz="half" idx="2"/>
          </p:nvPr>
        </p:nvSpPr>
        <p:spPr>
          <a:xfrm>
            <a:off x="502748" y="2905980"/>
            <a:ext cx="11689252" cy="3168248"/>
          </a:xfrm>
        </p:spPr>
        <p:txBody>
          <a:bodyPr numCol="3">
            <a:normAutofit/>
          </a:bodyPr>
          <a:lstStyle/>
          <a:p>
            <a:pPr marL="273050" indent="-273050">
              <a:buAutoNum type="arabicPeriod"/>
            </a:pPr>
            <a:r>
              <a:rPr lang="es-ES" sz="2000" b="1" dirty="0" smtClean="0"/>
              <a:t>Tratamiento térmico.</a:t>
            </a:r>
          </a:p>
          <a:p>
            <a:pPr marL="447675" lvl="2" indent="-174625">
              <a:buAutoNum type="arabicPeriod"/>
            </a:pPr>
            <a:r>
              <a:rPr lang="es-ES" sz="1500" dirty="0" smtClean="0"/>
              <a:t>Objetivos.</a:t>
            </a:r>
          </a:p>
          <a:p>
            <a:pPr marL="447675" lvl="2" indent="-174625">
              <a:buAutoNum type="arabicPeriod"/>
            </a:pPr>
            <a:r>
              <a:rPr lang="es-ES" sz="1500" dirty="0" smtClean="0"/>
              <a:t>Combinación tiempo/temperatura. </a:t>
            </a:r>
          </a:p>
          <a:p>
            <a:pPr marL="447675" lvl="2" indent="-174625">
              <a:buAutoNum type="arabicPeriod"/>
            </a:pPr>
            <a:r>
              <a:rPr lang="es-ES" sz="1500" dirty="0" smtClean="0"/>
              <a:t>Tratamientos térmicos en la industria láctea.</a:t>
            </a:r>
          </a:p>
          <a:p>
            <a:pPr marL="447675" lvl="2" indent="-174625">
              <a:buAutoNum type="arabicPeriod"/>
            </a:pPr>
            <a:r>
              <a:rPr lang="es-ES" sz="1500" dirty="0" smtClean="0"/>
              <a:t>Transferencia de calor. </a:t>
            </a:r>
          </a:p>
          <a:p>
            <a:pPr marL="447675" lvl="2" indent="-174625">
              <a:buAutoNum type="arabicPeriod"/>
            </a:pPr>
            <a:r>
              <a:rPr lang="es-ES" sz="1500" dirty="0" smtClean="0"/>
              <a:t>Pasteurización.</a:t>
            </a:r>
          </a:p>
          <a:p>
            <a:pPr marL="536575" lvl="3" indent="-176213">
              <a:buAutoNum type="arabicPeriod"/>
            </a:pPr>
            <a:r>
              <a:rPr lang="es-ES" sz="1300" dirty="0" smtClean="0"/>
              <a:t>Pasteurización de bajo nivel (LTLT).</a:t>
            </a:r>
          </a:p>
          <a:p>
            <a:pPr marL="536575" lvl="3" indent="-176213">
              <a:buAutoNum type="arabicPeriod"/>
            </a:pPr>
            <a:r>
              <a:rPr lang="es-ES" sz="1300" dirty="0" smtClean="0"/>
              <a:t>Pasteurización de alto nivel (HTST).</a:t>
            </a:r>
          </a:p>
          <a:p>
            <a:pPr marL="536575" lvl="3" indent="-176213">
              <a:buAutoNum type="arabicPeriod"/>
            </a:pPr>
            <a:r>
              <a:rPr lang="es-ES" sz="1300" noProof="1" smtClean="0"/>
              <a:t>Ultrapasteurización</a:t>
            </a:r>
            <a:r>
              <a:rPr lang="es-ES" sz="1300" dirty="0" smtClean="0"/>
              <a:t> (UHT).</a:t>
            </a:r>
          </a:p>
          <a:p>
            <a:pPr marL="447675" lvl="2" indent="-174625">
              <a:buFont typeface="+mj-lt"/>
              <a:buAutoNum type="arabicPeriod"/>
            </a:pPr>
            <a:r>
              <a:rPr lang="es-ES" sz="1500" dirty="0" smtClean="0"/>
              <a:t>Esterilización</a:t>
            </a:r>
            <a:r>
              <a:rPr lang="es-ES" sz="1400" dirty="0" smtClean="0"/>
              <a:t>.</a:t>
            </a:r>
          </a:p>
          <a:p>
            <a:pPr marL="536575" lvl="2" indent="-263525">
              <a:buFont typeface="+mj-lt"/>
              <a:buAutoNum type="arabicPeriod"/>
            </a:pPr>
            <a:endParaRPr lang="es-ES" sz="1300" dirty="0" smtClean="0"/>
          </a:p>
          <a:p>
            <a:pPr marL="176213" indent="-176213">
              <a:buNone/>
            </a:pPr>
            <a:r>
              <a:rPr lang="es-ES" sz="2000" b="1" dirty="0" smtClean="0"/>
              <a:t>2</a:t>
            </a:r>
            <a:r>
              <a:rPr lang="es-ES" sz="2000" b="1" dirty="0"/>
              <a:t>. Equipos para el tratamiento térmico.</a:t>
            </a:r>
            <a:endParaRPr lang="es-ES" sz="2000" b="1" dirty="0" smtClean="0"/>
          </a:p>
          <a:p>
            <a:pPr marL="273050" indent="-273050">
              <a:buNone/>
            </a:pPr>
            <a:r>
              <a:rPr lang="es-ES" sz="1400" dirty="0"/>
              <a:t>	 </a:t>
            </a:r>
            <a:r>
              <a:rPr lang="es-ES" sz="1400" dirty="0" smtClean="0"/>
              <a:t>1</a:t>
            </a:r>
            <a:r>
              <a:rPr lang="es-ES" sz="1400" dirty="0"/>
              <a:t>. Intercambiadores de calor de tubos concéntricos.</a:t>
            </a:r>
          </a:p>
          <a:p>
            <a:pPr marL="273050" indent="-273050">
              <a:buNone/>
            </a:pPr>
            <a:r>
              <a:rPr lang="es-ES" sz="1400" dirty="0"/>
              <a:t>	2. Intercambiadores de calor de carcasa y tubos.</a:t>
            </a:r>
          </a:p>
          <a:p>
            <a:pPr marL="273050" indent="-273050">
              <a:buNone/>
            </a:pPr>
            <a:r>
              <a:rPr lang="es-ES" sz="1400" dirty="0"/>
              <a:t>	3. Intercambiadores de calor de placas.</a:t>
            </a:r>
          </a:p>
          <a:p>
            <a:pPr marL="273050" indent="-273050">
              <a:buNone/>
            </a:pPr>
            <a:r>
              <a:rPr lang="es-ES" sz="1400" dirty="0"/>
              <a:t>	4. Intercambiadores de calor de superficie rayada.</a:t>
            </a:r>
          </a:p>
          <a:p>
            <a:pPr marL="273050" indent="-273050">
              <a:buNone/>
            </a:pPr>
            <a:r>
              <a:rPr lang="es-ES" sz="1400" dirty="0"/>
              <a:t>	5. Esterilización en autoclave.</a:t>
            </a:r>
            <a:endParaRPr lang="es-ES" sz="1400" dirty="0" smtClean="0"/>
          </a:p>
          <a:p>
            <a:pPr marL="536575" indent="-263525">
              <a:buNone/>
            </a:pPr>
            <a:endParaRPr lang="es-ES" sz="1400" dirty="0" smtClean="0"/>
          </a:p>
          <a:p>
            <a:pPr marL="0" indent="0">
              <a:buNone/>
            </a:pPr>
            <a:r>
              <a:rPr lang="es-ES" sz="1400" dirty="0" smtClean="0"/>
              <a:t>	</a:t>
            </a:r>
          </a:p>
          <a:p>
            <a:pPr marL="536575" indent="-263525">
              <a:buNone/>
            </a:pPr>
            <a:endParaRPr lang="lt-LT" sz="1400" dirty="0"/>
          </a:p>
        </p:txBody>
      </p:sp>
    </p:spTree>
    <p:extLst>
      <p:ext uri="{BB962C8B-B14F-4D97-AF65-F5344CB8AC3E}">
        <p14:creationId xmlns:p14="http://schemas.microsoft.com/office/powerpoint/2010/main" val="3922539773"/>
      </p:ext>
    </p:extLst>
  </p:cSld>
  <p:clrMapOvr>
    <a:masterClrMapping/>
  </p:clrMapOvr>
  <mc:AlternateContent xmlns:mc="http://schemas.openxmlformats.org/markup-compatibility/2006" xmlns:p14="http://schemas.microsoft.com/office/powerpoint/2010/main">
    <mc:Choice Requires="p14">
      <p:transition spd="slow" p14:dur="2000" advTm="7339"/>
    </mc:Choice>
    <mc:Fallback xmlns="">
      <p:transition spd="slow" advTm="733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242046" y="1293347"/>
            <a:ext cx="8893233" cy="1325563"/>
          </a:xfrm>
        </p:spPr>
        <p:txBody>
          <a:bodyPr>
            <a:normAutofit/>
          </a:bodyPr>
          <a:lstStyle/>
          <a:p>
            <a:r>
              <a:rPr lang="es-ES" dirty="0" smtClean="0"/>
              <a:t>Beneficios y desventajas de la UHT</a:t>
            </a:r>
            <a:br>
              <a:rPr lang="es-ES" dirty="0" smtClean="0"/>
            </a:b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242046" y="2184728"/>
            <a:ext cx="7983070" cy="4108726"/>
          </a:xfrm>
        </p:spPr>
        <p:txBody>
          <a:bodyPr numCol="2">
            <a:normAutofit/>
          </a:bodyPr>
          <a:lstStyle/>
          <a:p>
            <a:pPr marL="0" indent="0">
              <a:buNone/>
            </a:pPr>
            <a:r>
              <a:rPr lang="es-ES" b="1" dirty="0" smtClean="0"/>
              <a:t>Beneficios</a:t>
            </a:r>
          </a:p>
          <a:p>
            <a:r>
              <a:rPr lang="es-ES" u="sng" dirty="0" smtClean="0"/>
              <a:t>La </a:t>
            </a:r>
            <a:r>
              <a:rPr lang="es-ES" u="sng" dirty="0"/>
              <a:t>vida útil</a:t>
            </a:r>
            <a:r>
              <a:rPr lang="es-ES" dirty="0"/>
              <a:t> suele ser de </a:t>
            </a:r>
            <a:r>
              <a:rPr lang="es-ES" u="sng" dirty="0"/>
              <a:t>6-12 meses</a:t>
            </a:r>
            <a:r>
              <a:rPr lang="es-ES" dirty="0"/>
              <a:t>.</a:t>
            </a:r>
          </a:p>
          <a:p>
            <a:r>
              <a:rPr lang="es-ES" dirty="0"/>
              <a:t>La leche se puede almacenar a temperatura ambiente. </a:t>
            </a:r>
            <a:r>
              <a:rPr lang="es-ES" u="sng" dirty="0"/>
              <a:t>No requiere refrigeración</a:t>
            </a:r>
            <a:r>
              <a:rPr lang="es-ES" dirty="0"/>
              <a:t>. Ideal para kits de supervivencia.</a:t>
            </a:r>
          </a:p>
          <a:p>
            <a:r>
              <a:rPr lang="es-ES" dirty="0"/>
              <a:t>Las </a:t>
            </a:r>
            <a:r>
              <a:rPr lang="es-ES" u="sng" dirty="0"/>
              <a:t>bacterias no crecerán</a:t>
            </a:r>
            <a:r>
              <a:rPr lang="es-ES" dirty="0"/>
              <a:t> en el producto hasta que se rompa el </a:t>
            </a:r>
            <a:r>
              <a:rPr lang="es-ES" u="sng" dirty="0"/>
              <a:t>sello hermético</a:t>
            </a:r>
            <a:r>
              <a:rPr lang="es-ES" dirty="0"/>
              <a:t> del envase.</a:t>
            </a:r>
            <a:endParaRPr lang="es-ES" dirty="0" smtClean="0"/>
          </a:p>
          <a:p>
            <a:pPr marL="0" indent="0">
              <a:buNone/>
            </a:pPr>
            <a:r>
              <a:rPr lang="es-ES" b="1" dirty="0" smtClean="0"/>
              <a:t>Desventajas</a:t>
            </a:r>
            <a:r>
              <a:rPr lang="es-ES" dirty="0" smtClean="0"/>
              <a:t>:</a:t>
            </a:r>
          </a:p>
          <a:p>
            <a:r>
              <a:rPr lang="es-ES" dirty="0" smtClean="0"/>
              <a:t>El </a:t>
            </a:r>
            <a:r>
              <a:rPr lang="es-ES" u="sng" dirty="0"/>
              <a:t>coste medio es mayor</a:t>
            </a:r>
            <a:r>
              <a:rPr lang="es-ES" dirty="0"/>
              <a:t>.</a:t>
            </a:r>
          </a:p>
          <a:p>
            <a:r>
              <a:rPr lang="es-ES" dirty="0"/>
              <a:t>Las </a:t>
            </a:r>
            <a:r>
              <a:rPr lang="es-ES" u="sng" dirty="0"/>
              <a:t>características sensoriales son diferentes</a:t>
            </a:r>
            <a:r>
              <a:rPr lang="es-ES" dirty="0"/>
              <a:t> a las de la leche HTST pasteurizada de forma convencional. Se puede esperar un sabor más "cocido".</a:t>
            </a:r>
          </a:p>
        </p:txBody>
      </p:sp>
      <p:sp>
        <p:nvSpPr>
          <p:cNvPr id="6" name="CuadroTexto 5">
            <a:extLst>
              <a:ext uri="{FF2B5EF4-FFF2-40B4-BE49-F238E27FC236}">
                <a16:creationId xmlns:a16="http://schemas.microsoft.com/office/drawing/2014/main" id="{B6B22662-680C-0D4B-8020-204AD70EE472}"/>
              </a:ext>
            </a:extLst>
          </p:cNvPr>
          <p:cNvSpPr txBox="1"/>
          <p:nvPr/>
        </p:nvSpPr>
        <p:spPr>
          <a:xfrm>
            <a:off x="9862922" y="5711819"/>
            <a:ext cx="1226298" cy="369332"/>
          </a:xfrm>
          <a:prstGeom prst="rect">
            <a:avLst/>
          </a:prstGeom>
          <a:noFill/>
        </p:spPr>
        <p:txBody>
          <a:bodyPr wrap="none" rtlCol="0">
            <a:spAutoFit/>
          </a:bodyPr>
          <a:lstStyle/>
          <a:p>
            <a:pPr algn="ctr"/>
            <a:r>
              <a:rPr lang="es-ES" dirty="0" smtClean="0">
                <a:hlinkClick r:id="rId2"/>
              </a:rPr>
              <a:t>Imagen </a:t>
            </a:r>
            <a:r>
              <a:rPr lang="es-ES" dirty="0">
                <a:hlinkClick r:id="rId2"/>
              </a:rPr>
              <a:t>6.2</a:t>
            </a:r>
            <a:endParaRPr lang="es-ES" dirty="0"/>
          </a:p>
        </p:txBody>
      </p:sp>
      <p:pic>
        <p:nvPicPr>
          <p:cNvPr id="15362" name="Picture 2" descr="Ventajas y Desventajas de Emprender | ActionCOACH">
            <a:extLst>
              <a:ext uri="{FF2B5EF4-FFF2-40B4-BE49-F238E27FC236}">
                <a16:creationId xmlns:a16="http://schemas.microsoft.com/office/drawing/2014/main" id="{0C91F54F-8B73-1B44-8B1E-EB3F413CD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749" y="2838365"/>
            <a:ext cx="3972171" cy="272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433176"/>
      </p:ext>
    </p:extLst>
  </p:cSld>
  <p:clrMapOvr>
    <a:masterClrMapping/>
  </p:clrMapOvr>
  <mc:AlternateContent xmlns:mc="http://schemas.openxmlformats.org/markup-compatibility/2006" xmlns:p14="http://schemas.microsoft.com/office/powerpoint/2010/main">
    <mc:Choice Requires="p14">
      <p:transition spd="slow" p14:dur="2000" advTm="16699"/>
    </mc:Choice>
    <mc:Fallback xmlns="">
      <p:transition spd="slow" advTm="1669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43F6C4F5-380A-4648-B108-D3D211E72D08}"/>
              </a:ext>
            </a:extLst>
          </p:cNvPr>
          <p:cNvGrpSpPr/>
          <p:nvPr/>
        </p:nvGrpSpPr>
        <p:grpSpPr>
          <a:xfrm>
            <a:off x="8329761" y="2490894"/>
            <a:ext cx="3862239" cy="3959453"/>
            <a:chOff x="8329761" y="2490894"/>
            <a:chExt cx="3862239" cy="3959453"/>
          </a:xfrm>
        </p:grpSpPr>
        <p:pic>
          <p:nvPicPr>
            <p:cNvPr id="30" name="Imagen 29">
              <a:extLst>
                <a:ext uri="{FF2B5EF4-FFF2-40B4-BE49-F238E27FC236}">
                  <a16:creationId xmlns:a16="http://schemas.microsoft.com/office/drawing/2014/main" id="{6B3CC0CE-8023-8942-B162-2CB7AD0F9B82}"/>
                </a:ext>
              </a:extLst>
            </p:cNvPr>
            <p:cNvPicPr>
              <a:picLocks noChangeAspect="1"/>
            </p:cNvPicPr>
            <p:nvPr/>
          </p:nvPicPr>
          <p:blipFill>
            <a:blip r:embed="rId2"/>
            <a:stretch>
              <a:fillRect/>
            </a:stretch>
          </p:blipFill>
          <p:spPr>
            <a:xfrm>
              <a:off x="8329761" y="2490894"/>
              <a:ext cx="3862239" cy="3152086"/>
            </a:xfrm>
            <a:prstGeom prst="rect">
              <a:avLst/>
            </a:prstGeom>
          </p:spPr>
        </p:pic>
        <p:sp>
          <p:nvSpPr>
            <p:cNvPr id="31" name="CuadroTexto 30">
              <a:extLst>
                <a:ext uri="{FF2B5EF4-FFF2-40B4-BE49-F238E27FC236}">
                  <a16:creationId xmlns:a16="http://schemas.microsoft.com/office/drawing/2014/main" id="{81C2FF7B-D494-0B4E-A623-CC184A20C083}"/>
                </a:ext>
              </a:extLst>
            </p:cNvPr>
            <p:cNvSpPr txBox="1"/>
            <p:nvPr/>
          </p:nvSpPr>
          <p:spPr>
            <a:xfrm>
              <a:off x="9574866" y="5804016"/>
              <a:ext cx="1051571" cy="646331"/>
            </a:xfrm>
            <a:prstGeom prst="rect">
              <a:avLst/>
            </a:prstGeom>
            <a:noFill/>
          </p:spPr>
          <p:txBody>
            <a:bodyPr wrap="none" rtlCol="0">
              <a:spAutoFit/>
            </a:bodyPr>
            <a:lstStyle/>
            <a:p>
              <a:pPr algn="ctr"/>
              <a:r>
                <a:rPr lang="es-ES" dirty="0" smtClean="0"/>
                <a:t>Modelo</a:t>
              </a:r>
              <a:endParaRPr lang="es-ES" dirty="0"/>
            </a:p>
            <a:p>
              <a:pPr algn="ctr"/>
              <a:r>
                <a:rPr lang="es-ES" dirty="0" smtClean="0">
                  <a:hlinkClick r:id="rId3"/>
                </a:rPr>
                <a:t>Imagen </a:t>
              </a:r>
              <a:r>
                <a:rPr lang="es-ES" dirty="0">
                  <a:hlinkClick r:id="rId3"/>
                </a:rPr>
                <a:t>7</a:t>
              </a:r>
              <a:endParaRPr lang="es-ES" dirty="0"/>
            </a:p>
          </p:txBody>
        </p:sp>
        <p:sp>
          <p:nvSpPr>
            <p:cNvPr id="32" name="CuadroTexto 31">
              <a:extLst>
                <a:ext uri="{FF2B5EF4-FFF2-40B4-BE49-F238E27FC236}">
                  <a16:creationId xmlns:a16="http://schemas.microsoft.com/office/drawing/2014/main" id="{F0D8CBF5-3981-3947-9898-2E5535CFBE03}"/>
                </a:ext>
              </a:extLst>
            </p:cNvPr>
            <p:cNvSpPr txBox="1"/>
            <p:nvPr/>
          </p:nvSpPr>
          <p:spPr>
            <a:xfrm>
              <a:off x="11300346" y="4572001"/>
              <a:ext cx="823414" cy="461665"/>
            </a:xfrm>
            <a:prstGeom prst="rect">
              <a:avLst/>
            </a:prstGeom>
            <a:solidFill>
              <a:schemeClr val="bg1"/>
            </a:solidFill>
          </p:spPr>
          <p:txBody>
            <a:bodyPr wrap="square" rtlCol="0">
              <a:spAutoFit/>
            </a:bodyPr>
            <a:lstStyle/>
            <a:p>
              <a:pPr algn="r"/>
              <a:r>
                <a:rPr lang="es-ES" sz="1200" dirty="0" smtClean="0"/>
                <a:t>Fluido de producto</a:t>
              </a:r>
              <a:endParaRPr lang="es-ES" sz="1200" dirty="0"/>
            </a:p>
          </p:txBody>
        </p:sp>
        <p:sp>
          <p:nvSpPr>
            <p:cNvPr id="33" name="CuadroTexto 32">
              <a:extLst>
                <a:ext uri="{FF2B5EF4-FFF2-40B4-BE49-F238E27FC236}">
                  <a16:creationId xmlns:a16="http://schemas.microsoft.com/office/drawing/2014/main" id="{CA3B0F9D-2924-D446-86B1-24918E9FDF96}"/>
                </a:ext>
              </a:extLst>
            </p:cNvPr>
            <p:cNvSpPr txBox="1"/>
            <p:nvPr/>
          </p:nvSpPr>
          <p:spPr>
            <a:xfrm>
              <a:off x="9737940" y="5033666"/>
              <a:ext cx="784484" cy="461665"/>
            </a:xfrm>
            <a:prstGeom prst="rect">
              <a:avLst/>
            </a:prstGeom>
            <a:solidFill>
              <a:schemeClr val="bg1"/>
            </a:solidFill>
          </p:spPr>
          <p:txBody>
            <a:bodyPr wrap="square" rtlCol="0">
              <a:spAutoFit/>
            </a:bodyPr>
            <a:lstStyle/>
            <a:p>
              <a:pPr algn="r"/>
              <a:r>
                <a:rPr lang="es-ES" sz="1200" dirty="0"/>
                <a:t>Fluido de </a:t>
              </a:r>
              <a:r>
                <a:rPr lang="es-ES" sz="1200" dirty="0" smtClean="0"/>
                <a:t>servicio</a:t>
              </a:r>
              <a:endParaRPr lang="es-ES" sz="1200" dirty="0"/>
            </a:p>
          </p:txBody>
        </p:sp>
        <p:sp>
          <p:nvSpPr>
            <p:cNvPr id="34" name="CuadroTexto 33">
              <a:extLst>
                <a:ext uri="{FF2B5EF4-FFF2-40B4-BE49-F238E27FC236}">
                  <a16:creationId xmlns:a16="http://schemas.microsoft.com/office/drawing/2014/main" id="{E04A3B9A-260B-B946-9EDF-1101FDC55D7A}"/>
                </a:ext>
              </a:extLst>
            </p:cNvPr>
            <p:cNvSpPr txBox="1"/>
            <p:nvPr/>
          </p:nvSpPr>
          <p:spPr>
            <a:xfrm>
              <a:off x="11042904" y="4214484"/>
              <a:ext cx="725424" cy="276999"/>
            </a:xfrm>
            <a:prstGeom prst="rect">
              <a:avLst/>
            </a:prstGeom>
            <a:solidFill>
              <a:schemeClr val="bg1"/>
            </a:solidFill>
          </p:spPr>
          <p:txBody>
            <a:bodyPr wrap="square" rtlCol="0">
              <a:spAutoFit/>
            </a:bodyPr>
            <a:lstStyle/>
            <a:p>
              <a:r>
                <a:rPr lang="en-GB" sz="1200" dirty="0"/>
                <a:t>Time</a:t>
              </a:r>
            </a:p>
          </p:txBody>
        </p:sp>
      </p:grpSp>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242046" y="1165331"/>
            <a:ext cx="8893233" cy="1325563"/>
          </a:xfrm>
        </p:spPr>
        <p:txBody>
          <a:bodyPr>
            <a:normAutofit/>
          </a:bodyPr>
          <a:lstStyle/>
          <a:p>
            <a:pPr algn="just"/>
            <a:r>
              <a:rPr lang="es-ES" dirty="0" smtClean="0"/>
              <a:t>Teoría de la transferencia de calor</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242044" y="2202542"/>
            <a:ext cx="8347789" cy="4247806"/>
          </a:xfrm>
        </p:spPr>
        <p:txBody>
          <a:bodyPr vert="horz" lIns="91440" tIns="45720" rIns="91440" bIns="45720" rtlCol="0">
            <a:normAutofit fontScale="85000" lnSpcReduction="10000"/>
          </a:bodyPr>
          <a:lstStyle/>
          <a:p>
            <a:pPr marL="0" indent="0" algn="just">
              <a:buNone/>
            </a:pPr>
            <a:r>
              <a:rPr lang="es-ES" sz="2000" dirty="0" smtClean="0"/>
              <a:t>Dos </a:t>
            </a:r>
            <a:r>
              <a:rPr lang="es-ES" sz="2000" dirty="0"/>
              <a:t>sustancias deben tener temperaturas diferentes para que el calor fluya de una a otra. El calor siempre fluye de la sustancia más caliente a la más fría. </a:t>
            </a:r>
            <a:r>
              <a:rPr lang="es-ES" sz="2000" b="1" dirty="0"/>
              <a:t>El flujo de calor es rápido cuando la diferencia de temperatura es muy grande</a:t>
            </a:r>
            <a:r>
              <a:rPr lang="es-ES" sz="2000" dirty="0"/>
              <a:t>. </a:t>
            </a:r>
            <a:r>
              <a:rPr lang="es-ES" sz="2000" u="sng" dirty="0"/>
              <a:t>Durante la transferencia de calor, la diferencia de temperatura se reduce gradualmente y la velocidad de transferencia se hace más lenta, cesando cuando las temperaturas de las dos sustancias son iguales</a:t>
            </a:r>
            <a:r>
              <a:rPr lang="es-ES" sz="2000" dirty="0"/>
              <a:t>.</a:t>
            </a:r>
            <a:endParaRPr lang="es-ES" sz="2000" dirty="0" smtClean="0"/>
          </a:p>
          <a:p>
            <a:pPr marL="0" indent="0" algn="just">
              <a:buNone/>
            </a:pPr>
            <a:r>
              <a:rPr lang="es-ES" sz="2000" dirty="0" smtClean="0"/>
              <a:t>El </a:t>
            </a:r>
            <a:r>
              <a:rPr lang="es-ES" sz="2000" dirty="0"/>
              <a:t>calor puede transferirse de </a:t>
            </a:r>
            <a:r>
              <a:rPr lang="es-ES" sz="2000" b="1" dirty="0"/>
              <a:t>tres maneras</a:t>
            </a:r>
            <a:r>
              <a:rPr lang="es-ES" sz="2000" dirty="0"/>
              <a:t>: </a:t>
            </a:r>
            <a:r>
              <a:rPr lang="es-ES" sz="2000" u="sng" dirty="0"/>
              <a:t>conducción, convección y </a:t>
            </a:r>
            <a:r>
              <a:rPr lang="es-ES" sz="2000" u="sng" dirty="0" smtClean="0"/>
              <a:t>radiación</a:t>
            </a:r>
            <a:r>
              <a:rPr lang="es-ES" sz="2000" dirty="0" smtClean="0"/>
              <a:t>.</a:t>
            </a:r>
          </a:p>
          <a:p>
            <a:pPr marL="457200" indent="-457200" algn="just">
              <a:buFont typeface="+mj-lt"/>
              <a:buAutoNum type="arabicPeriod"/>
            </a:pPr>
            <a:r>
              <a:rPr lang="es-ES" sz="2000" dirty="0" smtClean="0"/>
              <a:t>La </a:t>
            </a:r>
            <a:r>
              <a:rPr lang="es-ES" sz="2000" b="1" dirty="0"/>
              <a:t>conducción</a:t>
            </a:r>
            <a:r>
              <a:rPr lang="es-ES" sz="2000" dirty="0"/>
              <a:t> es la transferencia de energía térmica a través de cuerpos sólidos y a través de capas de líquido en reposo (sin flujo físico ni mezcla en la dirección de la transferencia).</a:t>
            </a:r>
            <a:endParaRPr lang="es-ES" sz="2000" dirty="0" smtClean="0"/>
          </a:p>
          <a:p>
            <a:pPr marL="457200" indent="-457200" algn="just">
              <a:buFont typeface="+mj-lt"/>
              <a:buAutoNum type="arabicPeriod"/>
            </a:pPr>
            <a:r>
              <a:rPr lang="es-ES" sz="2000" dirty="0" smtClean="0"/>
              <a:t>La </a:t>
            </a:r>
            <a:r>
              <a:rPr lang="es-ES" sz="2000" b="1" dirty="0"/>
              <a:t>convección</a:t>
            </a:r>
            <a:r>
              <a:rPr lang="es-ES" sz="2000" dirty="0"/>
              <a:t> es la forma de transferencia de calor que se produce cuando las partículas que contienen grandes cantidades de calor se mezclan con partículas frías y transfieren su calor a la superficie por conducción. La convección requiere la mezcla de las partículas</a:t>
            </a:r>
            <a:r>
              <a:rPr lang="es-ES" sz="2000" dirty="0" smtClean="0"/>
              <a:t>.</a:t>
            </a:r>
          </a:p>
          <a:p>
            <a:pPr marL="457200" indent="-457200" algn="just">
              <a:buFont typeface="+mj-lt"/>
              <a:buAutoNum type="arabicPeriod"/>
            </a:pPr>
            <a:r>
              <a:rPr lang="es-ES" sz="2000" dirty="0"/>
              <a:t>La </a:t>
            </a:r>
            <a:r>
              <a:rPr lang="es-ES" sz="2000" b="1" dirty="0"/>
              <a:t>radiación</a:t>
            </a:r>
            <a:r>
              <a:rPr lang="es-ES" sz="2000" dirty="0"/>
              <a:t> es la emisión de calor de un cuerpo que ha almacenado energía térmica. La energía térmica se convierte en energía radiante, que es emitida por el cuerpo y absorbida por otros cuerpos a los que llega. Casi todas las sustancias emiten energía radiante</a:t>
            </a:r>
            <a:r>
              <a:rPr lang="es-ES" sz="2000" dirty="0" smtClean="0"/>
              <a:t>.</a:t>
            </a:r>
            <a:endParaRPr lang="es-ES" sz="2000" dirty="0"/>
          </a:p>
        </p:txBody>
      </p:sp>
    </p:spTree>
    <p:extLst>
      <p:ext uri="{BB962C8B-B14F-4D97-AF65-F5344CB8AC3E}">
        <p14:creationId xmlns:p14="http://schemas.microsoft.com/office/powerpoint/2010/main" val="699350463"/>
      </p:ext>
    </p:extLst>
  </p:cSld>
  <p:clrMapOvr>
    <a:masterClrMapping/>
  </p:clrMapOvr>
  <mc:AlternateContent xmlns:mc="http://schemas.openxmlformats.org/markup-compatibility/2006" xmlns:p14="http://schemas.microsoft.com/office/powerpoint/2010/main">
    <mc:Choice Requires="p14">
      <p:transition spd="slow" p14:dur="2000" advTm="26046"/>
    </mc:Choice>
    <mc:Fallback xmlns="">
      <p:transition spd="slow" advTm="2604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242046" y="1165331"/>
            <a:ext cx="8893233" cy="1325563"/>
          </a:xfrm>
        </p:spPr>
        <p:txBody>
          <a:bodyPr>
            <a:normAutofit/>
          </a:bodyPr>
          <a:lstStyle/>
          <a:p>
            <a:pPr algn="just"/>
            <a:r>
              <a:rPr lang="es-ES" dirty="0" smtClean="0"/>
              <a:t>Intercambio de calor</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242044" y="2202542"/>
            <a:ext cx="8087717" cy="4247806"/>
          </a:xfrm>
        </p:spPr>
        <p:txBody>
          <a:bodyPr vert="horz" lIns="91440" tIns="45720" rIns="91440" bIns="45720" rtlCol="0">
            <a:normAutofit/>
          </a:bodyPr>
          <a:lstStyle/>
          <a:p>
            <a:pPr marL="0" indent="0" algn="just">
              <a:buNone/>
            </a:pPr>
            <a:r>
              <a:rPr lang="es-ES" sz="2000" dirty="0" smtClean="0"/>
              <a:t>El </a:t>
            </a:r>
            <a:r>
              <a:rPr lang="es-ES" sz="2000" dirty="0"/>
              <a:t>intercambio de calor es </a:t>
            </a:r>
            <a:r>
              <a:rPr lang="es-ES" sz="2000" u="sng" dirty="0"/>
              <a:t>un proceso cuyo objetivo es transferir calor entre dos medios que pueden o no estar separados</a:t>
            </a:r>
            <a:r>
              <a:rPr lang="es-ES" sz="2000" dirty="0"/>
              <a:t>. En los dispositivos </a:t>
            </a:r>
            <a:r>
              <a:rPr lang="es-ES" sz="2000" b="1" dirty="0"/>
              <a:t>con sistemas de calentamiento indirecto</a:t>
            </a:r>
            <a:r>
              <a:rPr lang="es-ES" sz="2000" dirty="0"/>
              <a:t>, los medios de intercambio de calor se mantienen separados. Esta separación se suele conseguir mediante una barrera de acero inoxidable para que no haya contacto físico entre el medio de calentamiento y el producto a tratar.</a:t>
            </a:r>
          </a:p>
          <a:p>
            <a:pPr marL="0" indent="0" algn="just">
              <a:buNone/>
            </a:pPr>
            <a:r>
              <a:rPr lang="es-ES" sz="2000" dirty="0"/>
              <a:t>En cambio, en los </a:t>
            </a:r>
            <a:r>
              <a:rPr lang="es-ES" sz="2000" b="1" dirty="0"/>
              <a:t>sistemas de calentamiento directo</a:t>
            </a:r>
            <a:r>
              <a:rPr lang="es-ES" sz="2000" dirty="0"/>
              <a:t>, </a:t>
            </a:r>
            <a:r>
              <a:rPr lang="es-ES" sz="2000" u="sng" dirty="0"/>
              <a:t>el producto se mezcla directamente con el medio de calentamiento, que suele ser vapor</a:t>
            </a:r>
            <a:r>
              <a:rPr lang="es-ES" sz="2000" dirty="0"/>
              <a:t>. De este modo, el medio se evapora y su calor latente de vaporización se utiliza para calentar el producto muy rápidamente. A continuación, el producto se diluye con el vapor condensado, lo que modifica la composición del producto. Este fenómeno puede compensarse con la producción de diferentes productos o devolverlo a su temperatura original mediante el enfriamiento rápido.</a:t>
            </a:r>
          </a:p>
        </p:txBody>
      </p:sp>
      <p:grpSp>
        <p:nvGrpSpPr>
          <p:cNvPr id="15" name="Grupo 14">
            <a:extLst>
              <a:ext uri="{FF2B5EF4-FFF2-40B4-BE49-F238E27FC236}">
                <a16:creationId xmlns:a16="http://schemas.microsoft.com/office/drawing/2014/main" id="{B252D44F-3757-7E4A-8FE1-64E83CA9AF12}"/>
              </a:ext>
            </a:extLst>
          </p:cNvPr>
          <p:cNvGrpSpPr/>
          <p:nvPr/>
        </p:nvGrpSpPr>
        <p:grpSpPr>
          <a:xfrm>
            <a:off x="8586918" y="3030745"/>
            <a:ext cx="3443718" cy="2476800"/>
            <a:chOff x="8748282" y="3219003"/>
            <a:chExt cx="3443718" cy="2476800"/>
          </a:xfrm>
        </p:grpSpPr>
        <p:pic>
          <p:nvPicPr>
            <p:cNvPr id="10" name="Picture 2" descr="transferencia de calor">
              <a:extLst>
                <a:ext uri="{FF2B5EF4-FFF2-40B4-BE49-F238E27FC236}">
                  <a16:creationId xmlns:a16="http://schemas.microsoft.com/office/drawing/2014/main" id="{CDC2F49C-B5DD-7B48-8D20-B3F07B97A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282" y="3219003"/>
              <a:ext cx="3443718" cy="17197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9C9798D1-95C5-2043-9F61-B3D29586CDC7}"/>
                </a:ext>
              </a:extLst>
            </p:cNvPr>
            <p:cNvSpPr/>
            <p:nvPr/>
          </p:nvSpPr>
          <p:spPr>
            <a:xfrm>
              <a:off x="9491472" y="5048653"/>
              <a:ext cx="2176272" cy="647150"/>
            </a:xfrm>
            <a:prstGeom prst="rect">
              <a:avLst/>
            </a:prstGeom>
          </p:spPr>
          <p:txBody>
            <a:bodyPr wrap="square">
              <a:spAutoFit/>
            </a:bodyPr>
            <a:lstStyle/>
            <a:p>
              <a:pPr algn="ctr"/>
              <a:r>
                <a:rPr lang="es-ES" dirty="0" smtClean="0"/>
                <a:t>Concepto</a:t>
              </a:r>
              <a:endParaRPr lang="es-ES" dirty="0"/>
            </a:p>
            <a:p>
              <a:pPr algn="ctr"/>
              <a:r>
                <a:rPr lang="es-ES" dirty="0" smtClean="0">
                  <a:hlinkClick r:id="rId3"/>
                </a:rPr>
                <a:t>Imagen </a:t>
              </a:r>
              <a:r>
                <a:rPr lang="es-ES" dirty="0">
                  <a:hlinkClick r:id="rId3"/>
                </a:rPr>
                <a:t>7.1</a:t>
              </a:r>
              <a:endParaRPr lang="es-ES" dirty="0"/>
            </a:p>
          </p:txBody>
        </p:sp>
        <p:sp>
          <p:nvSpPr>
            <p:cNvPr id="12" name="Rectángulo redondeado 11">
              <a:extLst>
                <a:ext uri="{FF2B5EF4-FFF2-40B4-BE49-F238E27FC236}">
                  <a16:creationId xmlns:a16="http://schemas.microsoft.com/office/drawing/2014/main" id="{F5B99074-4E17-D648-82EF-44F3803353D1}"/>
                </a:ext>
              </a:extLst>
            </p:cNvPr>
            <p:cNvSpPr/>
            <p:nvPr/>
          </p:nvSpPr>
          <p:spPr>
            <a:xfrm>
              <a:off x="9491472" y="3429266"/>
              <a:ext cx="889657" cy="1750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Convección</a:t>
              </a:r>
              <a:endParaRPr lang="es-ES" sz="1000" dirty="0"/>
            </a:p>
          </p:txBody>
        </p:sp>
        <p:sp>
          <p:nvSpPr>
            <p:cNvPr id="13" name="Rectángulo redondeado 12">
              <a:extLst>
                <a:ext uri="{FF2B5EF4-FFF2-40B4-BE49-F238E27FC236}">
                  <a16:creationId xmlns:a16="http://schemas.microsoft.com/office/drawing/2014/main" id="{9FBAA25E-384E-814B-A521-4F022AD319B4}"/>
                </a:ext>
              </a:extLst>
            </p:cNvPr>
            <p:cNvSpPr/>
            <p:nvPr/>
          </p:nvSpPr>
          <p:spPr>
            <a:xfrm>
              <a:off x="10539578" y="3328285"/>
              <a:ext cx="889657" cy="1750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Conducción</a:t>
              </a:r>
              <a:endParaRPr lang="es-ES" sz="1000" dirty="0"/>
            </a:p>
          </p:txBody>
        </p:sp>
        <p:sp>
          <p:nvSpPr>
            <p:cNvPr id="14" name="Rectángulo redondeado 13">
              <a:extLst>
                <a:ext uri="{FF2B5EF4-FFF2-40B4-BE49-F238E27FC236}">
                  <a16:creationId xmlns:a16="http://schemas.microsoft.com/office/drawing/2014/main" id="{E6E08CFE-97B5-114B-8CD5-F82B4DF8A7B9}"/>
                </a:ext>
              </a:extLst>
            </p:cNvPr>
            <p:cNvSpPr/>
            <p:nvPr/>
          </p:nvSpPr>
          <p:spPr>
            <a:xfrm>
              <a:off x="10094749" y="4717679"/>
              <a:ext cx="889657" cy="1750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Radiación</a:t>
              </a:r>
              <a:endParaRPr lang="es-ES" sz="1000" dirty="0"/>
            </a:p>
          </p:txBody>
        </p:sp>
      </p:grpSp>
    </p:spTree>
    <p:extLst>
      <p:ext uri="{BB962C8B-B14F-4D97-AF65-F5344CB8AC3E}">
        <p14:creationId xmlns:p14="http://schemas.microsoft.com/office/powerpoint/2010/main" val="609176126"/>
      </p:ext>
    </p:extLst>
  </p:cSld>
  <p:clrMapOvr>
    <a:masterClrMapping/>
  </p:clrMapOvr>
  <mc:AlternateContent xmlns:mc="http://schemas.openxmlformats.org/markup-compatibility/2006" xmlns:p14="http://schemas.microsoft.com/office/powerpoint/2010/main">
    <mc:Choice Requires="p14">
      <p:transition spd="slow" p14:dur="2000" advTm="15322"/>
    </mc:Choice>
    <mc:Fallback xmlns="">
      <p:transition spd="slow" advTm="1532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242046" y="1165331"/>
            <a:ext cx="8893233" cy="1325563"/>
          </a:xfrm>
        </p:spPr>
        <p:txBody>
          <a:bodyPr>
            <a:normAutofit/>
          </a:bodyPr>
          <a:lstStyle/>
          <a:p>
            <a:pPr algn="just"/>
            <a:r>
              <a:rPr lang="es-ES" dirty="0"/>
              <a:t>Intercambiadores de calor de placas</a:t>
            </a:r>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242044" y="2202542"/>
            <a:ext cx="8087717" cy="4247806"/>
          </a:xfrm>
        </p:spPr>
        <p:txBody>
          <a:bodyPr vert="horz" lIns="91440" tIns="45720" rIns="91440" bIns="45720" rtlCol="0">
            <a:normAutofit fontScale="92500" lnSpcReduction="10000"/>
          </a:bodyPr>
          <a:lstStyle/>
          <a:p>
            <a:pPr marL="0" indent="0" algn="just">
              <a:buNone/>
            </a:pPr>
            <a:r>
              <a:rPr lang="es-ES" sz="2000" dirty="0" smtClean="0"/>
              <a:t>El </a:t>
            </a:r>
            <a:r>
              <a:rPr lang="es-ES" sz="2000" dirty="0"/>
              <a:t>intercambiador de calor de placas se estudia por </a:t>
            </a:r>
            <a:r>
              <a:rPr lang="es-ES" sz="2000" u="sng" dirty="0"/>
              <a:t>su pequeño tamaño y </a:t>
            </a:r>
            <a:r>
              <a:rPr lang="es-ES" sz="2000" u="sng" dirty="0" smtClean="0"/>
              <a:t>su  </a:t>
            </a:r>
            <a:r>
              <a:rPr lang="es-ES" sz="2000" u="sng" dirty="0"/>
              <a:t>eficacia</a:t>
            </a:r>
            <a:r>
              <a:rPr lang="es-ES" sz="2000" dirty="0"/>
              <a:t>. El intercambiador de calor es un dispositivo </a:t>
            </a:r>
            <a:r>
              <a:rPr lang="es-ES" sz="2000" u="sng" dirty="0"/>
              <a:t>que transfiere el calor por un método indirecto</a:t>
            </a:r>
            <a:r>
              <a:rPr lang="es-ES" sz="2000" dirty="0"/>
              <a:t>. Consiste en un </a:t>
            </a:r>
            <a:r>
              <a:rPr lang="es-ES" sz="2000" u="sng" dirty="0"/>
              <a:t>conjunto de placas de acero inoxidable </a:t>
            </a:r>
            <a:r>
              <a:rPr lang="es-ES" sz="2000" dirty="0"/>
              <a:t>colocadas en un marco metálico. </a:t>
            </a:r>
            <a:endParaRPr lang="es-ES" sz="2000" dirty="0" smtClean="0"/>
          </a:p>
          <a:p>
            <a:pPr marL="0" indent="0" algn="just">
              <a:buNone/>
            </a:pPr>
            <a:r>
              <a:rPr lang="es-ES" sz="2000" dirty="0" smtClean="0"/>
              <a:t>Este </a:t>
            </a:r>
            <a:r>
              <a:rPr lang="es-ES" sz="2000" dirty="0"/>
              <a:t>bastidor contiene muchos paquetes de placas separados (secciones) en los que intervienen diferentes etapas del proceso en función del tamaño del intercambiador de placas. Estas </a:t>
            </a:r>
            <a:r>
              <a:rPr lang="es-ES" sz="2000" b="1" dirty="0"/>
              <a:t>etapas</a:t>
            </a:r>
            <a:r>
              <a:rPr lang="es-ES" sz="2000" dirty="0"/>
              <a:t> </a:t>
            </a:r>
            <a:r>
              <a:rPr lang="es-ES" sz="2000" b="1" dirty="0"/>
              <a:t>pueden ser de precalentamiento, calentamiento y enfriamiento</a:t>
            </a:r>
            <a:r>
              <a:rPr lang="es-ES" sz="2000" dirty="0"/>
              <a:t>. </a:t>
            </a:r>
            <a:endParaRPr lang="es-ES" sz="2000" dirty="0" smtClean="0"/>
          </a:p>
          <a:p>
            <a:pPr marL="0" indent="0" algn="just">
              <a:buNone/>
            </a:pPr>
            <a:r>
              <a:rPr lang="es-ES" sz="2000" dirty="0" smtClean="0"/>
              <a:t>El </a:t>
            </a:r>
            <a:r>
              <a:rPr lang="es-ES" sz="2000" dirty="0"/>
              <a:t>intercambiador tiene placas onduladas en un patrón diseñado para una transferencia de calor óptima y la creación de un flujo turbulento que se traduce en una mejor transferencia de calor.</a:t>
            </a:r>
            <a:endParaRPr lang="es-ES" sz="2000" dirty="0" smtClean="0"/>
          </a:p>
          <a:p>
            <a:pPr marL="0" indent="0" algn="just">
              <a:buNone/>
            </a:pPr>
            <a:r>
              <a:rPr lang="es-ES" sz="2000" dirty="0" smtClean="0"/>
              <a:t>Estas </a:t>
            </a:r>
            <a:r>
              <a:rPr lang="es-ES" sz="2000" dirty="0"/>
              <a:t>formas cambian en función de la velocidad de calentamiento requerida para el proceso, así como de las características del medio de calentamiento. La forma de estos tabiques determina el tamaño de los tubos por los que pasan el producto y el calor, así como el tamaño del intercambiador de calor.</a:t>
            </a:r>
          </a:p>
        </p:txBody>
      </p:sp>
      <p:pic>
        <p:nvPicPr>
          <p:cNvPr id="7" name="Imagen 6">
            <a:extLst>
              <a:ext uri="{FF2B5EF4-FFF2-40B4-BE49-F238E27FC236}">
                <a16:creationId xmlns:a16="http://schemas.microsoft.com/office/drawing/2014/main" id="{E517FDE3-F5C6-D248-9F9E-F1DF1F9FBB06}"/>
              </a:ext>
            </a:extLst>
          </p:cNvPr>
          <p:cNvPicPr>
            <a:picLocks noChangeAspect="1"/>
          </p:cNvPicPr>
          <p:nvPr/>
        </p:nvPicPr>
        <p:blipFill>
          <a:blip r:embed="rId2"/>
          <a:stretch>
            <a:fillRect/>
          </a:stretch>
        </p:blipFill>
        <p:spPr>
          <a:xfrm>
            <a:off x="8501904" y="2477761"/>
            <a:ext cx="3448050" cy="3214908"/>
          </a:xfrm>
          <a:prstGeom prst="rect">
            <a:avLst/>
          </a:prstGeom>
        </p:spPr>
      </p:pic>
      <p:sp>
        <p:nvSpPr>
          <p:cNvPr id="11" name="CuadroTexto 10">
            <a:extLst>
              <a:ext uri="{FF2B5EF4-FFF2-40B4-BE49-F238E27FC236}">
                <a16:creationId xmlns:a16="http://schemas.microsoft.com/office/drawing/2014/main" id="{55740DD3-4B89-E549-8C2E-4030672B1A27}"/>
              </a:ext>
            </a:extLst>
          </p:cNvPr>
          <p:cNvSpPr txBox="1"/>
          <p:nvPr/>
        </p:nvSpPr>
        <p:spPr>
          <a:xfrm>
            <a:off x="8244297" y="5692669"/>
            <a:ext cx="3963264" cy="923330"/>
          </a:xfrm>
          <a:prstGeom prst="rect">
            <a:avLst/>
          </a:prstGeom>
          <a:noFill/>
        </p:spPr>
        <p:txBody>
          <a:bodyPr wrap="none" rtlCol="0">
            <a:spAutoFit/>
          </a:bodyPr>
          <a:lstStyle/>
          <a:p>
            <a:pPr algn="ctr"/>
            <a:r>
              <a:rPr lang="es-ES" dirty="0"/>
              <a:t>Diagrama esquemático</a:t>
            </a:r>
          </a:p>
          <a:p>
            <a:pPr algn="ctr"/>
            <a:r>
              <a:rPr lang="es-ES" dirty="0"/>
              <a:t>Típico intercambiador de calor de placas</a:t>
            </a:r>
          </a:p>
          <a:p>
            <a:pPr algn="ctr"/>
            <a:r>
              <a:rPr lang="es-ES" dirty="0" smtClean="0">
                <a:hlinkClick r:id="rId3"/>
              </a:rPr>
              <a:t>Imagen 7.1</a:t>
            </a:r>
            <a:endParaRPr lang="es-ES" dirty="0" smtClean="0"/>
          </a:p>
        </p:txBody>
      </p:sp>
      <p:pic>
        <p:nvPicPr>
          <p:cNvPr id="12" name="Picture 12" descr="Icono video - Globernance">
            <a:extLst>
              <a:ext uri="{FF2B5EF4-FFF2-40B4-BE49-F238E27FC236}">
                <a16:creationId xmlns:a16="http://schemas.microsoft.com/office/drawing/2014/main" id="{C9985922-D342-CD42-AA49-81C3511BAD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497235" y="6397251"/>
            <a:ext cx="539958" cy="37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68029"/>
      </p:ext>
    </p:extLst>
  </p:cSld>
  <p:clrMapOvr>
    <a:masterClrMapping/>
  </p:clrMapOvr>
  <mc:AlternateContent xmlns:mc="http://schemas.openxmlformats.org/markup-compatibility/2006" xmlns:p14="http://schemas.microsoft.com/office/powerpoint/2010/main">
    <mc:Choice Requires="p14">
      <p:transition spd="slow" p14:dur="2000" advTm="24961"/>
    </mc:Choice>
    <mc:Fallback xmlns="">
      <p:transition spd="slow" advTm="2496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242046" y="1165331"/>
            <a:ext cx="8893233" cy="1325563"/>
          </a:xfrm>
        </p:spPr>
        <p:txBody>
          <a:bodyPr>
            <a:normAutofit/>
          </a:bodyPr>
          <a:lstStyle/>
          <a:p>
            <a:pPr algn="just"/>
            <a:r>
              <a:rPr lang="es-ES" dirty="0"/>
              <a:t>Intercambiadores de calor de placas</a:t>
            </a:r>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242046" y="2202542"/>
            <a:ext cx="8394000" cy="4103008"/>
          </a:xfrm>
        </p:spPr>
        <p:txBody>
          <a:bodyPr vert="horz" lIns="91440" tIns="45720" rIns="91440" bIns="45720" rtlCol="0">
            <a:noAutofit/>
          </a:bodyPr>
          <a:lstStyle/>
          <a:p>
            <a:pPr marL="0" indent="0" algn="just">
              <a:buNone/>
            </a:pPr>
            <a:r>
              <a:rPr lang="es-ES" sz="1900" dirty="0"/>
              <a:t>Aunque el paquete de placas está comprimido en el bastidor del intercambiador de calor, los puntos de apoyo en las ondulaciones mantienen las placas separadas de modo que se crean canales estrechos entre ellas. Los líquidos entran y salen de los canales a través de los huecos de los extremos de las placas, variando el patrón.</a:t>
            </a:r>
          </a:p>
          <a:p>
            <a:pPr marL="0" indent="0" algn="just">
              <a:buNone/>
            </a:pPr>
            <a:r>
              <a:rPr lang="es-ES" sz="1900" dirty="0"/>
              <a:t>El patrón varía entre agujeros ciegos y abiertos, que dirigen los líquidos de un canal al siguiente. Las tapas rodean los límites de las placas para separar los límites de los canales, evitando la mezcla interna y la fuga de producto. Estas tapas están recubiertas de materiales no conductores que impiden la transferencia de calor. </a:t>
            </a:r>
          </a:p>
          <a:p>
            <a:pPr marL="0" indent="0" algn="just">
              <a:buNone/>
            </a:pPr>
            <a:r>
              <a:rPr lang="es-ES" sz="1900" dirty="0"/>
              <a:t>El producto entra a través de un hueco en la esquina del intercambiador de calor y entra en el canal de la sección correspondiente. El canal es un camino vertical formado por la transferencia de calor en la placa por donde pasa el producto. La disposición de las esquinas hace que el producto genere canales alternos dentro del intercambiador de calor. En el otro lado, el producto sale por otra esquina que está aislada térmicamente, con las tapas expuestas arriba.</a:t>
            </a:r>
          </a:p>
        </p:txBody>
      </p:sp>
      <p:sp>
        <p:nvSpPr>
          <p:cNvPr id="6" name="CuadroTexto 5">
            <a:extLst>
              <a:ext uri="{FF2B5EF4-FFF2-40B4-BE49-F238E27FC236}">
                <a16:creationId xmlns:a16="http://schemas.microsoft.com/office/drawing/2014/main" id="{B6B22662-680C-0D4B-8020-204AD70EE472}"/>
              </a:ext>
            </a:extLst>
          </p:cNvPr>
          <p:cNvSpPr txBox="1"/>
          <p:nvPr/>
        </p:nvSpPr>
        <p:spPr>
          <a:xfrm>
            <a:off x="9320811" y="5231004"/>
            <a:ext cx="2338332" cy="1200329"/>
          </a:xfrm>
          <a:prstGeom prst="rect">
            <a:avLst/>
          </a:prstGeom>
          <a:noFill/>
        </p:spPr>
        <p:txBody>
          <a:bodyPr wrap="none" rtlCol="0">
            <a:spAutoFit/>
          </a:bodyPr>
          <a:lstStyle/>
          <a:p>
            <a:pPr algn="ctr"/>
            <a:r>
              <a:rPr lang="es-ES" dirty="0"/>
              <a:t>Diagrama esquemático</a:t>
            </a:r>
          </a:p>
          <a:p>
            <a:pPr algn="ctr"/>
            <a:r>
              <a:rPr lang="es-ES" dirty="0"/>
              <a:t>Típico intercambiador </a:t>
            </a:r>
            <a:endParaRPr lang="es-ES" dirty="0" smtClean="0"/>
          </a:p>
          <a:p>
            <a:pPr algn="ctr"/>
            <a:r>
              <a:rPr lang="es-ES" dirty="0" smtClean="0"/>
              <a:t>de </a:t>
            </a:r>
            <a:r>
              <a:rPr lang="es-ES" dirty="0"/>
              <a:t>calor de placas</a:t>
            </a:r>
          </a:p>
          <a:p>
            <a:pPr algn="ctr"/>
            <a:r>
              <a:rPr lang="es-ES" dirty="0">
                <a:hlinkClick r:id="rId2"/>
              </a:rPr>
              <a:t>Imagen </a:t>
            </a:r>
            <a:r>
              <a:rPr lang="es-ES" dirty="0" smtClean="0">
                <a:hlinkClick r:id="rId2"/>
              </a:rPr>
              <a:t>7.2</a:t>
            </a:r>
            <a:endParaRPr lang="es-ES" dirty="0"/>
          </a:p>
        </p:txBody>
      </p:sp>
      <p:pic>
        <p:nvPicPr>
          <p:cNvPr id="13" name="Imagen 12">
            <a:extLst>
              <a:ext uri="{FF2B5EF4-FFF2-40B4-BE49-F238E27FC236}">
                <a16:creationId xmlns:a16="http://schemas.microsoft.com/office/drawing/2014/main" id="{02FFF464-B5AF-A14F-8B94-EE9BF4042AB3}"/>
              </a:ext>
            </a:extLst>
          </p:cNvPr>
          <p:cNvPicPr>
            <a:picLocks noChangeAspect="1"/>
          </p:cNvPicPr>
          <p:nvPr/>
        </p:nvPicPr>
        <p:blipFill>
          <a:blip r:embed="rId3"/>
          <a:stretch>
            <a:fillRect/>
          </a:stretch>
        </p:blipFill>
        <p:spPr>
          <a:xfrm>
            <a:off x="8848744" y="2632963"/>
            <a:ext cx="3282465" cy="2481157"/>
          </a:xfrm>
          <a:prstGeom prst="rect">
            <a:avLst/>
          </a:prstGeom>
        </p:spPr>
      </p:pic>
    </p:spTree>
    <p:extLst>
      <p:ext uri="{BB962C8B-B14F-4D97-AF65-F5344CB8AC3E}">
        <p14:creationId xmlns:p14="http://schemas.microsoft.com/office/powerpoint/2010/main" val="1824848480"/>
      </p:ext>
    </p:extLst>
  </p:cSld>
  <p:clrMapOvr>
    <a:masterClrMapping/>
  </p:clrMapOvr>
  <mc:AlternateContent xmlns:mc="http://schemas.openxmlformats.org/markup-compatibility/2006" xmlns:p14="http://schemas.microsoft.com/office/powerpoint/2010/main">
    <mc:Choice Requires="p14">
      <p:transition spd="slow" p14:dur="2000" advTm="4248"/>
    </mc:Choice>
    <mc:Fallback xmlns="">
      <p:transition spd="slow" advTm="424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242046" y="1165331"/>
            <a:ext cx="8893233" cy="1325563"/>
          </a:xfrm>
        </p:spPr>
        <p:txBody>
          <a:bodyPr>
            <a:normAutofit/>
          </a:bodyPr>
          <a:lstStyle/>
          <a:p>
            <a:pPr algn="just"/>
            <a:r>
              <a:rPr lang="es-ES" dirty="0" smtClean="0"/>
              <a:t>Intercambiadores de calor de placas</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242046" y="2354942"/>
            <a:ext cx="7130304" cy="3836852"/>
          </a:xfrm>
        </p:spPr>
        <p:txBody>
          <a:bodyPr vert="horz" lIns="91440" tIns="45720" rIns="91440" bIns="45720" rtlCol="0">
            <a:noAutofit/>
          </a:bodyPr>
          <a:lstStyle/>
          <a:p>
            <a:pPr marL="0" indent="0" algn="just">
              <a:buNone/>
            </a:pPr>
            <a:r>
              <a:rPr lang="es-ES" sz="2200" dirty="0" smtClean="0"/>
              <a:t>El </a:t>
            </a:r>
            <a:r>
              <a:rPr lang="es-ES" sz="2200" b="1" dirty="0"/>
              <a:t>fluido de servicio</a:t>
            </a:r>
            <a:r>
              <a:rPr lang="es-ES" sz="2200" dirty="0"/>
              <a:t>, que es el medio de calentamiento, </a:t>
            </a:r>
            <a:r>
              <a:rPr lang="es-ES" sz="2200" u="sng" dirty="0"/>
              <a:t>entra y pasa con el mismo sentido o en sentido contrario, generando canales alternos. Cada canal de producto tiene un canal de servicio en el centro</a:t>
            </a:r>
            <a:r>
              <a:rPr lang="es-ES" sz="2200" dirty="0"/>
              <a:t>.</a:t>
            </a:r>
          </a:p>
          <a:p>
            <a:pPr marL="0" indent="0" algn="just">
              <a:buNone/>
            </a:pPr>
            <a:r>
              <a:rPr lang="es-ES" sz="2200" dirty="0"/>
              <a:t>La figura muestra </a:t>
            </a:r>
            <a:r>
              <a:rPr lang="es-ES" sz="2200" b="1" dirty="0"/>
              <a:t>cómo se forman los canales de servicio y de producto</a:t>
            </a:r>
            <a:r>
              <a:rPr lang="es-ES" sz="2200" dirty="0"/>
              <a:t>. Aquí se puede ver cómo </a:t>
            </a:r>
            <a:r>
              <a:rPr lang="es-ES" sz="2200" u="sng" dirty="0"/>
              <a:t>el medio y el producto fluyen verticalmente a través de los medios alternos</a:t>
            </a:r>
            <a:r>
              <a:rPr lang="es-ES" sz="2200" dirty="0"/>
              <a:t>. La consecución de los canales alternos se consigue gracias a las tapas que aíslan térmicamente el producto y el servicio en cada medio. Obsérvese que las placas están onduladas para mantener la transferencia de calor dentro del dispositivo para un intercambio de calor más eficiente.</a:t>
            </a:r>
          </a:p>
        </p:txBody>
      </p:sp>
      <p:sp>
        <p:nvSpPr>
          <p:cNvPr id="7" name="CuadroTexto 6">
            <a:extLst>
              <a:ext uri="{FF2B5EF4-FFF2-40B4-BE49-F238E27FC236}">
                <a16:creationId xmlns:a16="http://schemas.microsoft.com/office/drawing/2014/main" id="{6279C7C0-917D-B445-8727-5F42D2578363}"/>
              </a:ext>
            </a:extLst>
          </p:cNvPr>
          <p:cNvSpPr txBox="1"/>
          <p:nvPr/>
        </p:nvSpPr>
        <p:spPr>
          <a:xfrm>
            <a:off x="8032095" y="4769339"/>
            <a:ext cx="3963264" cy="923330"/>
          </a:xfrm>
          <a:prstGeom prst="rect">
            <a:avLst/>
          </a:prstGeom>
          <a:noFill/>
        </p:spPr>
        <p:txBody>
          <a:bodyPr wrap="none" rtlCol="0">
            <a:spAutoFit/>
          </a:bodyPr>
          <a:lstStyle/>
          <a:p>
            <a:pPr algn="ctr"/>
            <a:r>
              <a:rPr lang="es-ES" dirty="0"/>
              <a:t>Diagrama esquemático</a:t>
            </a:r>
          </a:p>
          <a:p>
            <a:pPr algn="ctr"/>
            <a:r>
              <a:rPr lang="es-ES" dirty="0"/>
              <a:t>Típico intercambiador de calor de placas</a:t>
            </a:r>
          </a:p>
          <a:p>
            <a:pPr algn="ctr"/>
            <a:r>
              <a:rPr lang="es-ES" dirty="0">
                <a:hlinkClick r:id="rId2"/>
              </a:rPr>
              <a:t>Imagen </a:t>
            </a:r>
            <a:r>
              <a:rPr lang="es-ES" dirty="0" smtClean="0">
                <a:hlinkClick r:id="rId2"/>
              </a:rPr>
              <a:t>7.3</a:t>
            </a:r>
            <a:endParaRPr lang="es-ES" dirty="0"/>
          </a:p>
        </p:txBody>
      </p:sp>
      <p:pic>
        <p:nvPicPr>
          <p:cNvPr id="8" name="Imagen 7">
            <a:extLst>
              <a:ext uri="{FF2B5EF4-FFF2-40B4-BE49-F238E27FC236}">
                <a16:creationId xmlns:a16="http://schemas.microsoft.com/office/drawing/2014/main" id="{001757E0-5544-2945-B0B0-DB0994B9B521}"/>
              </a:ext>
            </a:extLst>
          </p:cNvPr>
          <p:cNvPicPr>
            <a:picLocks noChangeAspect="1"/>
          </p:cNvPicPr>
          <p:nvPr/>
        </p:nvPicPr>
        <p:blipFill>
          <a:blip r:embed="rId3"/>
          <a:stretch>
            <a:fillRect/>
          </a:stretch>
        </p:blipFill>
        <p:spPr>
          <a:xfrm>
            <a:off x="7562850" y="2792535"/>
            <a:ext cx="4629150" cy="1851660"/>
          </a:xfrm>
          <a:prstGeom prst="rect">
            <a:avLst/>
          </a:prstGeom>
        </p:spPr>
      </p:pic>
    </p:spTree>
    <p:extLst>
      <p:ext uri="{BB962C8B-B14F-4D97-AF65-F5344CB8AC3E}">
        <p14:creationId xmlns:p14="http://schemas.microsoft.com/office/powerpoint/2010/main" val="1214548520"/>
      </p:ext>
    </p:extLst>
  </p:cSld>
  <p:clrMapOvr>
    <a:masterClrMapping/>
  </p:clrMapOvr>
  <mc:AlternateContent xmlns:mc="http://schemas.openxmlformats.org/markup-compatibility/2006" xmlns:p14="http://schemas.microsoft.com/office/powerpoint/2010/main">
    <mc:Choice Requires="p14">
      <p:transition spd="slow" p14:dur="2000" advTm="17327"/>
    </mc:Choice>
    <mc:Fallback xmlns="">
      <p:transition spd="slow" advTm="1732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242046" y="949324"/>
            <a:ext cx="8893233" cy="1325563"/>
          </a:xfrm>
        </p:spPr>
        <p:txBody>
          <a:bodyPr>
            <a:normAutofit/>
          </a:bodyPr>
          <a:lstStyle/>
          <a:p>
            <a:pPr algn="just"/>
            <a:r>
              <a:rPr lang="es-ES" dirty="0" smtClean="0"/>
              <a:t>Tanques</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349623" y="1900690"/>
            <a:ext cx="8413377" cy="3539445"/>
          </a:xfrm>
        </p:spPr>
        <p:txBody>
          <a:bodyPr vert="horz" lIns="91440" tIns="45720" rIns="91440" bIns="45720" rtlCol="0">
            <a:noAutofit/>
          </a:bodyPr>
          <a:lstStyle/>
          <a:p>
            <a:pPr marL="0" indent="0" algn="just">
              <a:buNone/>
            </a:pPr>
            <a:r>
              <a:rPr lang="es-ES" sz="1400" dirty="0" smtClean="0"/>
              <a:t>Los </a:t>
            </a:r>
            <a:r>
              <a:rPr lang="es-ES" sz="1400" dirty="0"/>
              <a:t>tanques de la industria láctea se utilizan en un gran número de operaciones; los tamaños van desde los 150.000 litros de los tanques de los silos de los departamentos de recepción hasta los 100 litros de los tanques más pequeños</a:t>
            </a:r>
            <a:r>
              <a:rPr lang="es-ES" sz="1400" dirty="0" smtClean="0"/>
              <a:t>.</a:t>
            </a:r>
          </a:p>
          <a:p>
            <a:pPr marL="0" indent="0" algn="just">
              <a:buNone/>
            </a:pPr>
            <a:r>
              <a:rPr lang="es-ES" sz="1400" b="1" dirty="0" smtClean="0"/>
              <a:t>Tanques de almacenamiento</a:t>
            </a:r>
          </a:p>
          <a:p>
            <a:pPr marL="373063" indent="-373063" algn="just">
              <a:buFont typeface="+mj-lt"/>
              <a:buAutoNum type="romanLcPeriod"/>
            </a:pPr>
            <a:r>
              <a:rPr lang="es-ES" sz="1400" b="1" dirty="0" smtClean="0"/>
              <a:t>Tanques </a:t>
            </a:r>
            <a:r>
              <a:rPr lang="es-ES" sz="1400" b="1" dirty="0"/>
              <a:t>de silo</a:t>
            </a:r>
            <a:r>
              <a:rPr lang="es-ES" sz="1400" dirty="0"/>
              <a:t>. Varían en tamaño desde 25.000 litros hasta unos 150.000 litros y las superficies en contacto con el producto son de acero inoxidable. A veces se colocan en el exterior para ahorrar costes de construcción.</a:t>
            </a:r>
            <a:endParaRPr lang="es-ES" sz="1400" dirty="0" smtClean="0"/>
          </a:p>
          <a:p>
            <a:pPr marL="373063" indent="-373063" algn="just">
              <a:buFont typeface="+mj-lt"/>
              <a:buAutoNum type="romanLcPeriod"/>
            </a:pPr>
            <a:r>
              <a:rPr lang="es-ES" sz="1400" b="1" dirty="0" smtClean="0"/>
              <a:t>Tanques </a:t>
            </a:r>
            <a:r>
              <a:rPr lang="es-ES" sz="1400" b="1" dirty="0"/>
              <a:t>de almacenamiento intermedio</a:t>
            </a:r>
            <a:r>
              <a:rPr lang="es-ES" sz="1400" dirty="0"/>
              <a:t>. Se </a:t>
            </a:r>
            <a:r>
              <a:rPr lang="es-ES" sz="1400" dirty="0" smtClean="0"/>
              <a:t>utilizan para </a:t>
            </a:r>
            <a:r>
              <a:rPr lang="es-ES" sz="1400" dirty="0"/>
              <a:t>almacenar un producto durante un corto periodo de tiempo antes de que continúe hacia la línea de proceso. También se </a:t>
            </a:r>
            <a:r>
              <a:rPr lang="es-ES" sz="1400" dirty="0" smtClean="0"/>
              <a:t>usan </a:t>
            </a:r>
            <a:r>
              <a:rPr lang="es-ES" sz="1400" dirty="0"/>
              <a:t>como tanques intermedios o de amortiguación, para absorber las variaciones de caudal del producto en proceso. Tras el tratamiento térmico y el enfriamiento, la leche se bombea a un tanque intermedio y de ahí al llenado. Si se interrumpe la operación de llenado, la leche procesada se mantiene en este tanque</a:t>
            </a:r>
            <a:r>
              <a:rPr lang="es-ES" sz="1400" dirty="0" smtClean="0"/>
              <a:t>.</a:t>
            </a:r>
          </a:p>
          <a:p>
            <a:pPr marL="373063" indent="-373063" algn="just">
              <a:buFont typeface="+mj-lt"/>
              <a:buAutoNum type="romanLcPeriod"/>
            </a:pPr>
            <a:r>
              <a:rPr lang="es-ES" sz="1400" b="1" dirty="0"/>
              <a:t>Tanques de mezcla</a:t>
            </a:r>
            <a:r>
              <a:rPr lang="es-ES" sz="1400" dirty="0"/>
              <a:t>. </a:t>
            </a:r>
            <a:r>
              <a:rPr lang="es-ES" sz="1400" dirty="0" smtClean="0"/>
              <a:t>Se usan para </a:t>
            </a:r>
            <a:r>
              <a:rPr lang="es-ES" sz="1400" dirty="0"/>
              <a:t>mezclar diferentes productos e incorporar </a:t>
            </a:r>
            <a:r>
              <a:rPr lang="es-ES" sz="1400" dirty="0" smtClean="0"/>
              <a:t>ingredientes </a:t>
            </a:r>
            <a:r>
              <a:rPr lang="es-ES" sz="1400" dirty="0"/>
              <a:t>al producto principal. </a:t>
            </a:r>
            <a:r>
              <a:rPr lang="es-ES" sz="1400" dirty="0" smtClean="0"/>
              <a:t>Pueden </a:t>
            </a:r>
            <a:r>
              <a:rPr lang="es-ES" sz="1400" dirty="0"/>
              <a:t>ser aislados o con una sola pared de acero inoxidable. Pueden estar equipados con dispositivos de control de la </a:t>
            </a:r>
            <a:r>
              <a:rPr lang="es-ES" sz="1400" dirty="0" smtClean="0"/>
              <a:t>temperatura para bombear </a:t>
            </a:r>
            <a:r>
              <a:rPr lang="es-ES" sz="1400" dirty="0"/>
              <a:t>el medio de calentamiento y </a:t>
            </a:r>
            <a:r>
              <a:rPr lang="es-ES" sz="1400" dirty="0" smtClean="0"/>
              <a:t>enfriamiento.</a:t>
            </a:r>
          </a:p>
          <a:p>
            <a:pPr marL="0" indent="0" algn="just">
              <a:buNone/>
            </a:pPr>
            <a:r>
              <a:rPr lang="es-ES" sz="1400" b="1" dirty="0" smtClean="0"/>
              <a:t>Tanques de proceso</a:t>
            </a:r>
          </a:p>
          <a:p>
            <a:pPr marL="0" indent="0" algn="just">
              <a:buNone/>
            </a:pPr>
            <a:r>
              <a:rPr lang="es-ES" sz="1400" dirty="0" smtClean="0"/>
              <a:t>En </a:t>
            </a:r>
            <a:r>
              <a:rPr lang="es-ES" sz="1400" dirty="0"/>
              <a:t>estos tanques se tratan los productos para modificar sus características; entre los más utilizados en la industria láctea se encuentran los tanques de maduración para nata y para productos ácidos como el yogur, así como los tanques de cristalización para nata montada y los tanques para la preparación de cultivos iniciadores.</a:t>
            </a:r>
          </a:p>
        </p:txBody>
      </p:sp>
      <p:pic>
        <p:nvPicPr>
          <p:cNvPr id="29698" name="Picture 2">
            <a:extLst>
              <a:ext uri="{FF2B5EF4-FFF2-40B4-BE49-F238E27FC236}">
                <a16:creationId xmlns:a16="http://schemas.microsoft.com/office/drawing/2014/main" id="{1DDE4E6E-F700-654A-9DE5-C271E5CC6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053" y="4621214"/>
            <a:ext cx="19526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Tanks | Dairy Processing Handbook">
            <a:extLst>
              <a:ext uri="{FF2B5EF4-FFF2-40B4-BE49-F238E27FC236}">
                <a16:creationId xmlns:a16="http://schemas.microsoft.com/office/drawing/2014/main" id="{68619424-492E-264F-9769-D97C372639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888924" y="2223874"/>
            <a:ext cx="1318881" cy="235924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A7D928DE-56C4-9A4B-B5FC-FD059F28470E}"/>
              </a:ext>
            </a:extLst>
          </p:cNvPr>
          <p:cNvSpPr txBox="1"/>
          <p:nvPr/>
        </p:nvSpPr>
        <p:spPr>
          <a:xfrm>
            <a:off x="9046267" y="4621214"/>
            <a:ext cx="1051571" cy="646331"/>
          </a:xfrm>
          <a:prstGeom prst="rect">
            <a:avLst/>
          </a:prstGeom>
          <a:noFill/>
        </p:spPr>
        <p:txBody>
          <a:bodyPr wrap="none" rtlCol="0">
            <a:spAutoFit/>
          </a:bodyPr>
          <a:lstStyle/>
          <a:p>
            <a:pPr algn="ctr"/>
            <a:r>
              <a:rPr lang="es-ES" dirty="0" smtClean="0"/>
              <a:t>Tanques</a:t>
            </a:r>
          </a:p>
          <a:p>
            <a:pPr algn="ctr"/>
            <a:r>
              <a:rPr lang="es-ES" dirty="0" smtClean="0">
                <a:hlinkClick r:id="rId4"/>
              </a:rPr>
              <a:t>Imagen 8</a:t>
            </a:r>
            <a:endParaRPr lang="es-ES" dirty="0"/>
          </a:p>
        </p:txBody>
      </p:sp>
    </p:spTree>
    <p:extLst>
      <p:ext uri="{BB962C8B-B14F-4D97-AF65-F5344CB8AC3E}">
        <p14:creationId xmlns:p14="http://schemas.microsoft.com/office/powerpoint/2010/main" val="78897757"/>
      </p:ext>
    </p:extLst>
  </p:cSld>
  <p:clrMapOvr>
    <a:masterClrMapping/>
  </p:clrMapOvr>
  <mc:AlternateContent xmlns:mc="http://schemas.openxmlformats.org/markup-compatibility/2006" xmlns:p14="http://schemas.microsoft.com/office/powerpoint/2010/main">
    <mc:Choice Requires="p14">
      <p:transition spd="slow" p14:dur="2000" advTm="19628"/>
    </mc:Choice>
    <mc:Fallback xmlns="">
      <p:transition spd="slow" advTm="1962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242046" y="838200"/>
            <a:ext cx="8893233" cy="1325563"/>
          </a:xfrm>
        </p:spPr>
        <p:txBody>
          <a:bodyPr>
            <a:normAutofit/>
          </a:bodyPr>
          <a:lstStyle/>
          <a:p>
            <a:pPr algn="just"/>
            <a:r>
              <a:rPr lang="es-ES" dirty="0" smtClean="0"/>
              <a:t>Recomendaciones de mantenimiento</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0" y="1802492"/>
            <a:ext cx="11707908" cy="4598308"/>
          </a:xfrm>
        </p:spPr>
        <p:txBody>
          <a:bodyPr vert="horz" lIns="91440" tIns="45720" rIns="91440" bIns="45720" numCol="2" rtlCol="0">
            <a:noAutofit/>
          </a:bodyPr>
          <a:lstStyle/>
          <a:p>
            <a:pPr marL="471488" indent="-285750" algn="just">
              <a:buFont typeface="Wingdings" pitchFamily="2" charset="2"/>
              <a:buChar char="Ø"/>
            </a:pPr>
            <a:r>
              <a:rPr lang="es-ES" sz="1500" dirty="0" smtClean="0"/>
              <a:t>Sabiendo </a:t>
            </a:r>
            <a:r>
              <a:rPr lang="es-ES" sz="1500" dirty="0"/>
              <a:t>que el control microbiológico es la parte fundamental de este proceso, se debe señalar que lo principal es </a:t>
            </a:r>
            <a:r>
              <a:rPr lang="es-ES" sz="1500" b="1" dirty="0"/>
              <a:t>controlar la carga microbiana</a:t>
            </a:r>
            <a:r>
              <a:rPr lang="es-ES" sz="1500" dirty="0"/>
              <a:t>, por lo que </a:t>
            </a:r>
            <a:r>
              <a:rPr lang="es-ES" sz="1500" u="sng" dirty="0"/>
              <a:t>la limpieza del equipo de pasteurización y envasado debe realizarse antes y después de cada proceso</a:t>
            </a:r>
            <a:r>
              <a:rPr lang="es-ES" sz="1500" dirty="0"/>
              <a:t>, para lo cual es recomendable someterlo a un barrido con una solución de hipoclorito de calcio y ácido nítrico.</a:t>
            </a:r>
            <a:endParaRPr lang="es-ES" sz="1500" dirty="0" smtClean="0"/>
          </a:p>
          <a:p>
            <a:pPr marL="471488" indent="-285750" algn="just">
              <a:buFont typeface="Wingdings" pitchFamily="2" charset="2"/>
              <a:buChar char="Ø"/>
            </a:pPr>
            <a:r>
              <a:rPr lang="es-ES" sz="1500" dirty="0" smtClean="0"/>
              <a:t>En </a:t>
            </a:r>
            <a:r>
              <a:rPr lang="es-ES" sz="1500" dirty="0"/>
              <a:t>el </a:t>
            </a:r>
            <a:r>
              <a:rPr lang="es-ES" sz="1500" b="1" dirty="0"/>
              <a:t>aspecto mecánico</a:t>
            </a:r>
            <a:r>
              <a:rPr lang="es-ES" sz="1500" dirty="0"/>
              <a:t>, debe </a:t>
            </a:r>
            <a:r>
              <a:rPr lang="es-ES" sz="1500" u="sng" dirty="0"/>
              <a:t>verificarse que los sellos</a:t>
            </a:r>
            <a:r>
              <a:rPr lang="es-ES" sz="1500" dirty="0"/>
              <a:t> de los acoples del equipo de pasteurización </a:t>
            </a:r>
            <a:r>
              <a:rPr lang="es-ES" sz="1500" u="sng" dirty="0"/>
              <a:t>no presenten</a:t>
            </a:r>
            <a:r>
              <a:rPr lang="es-ES" sz="1500" dirty="0"/>
              <a:t> fugas, de lo contrario se deben cambiar las juntas.</a:t>
            </a:r>
            <a:endParaRPr lang="es-ES" sz="1500" dirty="0" smtClean="0"/>
          </a:p>
          <a:p>
            <a:pPr marL="471488" indent="-285750" algn="just">
              <a:buFont typeface="Wingdings" pitchFamily="2" charset="2"/>
              <a:buChar char="Ø"/>
            </a:pPr>
            <a:r>
              <a:rPr lang="es-ES" sz="1500" dirty="0" smtClean="0"/>
              <a:t>En </a:t>
            </a:r>
            <a:r>
              <a:rPr lang="es-ES" sz="1500" dirty="0"/>
              <a:t>cuanto a las </a:t>
            </a:r>
            <a:r>
              <a:rPr lang="es-ES" sz="1500" u="sng" dirty="0"/>
              <a:t>válvulas de alimentación de entrada y salida de agua</a:t>
            </a:r>
            <a:r>
              <a:rPr lang="es-ES" sz="1500" dirty="0"/>
              <a:t> de la unidad de refrigeración al pasteurizador, es posible que con el tiempo pierdan su estanqueidad normal, en cuyo caso se debe cambiar el accesorio que esté defectuoso.</a:t>
            </a:r>
            <a:endParaRPr lang="es-ES" sz="1500" dirty="0" smtClean="0"/>
          </a:p>
          <a:p>
            <a:pPr marL="471488" indent="-285750" algn="just">
              <a:buFont typeface="Wingdings" pitchFamily="2" charset="2"/>
              <a:buChar char="Ø"/>
            </a:pPr>
            <a:r>
              <a:rPr lang="es-ES" sz="1500" dirty="0" smtClean="0"/>
              <a:t>La </a:t>
            </a:r>
            <a:r>
              <a:rPr lang="es-ES" sz="1500" u="sng" dirty="0"/>
              <a:t>válvula </a:t>
            </a:r>
            <a:r>
              <a:rPr lang="es-ES" sz="1500" u="sng" dirty="0" err="1"/>
              <a:t>presostática</a:t>
            </a:r>
            <a:r>
              <a:rPr lang="es-ES" sz="1500" dirty="0"/>
              <a:t> puede perder aire con el tiempo y se recomienda su sustitución.</a:t>
            </a:r>
            <a:endParaRPr lang="es-ES" sz="1500" dirty="0" smtClean="0"/>
          </a:p>
          <a:p>
            <a:pPr marL="471488" indent="-285750" algn="just">
              <a:buFont typeface="Wingdings" pitchFamily="2" charset="2"/>
              <a:buChar char="Ø"/>
            </a:pPr>
            <a:r>
              <a:rPr lang="es-ES" sz="1500" dirty="0" smtClean="0"/>
              <a:t>La </a:t>
            </a:r>
            <a:r>
              <a:rPr lang="es-ES" sz="1500" u="sng" dirty="0"/>
              <a:t>bomba de agua caliente</a:t>
            </a:r>
            <a:r>
              <a:rPr lang="es-ES" sz="1500" dirty="0"/>
              <a:t> tiende a sufrir desgaste en los cojinetes, por lo que cuando se advierte este defecto, deben ser sustituidos. Lo mismo ocurre con la </a:t>
            </a:r>
            <a:r>
              <a:rPr lang="es-ES" sz="1500" u="sng" dirty="0"/>
              <a:t>bomba de alimentación de leche y la unidad de refrigeración</a:t>
            </a:r>
            <a:r>
              <a:rPr lang="es-ES" sz="1500" dirty="0"/>
              <a:t>.</a:t>
            </a:r>
            <a:endParaRPr lang="es-ES" sz="1500" dirty="0" smtClean="0"/>
          </a:p>
          <a:p>
            <a:pPr marL="471488" indent="-285750" algn="just">
              <a:buFont typeface="Wingdings" pitchFamily="2" charset="2"/>
              <a:buChar char="Ø"/>
            </a:pPr>
            <a:r>
              <a:rPr lang="es-ES" sz="1500" dirty="0" smtClean="0"/>
              <a:t>En </a:t>
            </a:r>
            <a:r>
              <a:rPr lang="es-ES" sz="1500" dirty="0"/>
              <a:t>el </a:t>
            </a:r>
            <a:r>
              <a:rPr lang="es-ES" sz="1500" u="sng" dirty="0"/>
              <a:t>intercambiador </a:t>
            </a:r>
            <a:r>
              <a:rPr lang="es-ES" sz="1500" u="sng" dirty="0" smtClean="0"/>
              <a:t>de calor de </a:t>
            </a:r>
            <a:r>
              <a:rPr lang="es-ES" sz="1500" u="sng" dirty="0"/>
              <a:t>placas</a:t>
            </a:r>
            <a:r>
              <a:rPr lang="es-ES" sz="1500" dirty="0"/>
              <a:t> se debe verificar que estén bien sujetas, ya que pueden perder líquido. Es importante tener en cuenta este punto, ya que de lo contrario hay que sustituir las </a:t>
            </a:r>
            <a:r>
              <a:rPr lang="es-ES" sz="1500" dirty="0" smtClean="0"/>
              <a:t>juntas.</a:t>
            </a:r>
          </a:p>
          <a:p>
            <a:pPr marL="471488" indent="-285750" algn="just">
              <a:buFont typeface="Wingdings" pitchFamily="2" charset="2"/>
              <a:buChar char="Ø"/>
            </a:pPr>
            <a:r>
              <a:rPr lang="es-ES" sz="1500" dirty="0" smtClean="0"/>
              <a:t>En </a:t>
            </a:r>
            <a:r>
              <a:rPr lang="es-ES" sz="1500" dirty="0"/>
              <a:t>el </a:t>
            </a:r>
            <a:r>
              <a:rPr lang="es-ES" sz="1500" b="1" dirty="0"/>
              <a:t>equipo de envasado</a:t>
            </a:r>
            <a:r>
              <a:rPr lang="es-ES" sz="1500" dirty="0"/>
              <a:t>, los casquillos deslizantes de las mordazas tienden a desgastarse, por lo que se recomienda sustituirlos cuando ocurra.</a:t>
            </a:r>
            <a:endParaRPr lang="es-ES" sz="1500" dirty="0" smtClean="0"/>
          </a:p>
          <a:p>
            <a:pPr marL="471488" indent="-285750" algn="just">
              <a:buFont typeface="Wingdings" pitchFamily="2" charset="2"/>
              <a:buChar char="Ø"/>
            </a:pPr>
            <a:r>
              <a:rPr lang="es-ES" sz="1500" dirty="0" smtClean="0"/>
              <a:t>El </a:t>
            </a:r>
            <a:r>
              <a:rPr lang="es-ES" sz="1500" dirty="0"/>
              <a:t>pedal de la envasadora de leche puede sufrir desgaste o deformaciones físicas, por lo que se recomienda corregir los daños hasta alcanzar su forma original.</a:t>
            </a:r>
            <a:endParaRPr lang="es-ES" sz="1500" dirty="0" smtClean="0"/>
          </a:p>
          <a:p>
            <a:pPr marL="471488" indent="-285750" algn="just">
              <a:buFont typeface="Wingdings" pitchFamily="2" charset="2"/>
              <a:buChar char="Ø"/>
            </a:pPr>
            <a:r>
              <a:rPr lang="es-ES" sz="1500" dirty="0" smtClean="0"/>
              <a:t>Dentro </a:t>
            </a:r>
            <a:r>
              <a:rPr lang="es-ES" sz="1500" dirty="0"/>
              <a:t>de la </a:t>
            </a:r>
            <a:r>
              <a:rPr lang="es-ES" sz="1500" b="1" dirty="0"/>
              <a:t>parte electromecánica</a:t>
            </a:r>
            <a:r>
              <a:rPr lang="es-ES" sz="1500" dirty="0"/>
              <a:t>, destacan las </a:t>
            </a:r>
            <a:r>
              <a:rPr lang="es-ES" sz="1500" u="sng" dirty="0"/>
              <a:t>electroválvulas dosificadoras</a:t>
            </a:r>
            <a:r>
              <a:rPr lang="es-ES" sz="1500" dirty="0"/>
              <a:t> de leche. En caso de mal funcionamiento de la bobina activadora, se debe sustituir su accesorio. Y si se observan fugas de estanqueidad, se sustituirá en su totalidad.</a:t>
            </a:r>
            <a:endParaRPr lang="es-ES" sz="1500" dirty="0" smtClean="0"/>
          </a:p>
          <a:p>
            <a:pPr marL="471488" indent="-285750" algn="just">
              <a:buFont typeface="Wingdings" pitchFamily="2" charset="2"/>
              <a:buChar char="Ø"/>
            </a:pPr>
            <a:r>
              <a:rPr lang="es-ES" sz="1500" dirty="0" smtClean="0"/>
              <a:t>En </a:t>
            </a:r>
            <a:r>
              <a:rPr lang="es-ES" sz="1500" dirty="0"/>
              <a:t>cuanto a la </a:t>
            </a:r>
            <a:r>
              <a:rPr lang="es-ES" sz="1500" b="1" dirty="0"/>
              <a:t>parte eléctrica</a:t>
            </a:r>
            <a:r>
              <a:rPr lang="es-ES" sz="1500" dirty="0"/>
              <a:t>, hay que asegurarse de que se utiliza la </a:t>
            </a:r>
            <a:r>
              <a:rPr lang="es-ES" sz="1500" u="sng" dirty="0"/>
              <a:t>tensión correcta</a:t>
            </a:r>
            <a:r>
              <a:rPr lang="es-ES" sz="1500" dirty="0"/>
              <a:t>; si no es así, se examinará el fallo y se sustituirán los accesorios defectuosos. Esto se aplica a </a:t>
            </a:r>
            <a:r>
              <a:rPr lang="es-ES" sz="1500" dirty="0" smtClean="0"/>
              <a:t>los interruptores</a:t>
            </a:r>
            <a:r>
              <a:rPr lang="es-ES" sz="1500" dirty="0"/>
              <a:t>, resistencias, luces piloto, temporizadores, alarmas y termómetros. </a:t>
            </a:r>
          </a:p>
        </p:txBody>
      </p:sp>
    </p:spTree>
    <p:extLst>
      <p:ext uri="{BB962C8B-B14F-4D97-AF65-F5344CB8AC3E}">
        <p14:creationId xmlns:p14="http://schemas.microsoft.com/office/powerpoint/2010/main" val="3548134045"/>
      </p:ext>
    </p:extLst>
  </p:cSld>
  <p:clrMapOvr>
    <a:masterClrMapping/>
  </p:clrMapOvr>
  <mc:AlternateContent xmlns:mc="http://schemas.openxmlformats.org/markup-compatibility/2006" xmlns:p14="http://schemas.microsoft.com/office/powerpoint/2010/main">
    <mc:Choice Requires="p14">
      <p:transition spd="slow" p14:dur="2000" advTm="26297"/>
    </mc:Choice>
    <mc:Fallback xmlns="">
      <p:transition spd="slow" advTm="2629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17723B-D711-4BC4-A00B-357A803ACBD2}"/>
              </a:ext>
            </a:extLst>
          </p:cNvPr>
          <p:cNvSpPr>
            <a:spLocks noGrp="1"/>
          </p:cNvSpPr>
          <p:nvPr>
            <p:ph type="title"/>
          </p:nvPr>
        </p:nvSpPr>
        <p:spPr>
          <a:xfrm>
            <a:off x="354011" y="1028162"/>
            <a:ext cx="11592456" cy="1325563"/>
          </a:xfrm>
        </p:spPr>
        <p:txBody>
          <a:bodyPr/>
          <a:lstStyle/>
          <a:p>
            <a:r>
              <a:rPr lang="es-ES" b="1" dirty="0" smtClean="0"/>
              <a:t>Referencias</a:t>
            </a:r>
            <a:endParaRPr lang="es-ES" dirty="0"/>
          </a:p>
        </p:txBody>
      </p:sp>
      <p:sp>
        <p:nvSpPr>
          <p:cNvPr id="12" name="CuadroTexto 11">
            <a:extLst>
              <a:ext uri="{FF2B5EF4-FFF2-40B4-BE49-F238E27FC236}">
                <a16:creationId xmlns:a16="http://schemas.microsoft.com/office/drawing/2014/main" id="{7D564F8B-12D4-BE45-9064-DEEB9188F6FC}"/>
              </a:ext>
            </a:extLst>
          </p:cNvPr>
          <p:cNvSpPr txBox="1"/>
          <p:nvPr/>
        </p:nvSpPr>
        <p:spPr>
          <a:xfrm>
            <a:off x="354011" y="2353725"/>
            <a:ext cx="11237354" cy="3600986"/>
          </a:xfrm>
          <a:prstGeom prst="rect">
            <a:avLst/>
          </a:prstGeom>
          <a:noFill/>
        </p:spPr>
        <p:txBody>
          <a:bodyPr wrap="square" rtlCol="0">
            <a:spAutoFit/>
          </a:bodyPr>
          <a:lstStyle/>
          <a:p>
            <a:pPr marL="285750" indent="-285750" fontAlgn="base">
              <a:buFont typeface="Wingdings" pitchFamily="2" charset="2"/>
              <a:buChar char="ü"/>
            </a:pPr>
            <a:r>
              <a:rPr lang="en-GB" sz="1600" noProof="1" smtClean="0">
                <a:solidFill>
                  <a:srgbClr val="002060"/>
                </a:solidFill>
              </a:rPr>
              <a:t>Milk quality and factors that influence it. CASADO, C. and GARCIA, A. Spanish Dairy Industries.</a:t>
            </a:r>
          </a:p>
          <a:p>
            <a:pPr marL="285750" indent="-285750" fontAlgn="base">
              <a:buFont typeface="Wingdings" pitchFamily="2" charset="2"/>
              <a:buChar char="ü"/>
            </a:pPr>
            <a:endParaRPr lang="en-GB" sz="1600" noProof="1" smtClean="0">
              <a:solidFill>
                <a:srgbClr val="002060"/>
              </a:solidFill>
            </a:endParaRPr>
          </a:p>
          <a:p>
            <a:pPr marL="285750" indent="-285750" fontAlgn="base">
              <a:buFont typeface="Wingdings" pitchFamily="2" charset="2"/>
              <a:buChar char="ü"/>
            </a:pPr>
            <a:r>
              <a:rPr lang="en-GB" sz="1600" noProof="1" smtClean="0">
                <a:solidFill>
                  <a:srgbClr val="002060"/>
                </a:solidFill>
              </a:rPr>
              <a:t>Fluid Flow in Valves, Fittings and Piping. CRANE, Technical Review by Reza García Clemente. Mc. Graw Hill Interamericana.</a:t>
            </a:r>
          </a:p>
          <a:p>
            <a:pPr marL="285750" indent="-285750" fontAlgn="base">
              <a:buFont typeface="Wingdings" pitchFamily="2" charset="2"/>
              <a:buChar char="ü"/>
            </a:pPr>
            <a:endParaRPr lang="en-GB" sz="1600" noProof="1" smtClean="0">
              <a:solidFill>
                <a:srgbClr val="002060"/>
              </a:solidFill>
            </a:endParaRPr>
          </a:p>
          <a:p>
            <a:pPr marL="285750" indent="-285750" fontAlgn="base">
              <a:buFont typeface="Wingdings" pitchFamily="2" charset="2"/>
              <a:buChar char="ü"/>
            </a:pPr>
            <a:r>
              <a:rPr lang="en-GB" sz="1600" noProof="1" smtClean="0">
                <a:solidFill>
                  <a:srgbClr val="002060"/>
                </a:solidFill>
              </a:rPr>
              <a:t>Milk science and technology. Composition and physico-chemical structure of milk. RIEL, R. Zaragoza, Spain, Editorial Acribia.</a:t>
            </a:r>
          </a:p>
          <a:p>
            <a:pPr marL="285750" indent="-285750" fontAlgn="base">
              <a:buFont typeface="Wingdings" pitchFamily="2" charset="2"/>
              <a:buChar char="ü"/>
            </a:pPr>
            <a:endParaRPr lang="en-GB" sz="1600" noProof="1" smtClean="0">
              <a:solidFill>
                <a:srgbClr val="002060"/>
              </a:solidFill>
            </a:endParaRPr>
          </a:p>
          <a:p>
            <a:pPr marL="285750" indent="-285750" fontAlgn="base">
              <a:buFont typeface="Wingdings" pitchFamily="2" charset="2"/>
              <a:buChar char="ü"/>
            </a:pPr>
            <a:r>
              <a:rPr lang="en-GB" sz="1600" noProof="1" smtClean="0">
                <a:solidFill>
                  <a:srgbClr val="002060"/>
                </a:solidFill>
              </a:rPr>
              <a:t>Hazard Analysis and Critical Control Points (HACCP) for UHT and Pasterised Milks. SGS ESPAÑOLA DE CONTROL, S.A. in collaboration with the Federación Nacional de Industrias Lácteas (FeNIL).</a:t>
            </a:r>
          </a:p>
          <a:p>
            <a:pPr marL="285750" indent="-285750" fontAlgn="base">
              <a:buFont typeface="Wingdings" pitchFamily="2" charset="2"/>
              <a:buChar char="ü"/>
            </a:pPr>
            <a:endParaRPr lang="en-GB" sz="1600" noProof="1" smtClean="0">
              <a:solidFill>
                <a:srgbClr val="002060"/>
              </a:solidFill>
            </a:endParaRPr>
          </a:p>
          <a:p>
            <a:pPr marL="285750" indent="-285750" fontAlgn="base">
              <a:buFont typeface="Wingdings" pitchFamily="2" charset="2"/>
              <a:buChar char="ü"/>
            </a:pPr>
            <a:r>
              <a:rPr lang="en-GB" sz="1600" noProof="1" smtClean="0">
                <a:solidFill>
                  <a:srgbClr val="002060"/>
                </a:solidFill>
              </a:rPr>
              <a:t>Re-installation And On-line Operation Of Milk pasteurization And Packaging Equipment. Bermeo Quinde Rodrigo Alexander.</a:t>
            </a:r>
          </a:p>
          <a:p>
            <a:pPr marL="285750" indent="-285750" fontAlgn="base">
              <a:buFont typeface="Wingdings" pitchFamily="2" charset="2"/>
              <a:buChar char="ü"/>
            </a:pPr>
            <a:endParaRPr lang="en-GB" sz="1600" noProof="1" smtClean="0">
              <a:solidFill>
                <a:srgbClr val="002060"/>
              </a:solidFill>
            </a:endParaRPr>
          </a:p>
          <a:p>
            <a:pPr marL="285750" indent="-285750" fontAlgn="base">
              <a:buFont typeface="Wingdings" pitchFamily="2" charset="2"/>
              <a:buChar char="ü"/>
            </a:pPr>
            <a:r>
              <a:rPr lang="en-GB" sz="1600" noProof="1" smtClean="0">
                <a:solidFill>
                  <a:srgbClr val="002060"/>
                </a:solidFill>
              </a:rPr>
              <a:t>Technical guide for milk pasteurization. Evelyn Cristina Guaraca Pino.</a:t>
            </a:r>
          </a:p>
          <a:p>
            <a:pPr marL="285750" indent="-285750" fontAlgn="base">
              <a:buFont typeface="Wingdings" pitchFamily="2" charset="2"/>
              <a:buChar char="ü"/>
            </a:pPr>
            <a:endParaRPr lang="en-GB" sz="1600" noProof="1" smtClean="0">
              <a:solidFill>
                <a:srgbClr val="002060"/>
              </a:solidFill>
            </a:endParaRPr>
          </a:p>
          <a:p>
            <a:pPr marL="285750" indent="-285750" fontAlgn="base">
              <a:buFont typeface="Wingdings" pitchFamily="2" charset="2"/>
              <a:buChar char="ü"/>
            </a:pPr>
            <a:r>
              <a:rPr lang="en-GB" sz="1600" dirty="0">
                <a:solidFill>
                  <a:srgbClr val="062E64"/>
                </a:solidFill>
              </a:rPr>
              <a:t>Dairy Processing Handbook ©Tetra </a:t>
            </a:r>
            <a:r>
              <a:rPr lang="en-GB" sz="1600" dirty="0" smtClean="0">
                <a:solidFill>
                  <a:srgbClr val="062E64"/>
                </a:solidFill>
              </a:rPr>
              <a:t>Pak.</a:t>
            </a:r>
            <a:endParaRPr lang="en-GB" sz="1600" dirty="0">
              <a:solidFill>
                <a:srgbClr val="002060"/>
              </a:solidFill>
            </a:endParaRPr>
          </a:p>
        </p:txBody>
      </p:sp>
    </p:spTree>
    <p:extLst>
      <p:ext uri="{BB962C8B-B14F-4D97-AF65-F5344CB8AC3E}">
        <p14:creationId xmlns:p14="http://schemas.microsoft.com/office/powerpoint/2010/main" val="82775550"/>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17723B-D711-4BC4-A00B-357A803ACBD2}"/>
              </a:ext>
            </a:extLst>
          </p:cNvPr>
          <p:cNvSpPr>
            <a:spLocks noGrp="1"/>
          </p:cNvSpPr>
          <p:nvPr>
            <p:ph type="title"/>
          </p:nvPr>
        </p:nvSpPr>
        <p:spPr>
          <a:xfrm>
            <a:off x="354011" y="1028162"/>
            <a:ext cx="11592456" cy="1325563"/>
          </a:xfrm>
        </p:spPr>
        <p:txBody>
          <a:bodyPr/>
          <a:lstStyle/>
          <a:p>
            <a:r>
              <a:rPr lang="es-ES" b="1" dirty="0" smtClean="0"/>
              <a:t>Referencias (videos)</a:t>
            </a:r>
            <a:endParaRPr lang="es-ES" dirty="0"/>
          </a:p>
        </p:txBody>
      </p:sp>
      <p:sp>
        <p:nvSpPr>
          <p:cNvPr id="12" name="CuadroTexto 11">
            <a:extLst>
              <a:ext uri="{FF2B5EF4-FFF2-40B4-BE49-F238E27FC236}">
                <a16:creationId xmlns:a16="http://schemas.microsoft.com/office/drawing/2014/main" id="{7D564F8B-12D4-BE45-9064-DEEB9188F6FC}"/>
              </a:ext>
            </a:extLst>
          </p:cNvPr>
          <p:cNvSpPr txBox="1"/>
          <p:nvPr/>
        </p:nvSpPr>
        <p:spPr>
          <a:xfrm>
            <a:off x="354011" y="2353725"/>
            <a:ext cx="11237354" cy="2554545"/>
          </a:xfrm>
          <a:prstGeom prst="rect">
            <a:avLst/>
          </a:prstGeom>
          <a:noFill/>
        </p:spPr>
        <p:txBody>
          <a:bodyPr wrap="square" rtlCol="0">
            <a:spAutoFit/>
          </a:bodyPr>
          <a:lstStyle/>
          <a:p>
            <a:pPr marL="285750" indent="-285750" fontAlgn="base">
              <a:buFont typeface="Wingdings" pitchFamily="2" charset="2"/>
              <a:buChar char="ü"/>
            </a:pPr>
            <a:r>
              <a:rPr lang="en-GB" sz="1600" dirty="0">
                <a:solidFill>
                  <a:srgbClr val="002060"/>
                </a:solidFill>
                <a:hlinkClick r:id="rId2"/>
              </a:rPr>
              <a:t>https://youtu.be/V81AlskT2uI</a:t>
            </a:r>
            <a:endParaRPr lang="en-GB" sz="1600" dirty="0">
              <a:solidFill>
                <a:srgbClr val="002060"/>
              </a:solidFill>
            </a:endParaRPr>
          </a:p>
          <a:p>
            <a:pPr marL="285750" indent="-285750" fontAlgn="base">
              <a:buFont typeface="Wingdings" pitchFamily="2" charset="2"/>
              <a:buChar char="ü"/>
            </a:pPr>
            <a:endParaRPr lang="en-GB" sz="1600" b="1" dirty="0">
              <a:solidFill>
                <a:srgbClr val="002060"/>
              </a:solidFill>
            </a:endParaRPr>
          </a:p>
          <a:p>
            <a:pPr marL="285750" indent="-285750" fontAlgn="base">
              <a:buFont typeface="Wingdings" pitchFamily="2" charset="2"/>
              <a:buChar char="ü"/>
            </a:pPr>
            <a:r>
              <a:rPr lang="en-GB" sz="1600" dirty="0">
                <a:solidFill>
                  <a:srgbClr val="002060"/>
                </a:solidFill>
                <a:hlinkClick r:id="rId3"/>
              </a:rPr>
              <a:t>https://youtu.be/lTf4kVzHACQ</a:t>
            </a:r>
            <a:endParaRPr lang="en-GB" sz="1600" dirty="0">
              <a:solidFill>
                <a:srgbClr val="002060"/>
              </a:solidFill>
            </a:endParaRPr>
          </a:p>
          <a:p>
            <a:pPr marL="285750" indent="-285750" fontAlgn="base">
              <a:buFont typeface="Wingdings" pitchFamily="2" charset="2"/>
              <a:buChar char="ü"/>
            </a:pPr>
            <a:endParaRPr lang="en-GB" sz="1600" dirty="0">
              <a:solidFill>
                <a:srgbClr val="002060"/>
              </a:solidFill>
            </a:endParaRPr>
          </a:p>
          <a:p>
            <a:pPr marL="285750" indent="-285750" fontAlgn="base">
              <a:buFont typeface="Wingdings" pitchFamily="2" charset="2"/>
              <a:buChar char="ü"/>
            </a:pPr>
            <a:r>
              <a:rPr lang="en-GB" sz="1600" dirty="0">
                <a:solidFill>
                  <a:srgbClr val="002060"/>
                </a:solidFill>
                <a:hlinkClick r:id="rId4"/>
              </a:rPr>
              <a:t>https://youtu.be/Jv5p7o-7Pms</a:t>
            </a:r>
            <a:endParaRPr lang="en-GB" sz="1600" dirty="0">
              <a:solidFill>
                <a:srgbClr val="002060"/>
              </a:solidFill>
            </a:endParaRPr>
          </a:p>
          <a:p>
            <a:pPr marL="285750" indent="-285750" fontAlgn="base">
              <a:buFont typeface="Wingdings" pitchFamily="2" charset="2"/>
              <a:buChar char="ü"/>
            </a:pPr>
            <a:endParaRPr lang="en-GB" sz="1600" dirty="0">
              <a:solidFill>
                <a:srgbClr val="002060"/>
              </a:solidFill>
            </a:endParaRPr>
          </a:p>
          <a:p>
            <a:pPr marL="285750" indent="-285750" fontAlgn="base">
              <a:buFont typeface="Wingdings" pitchFamily="2" charset="2"/>
              <a:buChar char="ü"/>
            </a:pPr>
            <a:r>
              <a:rPr lang="en-GB" sz="1600" dirty="0">
                <a:solidFill>
                  <a:srgbClr val="002060"/>
                </a:solidFill>
                <a:hlinkClick r:id="rId5"/>
              </a:rPr>
              <a:t>https://youtu.be/oGzzo2aEliU</a:t>
            </a:r>
            <a:endParaRPr lang="en-GB" sz="1600" dirty="0">
              <a:solidFill>
                <a:srgbClr val="002060"/>
              </a:solidFill>
            </a:endParaRPr>
          </a:p>
          <a:p>
            <a:pPr marL="285750" indent="-285750" fontAlgn="base">
              <a:buFont typeface="Wingdings" pitchFamily="2" charset="2"/>
              <a:buChar char="ü"/>
            </a:pPr>
            <a:endParaRPr lang="en-GB" sz="1600" dirty="0">
              <a:solidFill>
                <a:srgbClr val="002060"/>
              </a:solidFill>
            </a:endParaRPr>
          </a:p>
          <a:p>
            <a:pPr marL="285750" indent="-285750" fontAlgn="base">
              <a:buFont typeface="Wingdings" pitchFamily="2" charset="2"/>
              <a:buChar char="ü"/>
            </a:pPr>
            <a:r>
              <a:rPr lang="en-GB" sz="1600" dirty="0">
                <a:solidFill>
                  <a:srgbClr val="002060"/>
                </a:solidFill>
                <a:hlinkClick r:id="rId6"/>
              </a:rPr>
              <a:t>https://youtu.be/UAp-kzz3ePE</a:t>
            </a:r>
            <a:endParaRPr lang="en-GB" sz="1600" dirty="0">
              <a:solidFill>
                <a:srgbClr val="002060"/>
              </a:solidFill>
            </a:endParaRPr>
          </a:p>
          <a:p>
            <a:pPr marL="285750" indent="-285750" fontAlgn="base">
              <a:buFont typeface="Wingdings" pitchFamily="2" charset="2"/>
              <a:buChar char="ü"/>
            </a:pPr>
            <a:endParaRPr lang="en-GB" sz="1600" dirty="0">
              <a:solidFill>
                <a:srgbClr val="002060"/>
              </a:solidFill>
            </a:endParaRPr>
          </a:p>
        </p:txBody>
      </p:sp>
    </p:spTree>
    <p:extLst>
      <p:ext uri="{BB962C8B-B14F-4D97-AF65-F5344CB8AC3E}">
        <p14:creationId xmlns:p14="http://schemas.microsoft.com/office/powerpoint/2010/main" val="560063531"/>
      </p:ext>
    </p:extLst>
  </p:cSld>
  <p:clrMapOvr>
    <a:masterClrMapping/>
  </p:clrMapOvr>
  <mc:AlternateContent xmlns:mc="http://schemas.openxmlformats.org/markup-compatibility/2006" xmlns:p14="http://schemas.microsoft.com/office/powerpoint/2010/main">
    <mc:Choice Requires="p14">
      <p:transition spd="slow" p14:dur="2000" advTm="4223"/>
    </mc:Choice>
    <mc:Fallback xmlns="">
      <p:transition spd="slow" advTm="422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17723B-D711-4BC4-A00B-357A803ACBD2}"/>
              </a:ext>
            </a:extLst>
          </p:cNvPr>
          <p:cNvSpPr>
            <a:spLocks noGrp="1"/>
          </p:cNvSpPr>
          <p:nvPr>
            <p:ph type="title"/>
          </p:nvPr>
        </p:nvSpPr>
        <p:spPr>
          <a:xfrm>
            <a:off x="354011" y="1028162"/>
            <a:ext cx="11592456" cy="1325563"/>
          </a:xfrm>
        </p:spPr>
        <p:txBody>
          <a:bodyPr/>
          <a:lstStyle/>
          <a:p>
            <a:r>
              <a:rPr lang="es-ES" b="1" dirty="0" smtClean="0"/>
              <a:t>Índice:</a:t>
            </a:r>
            <a:endParaRPr lang="es-ES" dirty="0"/>
          </a:p>
        </p:txBody>
      </p:sp>
      <p:sp>
        <p:nvSpPr>
          <p:cNvPr id="8" name="Content Placeholder 2">
            <a:extLst>
              <a:ext uri="{FF2B5EF4-FFF2-40B4-BE49-F238E27FC236}">
                <a16:creationId xmlns:a16="http://schemas.microsoft.com/office/drawing/2014/main" id="{B83B8655-1890-6144-8EED-2A49935953E0}"/>
              </a:ext>
            </a:extLst>
          </p:cNvPr>
          <p:cNvSpPr txBox="1">
            <a:spLocks/>
          </p:cNvSpPr>
          <p:nvPr/>
        </p:nvSpPr>
        <p:spPr>
          <a:xfrm>
            <a:off x="1714452" y="2030507"/>
            <a:ext cx="8763095" cy="4224544"/>
          </a:xfrm>
          <a:prstGeom prst="rect">
            <a:avLst/>
          </a:prstGeom>
        </p:spPr>
        <p:txBody>
          <a:bodyPr vert="horz" lIns="91440" tIns="45720" rIns="91440" bIns="45720" numCol="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62E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2E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2E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2E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2E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lvl="2" indent="-174625">
              <a:buFont typeface="Arial" panose="020B0604020202020204" pitchFamily="34" charset="0"/>
              <a:buAutoNum type="arabicPeriod"/>
            </a:pPr>
            <a:r>
              <a:rPr lang="es-ES" sz="1500" dirty="0" smtClean="0"/>
              <a:t>Introducción.</a:t>
            </a:r>
          </a:p>
          <a:p>
            <a:pPr marL="447675" lvl="2" indent="-174625">
              <a:buFont typeface="Arial" panose="020B0604020202020204" pitchFamily="34" charset="0"/>
              <a:buAutoNum type="arabicPeriod"/>
            </a:pPr>
            <a:r>
              <a:rPr lang="es-ES" sz="1500" dirty="0" smtClean="0"/>
              <a:t>Historia.</a:t>
            </a:r>
          </a:p>
          <a:p>
            <a:pPr marL="447675" lvl="2" indent="-174625">
              <a:buFont typeface="Arial" panose="020B0604020202020204" pitchFamily="34" charset="0"/>
              <a:buAutoNum type="arabicPeriod"/>
            </a:pPr>
            <a:r>
              <a:rPr lang="es-ES" sz="1500" dirty="0" smtClean="0"/>
              <a:t>Objetivos.</a:t>
            </a:r>
          </a:p>
          <a:p>
            <a:pPr marL="447675" lvl="2" indent="-174625">
              <a:buFont typeface="Arial" panose="020B0604020202020204" pitchFamily="34" charset="0"/>
              <a:buAutoNum type="arabicPeriod"/>
            </a:pPr>
            <a:r>
              <a:rPr lang="es-ES" sz="1500" dirty="0" smtClean="0"/>
              <a:t>Bacterias y Enzimas.</a:t>
            </a:r>
          </a:p>
          <a:p>
            <a:pPr marL="447675" lvl="2" indent="-174625">
              <a:buFont typeface="Arial" panose="020B0604020202020204" pitchFamily="34" charset="0"/>
              <a:buAutoNum type="arabicPeriod"/>
            </a:pPr>
            <a:r>
              <a:rPr lang="es-ES" sz="1500" dirty="0" smtClean="0"/>
              <a:t>Control de patógenos.</a:t>
            </a:r>
          </a:p>
          <a:p>
            <a:pPr marL="447675" lvl="2" indent="-174625">
              <a:buFont typeface="Arial" panose="020B0604020202020204" pitchFamily="34" charset="0"/>
              <a:buAutoNum type="arabicPeriod"/>
            </a:pPr>
            <a:r>
              <a:rPr lang="es-ES" sz="1500" dirty="0" smtClean="0"/>
              <a:t>Esterilización.</a:t>
            </a:r>
          </a:p>
          <a:p>
            <a:pPr marL="447675" lvl="2" indent="-174625">
              <a:buFont typeface="Arial" panose="020B0604020202020204" pitchFamily="34" charset="0"/>
              <a:buAutoNum type="arabicPeriod"/>
            </a:pPr>
            <a:r>
              <a:rPr lang="es-ES" sz="1500" dirty="0" smtClean="0"/>
              <a:t>Pasteurización.</a:t>
            </a:r>
          </a:p>
          <a:p>
            <a:pPr marL="588962" lvl="3">
              <a:buFont typeface="+mj-lt"/>
              <a:buAutoNum type="alphaLcPeriod"/>
            </a:pPr>
            <a:r>
              <a:rPr lang="es-ES" sz="1200" noProof="1" smtClean="0"/>
              <a:t>Pasteurización de bajo nivel (LTLT).</a:t>
            </a:r>
          </a:p>
          <a:p>
            <a:pPr marL="588962" lvl="3">
              <a:buFont typeface="+mj-lt"/>
              <a:buAutoNum type="alphaLcPeriod"/>
            </a:pPr>
            <a:r>
              <a:rPr lang="es-ES" sz="1200" noProof="1" smtClean="0"/>
              <a:t>Pasteurización de alto nivel (HTST).</a:t>
            </a:r>
          </a:p>
          <a:p>
            <a:pPr marL="588962" lvl="3">
              <a:buFont typeface="+mj-lt"/>
              <a:buAutoNum type="alphaLcPeriod"/>
            </a:pPr>
            <a:r>
              <a:rPr lang="es-ES" sz="1200" noProof="1" smtClean="0"/>
              <a:t>Ultrapasteurización (UHT).</a:t>
            </a:r>
          </a:p>
          <a:p>
            <a:pPr marL="447675" lvl="2" indent="-174625">
              <a:buFont typeface="+mj-lt"/>
              <a:buAutoNum type="arabicPeriod"/>
            </a:pPr>
            <a:r>
              <a:rPr lang="es-ES" sz="1500" dirty="0" smtClean="0"/>
              <a:t>Transferencia de calor.</a:t>
            </a:r>
          </a:p>
          <a:p>
            <a:pPr marL="447675" lvl="2" indent="-174625">
              <a:buFont typeface="+mj-lt"/>
              <a:buAutoNum type="arabicPeriod"/>
            </a:pPr>
            <a:r>
              <a:rPr lang="es-ES" sz="1500" dirty="0" smtClean="0"/>
              <a:t>Intercambiador de calor de placas.</a:t>
            </a:r>
          </a:p>
          <a:p>
            <a:pPr marL="447675" lvl="2" indent="-174625">
              <a:buFont typeface="+mj-lt"/>
              <a:buAutoNum type="arabicPeriod"/>
            </a:pPr>
            <a:r>
              <a:rPr lang="es-ES" sz="1500" dirty="0" smtClean="0"/>
              <a:t>Tanques.</a:t>
            </a:r>
          </a:p>
          <a:p>
            <a:pPr marL="447675" lvl="2" indent="-174625">
              <a:buFont typeface="+mj-lt"/>
              <a:buAutoNum type="arabicPeriod"/>
            </a:pPr>
            <a:r>
              <a:rPr lang="es-ES" sz="1500" dirty="0" smtClean="0"/>
              <a:t>Mantenimiento.</a:t>
            </a:r>
          </a:p>
          <a:p>
            <a:pPr marL="447675" lvl="2" indent="-174625">
              <a:buFont typeface="+mj-lt"/>
              <a:buAutoNum type="arabicPeriod"/>
            </a:pPr>
            <a:r>
              <a:rPr lang="es-ES" sz="1500" dirty="0" smtClean="0"/>
              <a:t>Referencias.</a:t>
            </a:r>
            <a:endParaRPr lang="es-ES" sz="1500" dirty="0"/>
          </a:p>
        </p:txBody>
      </p:sp>
    </p:spTree>
    <p:extLst>
      <p:ext uri="{BB962C8B-B14F-4D97-AF65-F5344CB8AC3E}">
        <p14:creationId xmlns:p14="http://schemas.microsoft.com/office/powerpoint/2010/main" val="3479596759"/>
      </p:ext>
    </p:extLst>
  </p:cSld>
  <p:clrMapOvr>
    <a:masterClrMapping/>
  </p:clrMapOvr>
  <mc:AlternateContent xmlns:mc="http://schemas.openxmlformats.org/markup-compatibility/2006" xmlns:p14="http://schemas.microsoft.com/office/powerpoint/2010/main">
    <mc:Choice Requires="p14">
      <p:transition spd="slow" p14:dur="2000" advTm="5455"/>
    </mc:Choice>
    <mc:Fallback xmlns="">
      <p:transition spd="slow" advTm="545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222A-9ACE-44B6-A8BB-C4B288E776E9}"/>
              </a:ext>
            </a:extLst>
          </p:cNvPr>
          <p:cNvSpPr>
            <a:spLocks noGrp="1"/>
          </p:cNvSpPr>
          <p:nvPr>
            <p:ph type="title"/>
          </p:nvPr>
        </p:nvSpPr>
        <p:spPr>
          <a:xfrm>
            <a:off x="2251364" y="2490226"/>
            <a:ext cx="7757160" cy="1325563"/>
          </a:xfrm>
        </p:spPr>
        <p:txBody>
          <a:bodyPr/>
          <a:lstStyle/>
          <a:p>
            <a:r>
              <a:rPr lang="en-US" dirty="0" smtClean="0"/>
              <a:t>¡Gracias!</a:t>
            </a:r>
            <a:endParaRPr lang="lt-LT" dirty="0"/>
          </a:p>
        </p:txBody>
      </p:sp>
      <p:sp>
        <p:nvSpPr>
          <p:cNvPr id="5" name="TextBox 4">
            <a:extLst>
              <a:ext uri="{FF2B5EF4-FFF2-40B4-BE49-F238E27FC236}">
                <a16:creationId xmlns:a16="http://schemas.microsoft.com/office/drawing/2014/main" id="{4937A23C-F11F-4E75-B5C9-0DA9F0E140B2}"/>
              </a:ext>
            </a:extLst>
          </p:cNvPr>
          <p:cNvSpPr txBox="1"/>
          <p:nvPr/>
        </p:nvSpPr>
        <p:spPr>
          <a:xfrm>
            <a:off x="3047260" y="3548394"/>
            <a:ext cx="6094520" cy="707886"/>
          </a:xfrm>
          <a:prstGeom prst="rect">
            <a:avLst/>
          </a:prstGeom>
          <a:noFill/>
        </p:spPr>
        <p:txBody>
          <a:bodyPr wrap="square">
            <a:spAutoFit/>
          </a:bodyPr>
          <a:lstStyle/>
          <a:p>
            <a:pPr algn="ctr" fontAlgn="base"/>
            <a:r>
              <a:rPr lang="lt-LT" sz="4000" b="0" i="0" dirty="0">
                <a:solidFill>
                  <a:srgbClr val="000000"/>
                </a:solidFill>
                <a:effectLst/>
                <a:latin typeface="apple color emoji"/>
              </a:rPr>
              <a:t>💛</a:t>
            </a:r>
            <a:endParaRPr lang="lt-LT" sz="4000" b="1" i="0" dirty="0">
              <a:solidFill>
                <a:srgbClr val="000000"/>
              </a:solidFill>
              <a:effectLst/>
              <a:latin typeface="helvetica neue"/>
            </a:endParaRPr>
          </a:p>
        </p:txBody>
      </p:sp>
    </p:spTree>
    <p:extLst>
      <p:ext uri="{BB962C8B-B14F-4D97-AF65-F5344CB8AC3E}">
        <p14:creationId xmlns:p14="http://schemas.microsoft.com/office/powerpoint/2010/main" val="151219452"/>
      </p:ext>
    </p:extLst>
  </p:cSld>
  <p:clrMapOvr>
    <a:masterClrMapping/>
  </p:clrMapOvr>
  <mc:AlternateContent xmlns:mc="http://schemas.openxmlformats.org/markup-compatibility/2006" xmlns:p14="http://schemas.microsoft.com/office/powerpoint/2010/main">
    <mc:Choice Requires="p14">
      <p:transition p14:dur="0" advTm="2619"/>
    </mc:Choice>
    <mc:Fallback xmlns="">
      <p:transition advTm="261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p:txBody>
          <a:bodyPr/>
          <a:lstStyle/>
          <a:p>
            <a:r>
              <a:rPr lang="es-ES" dirty="0" smtClean="0"/>
              <a:t>Introducción</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838200" y="2334534"/>
            <a:ext cx="10515600" cy="3702944"/>
          </a:xfrm>
        </p:spPr>
        <p:txBody>
          <a:bodyPr>
            <a:normAutofit fontScale="92500" lnSpcReduction="20000"/>
          </a:bodyPr>
          <a:lstStyle/>
          <a:p>
            <a:pPr marL="0" indent="0" algn="just">
              <a:buNone/>
            </a:pPr>
            <a:r>
              <a:rPr lang="es-ES" sz="2200" dirty="0" smtClean="0"/>
              <a:t>En </a:t>
            </a:r>
            <a:r>
              <a:rPr lang="es-ES" sz="2200" dirty="0"/>
              <a:t>la mayoría de los países, el </a:t>
            </a:r>
            <a:r>
              <a:rPr lang="es-ES" sz="2200" b="1" dirty="0"/>
              <a:t>enfriamiento</a:t>
            </a:r>
            <a:r>
              <a:rPr lang="es-ES" sz="2200" dirty="0"/>
              <a:t>, la </a:t>
            </a:r>
            <a:r>
              <a:rPr lang="es-ES" sz="2200" b="1" dirty="0"/>
              <a:t>clarificación</a:t>
            </a:r>
            <a:r>
              <a:rPr lang="es-ES" sz="2200" dirty="0"/>
              <a:t> y la </a:t>
            </a:r>
            <a:r>
              <a:rPr lang="es-ES" sz="2200" b="1" dirty="0"/>
              <a:t>pasteurización</a:t>
            </a:r>
            <a:r>
              <a:rPr lang="es-ES" sz="2200" dirty="0"/>
              <a:t> son pasos obligatorios en el tratamiento de los productos lácteos líquidos para su consumo directo. La grasa se homogeneiza de forma rutinaria en muchos países, mientras que en otros se omite la </a:t>
            </a:r>
            <a:r>
              <a:rPr lang="es-ES" sz="2200" b="1" dirty="0"/>
              <a:t>homogeneización</a:t>
            </a:r>
            <a:r>
              <a:rPr lang="es-ES" sz="2200" dirty="0"/>
              <a:t> porque la presencia de una buena "línea de nata" se considera una prueba evidente de la calidad de la leche.</a:t>
            </a:r>
            <a:endParaRPr lang="en-GB" sz="2200" dirty="0"/>
          </a:p>
          <a:p>
            <a:pPr marL="0" indent="0" algn="just">
              <a:buNone/>
            </a:pPr>
            <a:r>
              <a:rPr lang="es-ES" sz="2200" dirty="0" smtClean="0"/>
              <a:t>El </a:t>
            </a:r>
            <a:r>
              <a:rPr lang="es-ES" sz="2200" dirty="0"/>
              <a:t>tratamiento de los productos lácteos líquidos requiere partir de una </a:t>
            </a:r>
            <a:r>
              <a:rPr lang="es-ES" sz="2200" b="1" dirty="0"/>
              <a:t>materia prima de alta calidad </a:t>
            </a:r>
            <a:r>
              <a:rPr lang="es-ES" sz="2200" dirty="0"/>
              <a:t>y utilizar </a:t>
            </a:r>
            <a:r>
              <a:rPr lang="es-ES" sz="2200" b="1" dirty="0"/>
              <a:t>líneas de procesamiento adecuadamente diseñadas </a:t>
            </a:r>
            <a:r>
              <a:rPr lang="es-ES" sz="2200" dirty="0"/>
              <a:t>si se quieren obtener productos finales de alta calidad; también es necesario </a:t>
            </a:r>
            <a:r>
              <a:rPr lang="es-ES" sz="2200" b="1" dirty="0"/>
              <a:t>garantizar un tratamiento </a:t>
            </a:r>
            <a:r>
              <a:rPr lang="es-ES" sz="2200" b="1" dirty="0" smtClean="0"/>
              <a:t>cuidadoso </a:t>
            </a:r>
            <a:r>
              <a:rPr lang="es-ES" sz="2200" dirty="0"/>
              <a:t>para evitar una influencia negativa en los componentes más valiosos del producto</a:t>
            </a:r>
            <a:r>
              <a:rPr lang="es-ES" sz="2200" dirty="0" smtClean="0"/>
              <a:t>.</a:t>
            </a:r>
          </a:p>
          <a:p>
            <a:pPr marL="0" indent="0" algn="just">
              <a:buNone/>
            </a:pPr>
            <a:r>
              <a:rPr lang="es-ES" sz="2200" dirty="0"/>
              <a:t>Junto con la </a:t>
            </a:r>
            <a:r>
              <a:rPr lang="es-ES" sz="2200" b="1" dirty="0"/>
              <a:t>refrigeración adecuada</a:t>
            </a:r>
            <a:r>
              <a:rPr lang="es-ES" sz="2200" dirty="0"/>
              <a:t>, la </a:t>
            </a:r>
            <a:r>
              <a:rPr lang="es-ES" sz="2200" b="1" dirty="0"/>
              <a:t>pasteurización</a:t>
            </a:r>
            <a:r>
              <a:rPr lang="es-ES" sz="2200" dirty="0"/>
              <a:t> de la leche es uno de los procesos más importantes en el procesamiento de la leche; si se realiza correctamente, este proceso </a:t>
            </a:r>
            <a:r>
              <a:rPr lang="es-ES" sz="2200" u="sng" dirty="0"/>
              <a:t>proporciona a la leche una vida útil más prolongada</a:t>
            </a:r>
            <a:r>
              <a:rPr lang="es-ES" sz="2200" dirty="0" smtClean="0"/>
              <a:t>.</a:t>
            </a:r>
          </a:p>
          <a:p>
            <a:pPr marL="0" indent="0" algn="just">
              <a:buNone/>
            </a:pPr>
            <a:r>
              <a:rPr lang="es-ES" sz="2200" dirty="0"/>
              <a:t>El </a:t>
            </a:r>
            <a:r>
              <a:rPr lang="es-ES" sz="2200" b="1" u="sng" dirty="0"/>
              <a:t>tiempo y la temperatura</a:t>
            </a:r>
            <a:r>
              <a:rPr lang="es-ES" sz="2200" b="1" dirty="0"/>
              <a:t> </a:t>
            </a:r>
            <a:r>
              <a:rPr lang="es-ES" sz="2200" dirty="0"/>
              <a:t>de pasteurización son factores muy importantes que </a:t>
            </a:r>
            <a:r>
              <a:rPr lang="es-ES" sz="2200" dirty="0" smtClean="0"/>
              <a:t>se deben especificar </a:t>
            </a:r>
            <a:r>
              <a:rPr lang="es-ES" sz="2200" dirty="0"/>
              <a:t>con precisión en relación con la calidad de la leche y sus requisitos de conservación</a:t>
            </a:r>
            <a:r>
              <a:rPr lang="es-ES" sz="2200" dirty="0" smtClean="0"/>
              <a:t>.</a:t>
            </a:r>
            <a:endParaRPr lang="en-GB" sz="2200" dirty="0"/>
          </a:p>
          <a:p>
            <a:pPr marL="0" indent="0" algn="just">
              <a:buNone/>
            </a:pPr>
            <a:endParaRPr lang="en-GB" sz="2200" dirty="0"/>
          </a:p>
        </p:txBody>
      </p:sp>
    </p:spTree>
    <p:extLst>
      <p:ext uri="{BB962C8B-B14F-4D97-AF65-F5344CB8AC3E}">
        <p14:creationId xmlns:p14="http://schemas.microsoft.com/office/powerpoint/2010/main" val="3842825272"/>
      </p:ext>
    </p:extLst>
  </p:cSld>
  <p:clrMapOvr>
    <a:masterClrMapping/>
  </p:clrMapOvr>
  <mc:AlternateContent xmlns:mc="http://schemas.openxmlformats.org/markup-compatibility/2006" xmlns:p14="http://schemas.microsoft.com/office/powerpoint/2010/main">
    <mc:Choice Requires="p14">
      <p:transition spd="slow" p14:dur="2000" advTm="18211"/>
    </mc:Choice>
    <mc:Fallback xmlns="">
      <p:transition spd="slow" advTm="1821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p:txBody>
          <a:bodyPr/>
          <a:lstStyle/>
          <a:p>
            <a:r>
              <a:rPr lang="es-ES" dirty="0" smtClean="0"/>
              <a:t>Historia</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838200" y="2334534"/>
            <a:ext cx="7236417" cy="3702944"/>
          </a:xfrm>
        </p:spPr>
        <p:txBody>
          <a:bodyPr>
            <a:normAutofit fontScale="92500"/>
          </a:bodyPr>
          <a:lstStyle/>
          <a:p>
            <a:pPr marL="0" indent="0" algn="just">
              <a:buNone/>
            </a:pPr>
            <a:r>
              <a:rPr lang="es-ES" sz="2200" dirty="0" smtClean="0"/>
              <a:t>La </a:t>
            </a:r>
            <a:r>
              <a:rPr lang="es-ES" sz="2200" dirty="0"/>
              <a:t>pasteurización es un proceso térmico que lleva el nombre del químico francés </a:t>
            </a:r>
            <a:r>
              <a:rPr lang="es-ES" sz="2200" b="1" dirty="0"/>
              <a:t>Louis Pasteur</a:t>
            </a:r>
            <a:r>
              <a:rPr lang="es-ES" sz="2200" dirty="0"/>
              <a:t> (1822-1895), quien descubrió este proceso, cuyo principio fundamental es </a:t>
            </a:r>
            <a:r>
              <a:rPr lang="es-ES" sz="2200" u="sng" dirty="0"/>
              <a:t>elevar la temperatura por debajo del punto de ebullición y </a:t>
            </a:r>
            <a:r>
              <a:rPr lang="es-ES" sz="2200" u="sng" dirty="0" smtClean="0"/>
              <a:t>bajarla </a:t>
            </a:r>
            <a:r>
              <a:rPr lang="es-ES" sz="2200" u="sng" dirty="0"/>
              <a:t>inmediatamente </a:t>
            </a:r>
            <a:r>
              <a:rPr lang="es-ES" sz="2200" u="sng" dirty="0" smtClean="0"/>
              <a:t>de </a:t>
            </a:r>
            <a:r>
              <a:rPr lang="es-ES" sz="2200" u="sng" dirty="0"/>
              <a:t>forma que los microorganismos mueran y se mantengan en estas condiciones. Generalmente, los líquidos sometidos a este tratamiento reducen los agentes patógenos, como bacterias, protozoos, mohos, levaduras, etc. y al mismo tiempo desactivan las enzimas </a:t>
            </a:r>
            <a:r>
              <a:rPr lang="es-ES" sz="2200" dirty="0"/>
              <a:t>que modifican los sabores de los líquidos.</a:t>
            </a:r>
          </a:p>
          <a:p>
            <a:pPr marL="0" indent="0" algn="just">
              <a:buNone/>
            </a:pPr>
            <a:r>
              <a:rPr lang="es-ES" sz="2200" dirty="0"/>
              <a:t>En </a:t>
            </a:r>
            <a:r>
              <a:rPr lang="es-ES" sz="2200" dirty="0" smtClean="0"/>
              <a:t>nuestra investigación </a:t>
            </a:r>
            <a:r>
              <a:rPr lang="es-ES" sz="2200" dirty="0"/>
              <a:t>particular</a:t>
            </a:r>
            <a:r>
              <a:rPr lang="es-ES" sz="2200" dirty="0" smtClean="0"/>
              <a:t>, </a:t>
            </a:r>
            <a:r>
              <a:rPr lang="es-ES" sz="2200" dirty="0"/>
              <a:t>la leche también se somete a este tratamiento para su óptima conservación y comercialización.</a:t>
            </a:r>
          </a:p>
        </p:txBody>
      </p:sp>
      <p:pic>
        <p:nvPicPr>
          <p:cNvPr id="4" name="Picture 2" descr="Louis Pasteur - Wikipedia, la enciclopedia libre">
            <a:extLst>
              <a:ext uri="{FF2B5EF4-FFF2-40B4-BE49-F238E27FC236}">
                <a16:creationId xmlns:a16="http://schemas.microsoft.com/office/drawing/2014/main" id="{C95361F7-A482-0144-96B0-69BEE7BC6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884" y="2030916"/>
            <a:ext cx="3168419" cy="374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754917"/>
      </p:ext>
    </p:extLst>
  </p:cSld>
  <p:clrMapOvr>
    <a:masterClrMapping/>
  </p:clrMapOvr>
  <mc:AlternateContent xmlns:mc="http://schemas.openxmlformats.org/markup-compatibility/2006" xmlns:p14="http://schemas.microsoft.com/office/powerpoint/2010/main">
    <mc:Choice Requires="p14">
      <p:transition spd="slow" p14:dur="2000" advTm="18567"/>
    </mc:Choice>
    <mc:Fallback xmlns="">
      <p:transition spd="slow" advTm="1856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3806688" y="1360489"/>
            <a:ext cx="8893233" cy="1325563"/>
          </a:xfrm>
        </p:spPr>
        <p:txBody>
          <a:bodyPr/>
          <a:lstStyle/>
          <a:p>
            <a:r>
              <a:rPr lang="es-ES" dirty="0" smtClean="0"/>
              <a:t>Objetivos</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3912705" y="2520063"/>
            <a:ext cx="7236417" cy="3702944"/>
          </a:xfrm>
        </p:spPr>
        <p:txBody>
          <a:bodyPr>
            <a:normAutofit fontScale="92500" lnSpcReduction="20000"/>
          </a:bodyPr>
          <a:lstStyle/>
          <a:p>
            <a:pPr marL="0" indent="0" algn="just">
              <a:buNone/>
            </a:pPr>
            <a:r>
              <a:rPr lang="es-ES" sz="2200" dirty="0" smtClean="0"/>
              <a:t>El </a:t>
            </a:r>
            <a:r>
              <a:rPr lang="es-ES" sz="2200" dirty="0"/>
              <a:t>avance científico de Pasteur mejoró la calidad de vida al permitir que alimentos básicos como la leche pudieran transportarse a largas distancias sin que se estropearan. En la pasteurización, el </a:t>
            </a:r>
            <a:r>
              <a:rPr lang="es-ES" sz="2200" b="1" dirty="0"/>
              <a:t>objetivo principal </a:t>
            </a:r>
            <a:r>
              <a:rPr lang="es-ES" sz="2200" u="sng" dirty="0"/>
              <a:t>no es la eliminación completa de los agentes patógenos, sino la reducción significativa de sus </a:t>
            </a:r>
            <a:r>
              <a:rPr lang="es-ES" sz="2200" u="sng" dirty="0" smtClean="0"/>
              <a:t>poblaciones </a:t>
            </a:r>
            <a:r>
              <a:rPr lang="es-ES" sz="2200" u="sng" dirty="0"/>
              <a:t>hasta alcanzar niveles que no causen intoxicación alimentaria en los seres humanos</a:t>
            </a:r>
            <a:r>
              <a:rPr lang="es-ES" sz="2200" dirty="0"/>
              <a:t> (suponiendo que el producto pasteurizado se haya refrigerado adecuadamente y consumido antes de la fecha de caducidad indicada).</a:t>
            </a:r>
            <a:endParaRPr lang="es-ES" sz="2200" dirty="0" smtClean="0"/>
          </a:p>
          <a:p>
            <a:pPr marL="0" indent="0" algn="just">
              <a:buNone/>
            </a:pPr>
            <a:r>
              <a:rPr lang="es-ES" sz="2200" dirty="0" smtClean="0"/>
              <a:t>En </a:t>
            </a:r>
            <a:r>
              <a:rPr lang="es-ES" sz="2200" dirty="0"/>
              <a:t>la actualidad, la pasteurización está siendo cada vez más </a:t>
            </a:r>
            <a:r>
              <a:rPr lang="es-ES" sz="2200" b="1" dirty="0"/>
              <a:t>controvertida</a:t>
            </a:r>
            <a:r>
              <a:rPr lang="es-ES" sz="2200" dirty="0"/>
              <a:t> en ciertos grupos de consumidores de todo el mundo, debido a las </a:t>
            </a:r>
            <a:r>
              <a:rPr lang="es-ES" sz="2200" u="sng" dirty="0"/>
              <a:t>dudas sobre la destrucción de vitaminas y la alteración de las propiedades organolépticas</a:t>
            </a:r>
            <a:r>
              <a:rPr lang="es-ES" sz="2200" dirty="0"/>
              <a:t> (sabor y calidad) de los productos alimenticios tratados, pero se seguirá utilizando </a:t>
            </a:r>
            <a:r>
              <a:rPr lang="es-ES" sz="2200" dirty="0" smtClean="0"/>
              <a:t>debido </a:t>
            </a:r>
            <a:r>
              <a:rPr lang="es-ES" sz="2200" dirty="0"/>
              <a:t>a las condiciones microbianas del </a:t>
            </a:r>
            <a:r>
              <a:rPr lang="es-ES" sz="2200" dirty="0" smtClean="0"/>
              <a:t>producto.</a:t>
            </a:r>
            <a:endParaRPr lang="es-ES" sz="2200" dirty="0"/>
          </a:p>
        </p:txBody>
      </p:sp>
      <p:pic>
        <p:nvPicPr>
          <p:cNvPr id="2052" name="Picture 4" descr="Pasteurización de alimentos | Consumer">
            <a:extLst>
              <a:ext uri="{FF2B5EF4-FFF2-40B4-BE49-F238E27FC236}">
                <a16:creationId xmlns:a16="http://schemas.microsoft.com/office/drawing/2014/main" id="{FC730274-1D68-874F-9DAA-A247B6943B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24" r="23497"/>
          <a:stretch/>
        </p:blipFill>
        <p:spPr bwMode="auto">
          <a:xfrm>
            <a:off x="-1" y="1139686"/>
            <a:ext cx="3432313" cy="5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75059"/>
      </p:ext>
    </p:extLst>
  </p:cSld>
  <p:clrMapOvr>
    <a:masterClrMapping/>
  </p:clrMapOvr>
  <mc:AlternateContent xmlns:mc="http://schemas.openxmlformats.org/markup-compatibility/2006" xmlns:p14="http://schemas.microsoft.com/office/powerpoint/2010/main">
    <mc:Choice Requires="p14">
      <p:transition spd="slow" p14:dur="2000" advTm="13260"/>
    </mc:Choice>
    <mc:Fallback xmlns="">
      <p:transition spd="slow" advTm="1326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503" y="3086100"/>
            <a:ext cx="4234543" cy="3311314"/>
          </a:xfrm>
          <a:prstGeom prst="rect">
            <a:avLst/>
          </a:prstGeom>
        </p:spPr>
      </p:pic>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320536" y="975022"/>
            <a:ext cx="8893233" cy="1325563"/>
          </a:xfrm>
        </p:spPr>
        <p:txBody>
          <a:bodyPr/>
          <a:lstStyle/>
          <a:p>
            <a:r>
              <a:rPr lang="es-ES" dirty="0" smtClean="0"/>
              <a:t>Patógenos</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320537" y="2033886"/>
            <a:ext cx="7509013" cy="3992505"/>
          </a:xfrm>
        </p:spPr>
        <p:txBody>
          <a:bodyPr>
            <a:noAutofit/>
          </a:bodyPr>
          <a:lstStyle/>
          <a:p>
            <a:pPr marL="0" indent="0" algn="just">
              <a:buNone/>
            </a:pPr>
            <a:r>
              <a:rPr lang="es-ES" sz="1800" dirty="0" smtClean="0"/>
              <a:t>Debe señalarse que la </a:t>
            </a:r>
            <a:r>
              <a:rPr lang="es-ES" sz="1800" dirty="0"/>
              <a:t>pasteurización no elimina todos los microorganismos de los productos tratados, ya que algunos de ellos son necesarios para la salud humana. Se han realizado </a:t>
            </a:r>
            <a:r>
              <a:rPr lang="es-ES" sz="1800" b="1" dirty="0"/>
              <a:t>varios estudios </a:t>
            </a:r>
            <a:r>
              <a:rPr lang="es-ES" sz="1800" dirty="0"/>
              <a:t>para </a:t>
            </a:r>
            <a:r>
              <a:rPr lang="es-ES" sz="1800" u="sng" dirty="0"/>
              <a:t>determinar el tiempo que tardan las colonias bacterianas en desaparecer cualitativamente de un producto para determinar la eficacia del proceso</a:t>
            </a:r>
            <a:r>
              <a:rPr lang="es-ES" sz="1800" dirty="0"/>
              <a:t>. Un número inicial de microorganismos se reduce en cantidad con el tiempo si se expone a altas temperaturas. La pendiente de esta reducción </a:t>
            </a:r>
            <a:r>
              <a:rPr lang="es-ES" sz="1800" b="1" dirty="0"/>
              <a:t>aumenta a medida que se incrementa la temperatura</a:t>
            </a:r>
            <a:r>
              <a:rPr lang="es-ES" sz="1800" dirty="0"/>
              <a:t>. La reducción de microorganismos no es total, el número de microorganismos se acerca cada vez más a 0 pero nunca es 0.</a:t>
            </a:r>
            <a:endParaRPr lang="es-ES" sz="1800" dirty="0" smtClean="0"/>
          </a:p>
          <a:p>
            <a:pPr marL="0" indent="0" algn="just">
              <a:buNone/>
            </a:pPr>
            <a:r>
              <a:rPr lang="es-ES" sz="1800" dirty="0" smtClean="0"/>
              <a:t>Hay </a:t>
            </a:r>
            <a:r>
              <a:rPr lang="es-ES" sz="1800" dirty="0"/>
              <a:t>que tener en cuenta que este producto es el resultado del metabolismo de un mamífero que puede estar en diferentes ambientes y por esta razón puede estar infectado, con condiciones adversas para la salud humana. Este material no es un producto ácido, lo que facilita la reproducción de microorganismos en él, y por esta razón es un ambiente favorable para el crecimiento de patógenos adversos. Además de esta característica, es un producto altamente nutritivo que facilita aún más el crecimiento de las bacterias. </a:t>
            </a:r>
          </a:p>
        </p:txBody>
      </p:sp>
      <p:sp>
        <p:nvSpPr>
          <p:cNvPr id="6" name="CuadroTexto 5">
            <a:extLst>
              <a:ext uri="{FF2B5EF4-FFF2-40B4-BE49-F238E27FC236}">
                <a16:creationId xmlns:a16="http://schemas.microsoft.com/office/drawing/2014/main" id="{19AE7D16-912A-9C41-BF76-A404F51614A5}"/>
              </a:ext>
            </a:extLst>
          </p:cNvPr>
          <p:cNvSpPr txBox="1"/>
          <p:nvPr/>
        </p:nvSpPr>
        <p:spPr>
          <a:xfrm rot="10800000" flipV="1">
            <a:off x="7829551" y="2300587"/>
            <a:ext cx="4362449" cy="923330"/>
          </a:xfrm>
          <a:prstGeom prst="rect">
            <a:avLst/>
          </a:prstGeom>
          <a:noFill/>
        </p:spPr>
        <p:txBody>
          <a:bodyPr wrap="square" rtlCol="0">
            <a:spAutoFit/>
          </a:bodyPr>
          <a:lstStyle/>
          <a:p>
            <a:pPr algn="ctr"/>
            <a:r>
              <a:rPr lang="es-ES" b="1" dirty="0" smtClean="0"/>
              <a:t>Número </a:t>
            </a:r>
            <a:r>
              <a:rPr lang="es-ES" b="1" dirty="0"/>
              <a:t>de microorganismos que sobreviven a temperaturas letales</a:t>
            </a:r>
            <a:endParaRPr lang="es-ES" b="1" dirty="0" smtClean="0"/>
          </a:p>
          <a:p>
            <a:pPr algn="ctr"/>
            <a:r>
              <a:rPr lang="es-ES" dirty="0" smtClean="0">
                <a:hlinkClick r:id="rId3"/>
              </a:rPr>
              <a:t>Imagen 2</a:t>
            </a:r>
            <a:endParaRPr lang="es-ES" dirty="0"/>
          </a:p>
        </p:txBody>
      </p:sp>
      <p:sp>
        <p:nvSpPr>
          <p:cNvPr id="7" name="CuadroTexto 6"/>
          <p:cNvSpPr txBox="1"/>
          <p:nvPr/>
        </p:nvSpPr>
        <p:spPr>
          <a:xfrm>
            <a:off x="11341651" y="5604807"/>
            <a:ext cx="924371" cy="307777"/>
          </a:xfrm>
          <a:prstGeom prst="rect">
            <a:avLst/>
          </a:prstGeom>
          <a:noFill/>
        </p:spPr>
        <p:txBody>
          <a:bodyPr wrap="square" rtlCol="0">
            <a:spAutoFit/>
          </a:bodyPr>
          <a:lstStyle/>
          <a:p>
            <a:pPr algn="ctr"/>
            <a:r>
              <a:rPr lang="es-ES" sz="1400" dirty="0" smtClean="0"/>
              <a:t>Tiempo</a:t>
            </a:r>
            <a:endParaRPr lang="es-ES" sz="1400" dirty="0"/>
          </a:p>
        </p:txBody>
      </p:sp>
      <p:sp>
        <p:nvSpPr>
          <p:cNvPr id="8" name="CuadroTexto 7"/>
          <p:cNvSpPr txBox="1"/>
          <p:nvPr/>
        </p:nvSpPr>
        <p:spPr>
          <a:xfrm>
            <a:off x="7965289" y="4009431"/>
            <a:ext cx="400110" cy="1781583"/>
          </a:xfrm>
          <a:prstGeom prst="rect">
            <a:avLst/>
          </a:prstGeom>
          <a:noFill/>
        </p:spPr>
        <p:txBody>
          <a:bodyPr vert="vert270" wrap="square" rtlCol="0">
            <a:spAutoFit/>
          </a:bodyPr>
          <a:lstStyle/>
          <a:p>
            <a:pPr algn="ctr"/>
            <a:r>
              <a:rPr lang="es-ES" sz="1400" dirty="0" smtClean="0"/>
              <a:t>Nº microorganismos</a:t>
            </a:r>
            <a:endParaRPr lang="es-ES" sz="1400" dirty="0"/>
          </a:p>
        </p:txBody>
      </p:sp>
      <p:sp>
        <p:nvSpPr>
          <p:cNvPr id="9" name="CuadroTexto 8"/>
          <p:cNvSpPr txBox="1"/>
          <p:nvPr/>
        </p:nvSpPr>
        <p:spPr>
          <a:xfrm>
            <a:off x="9699481" y="5218652"/>
            <a:ext cx="2618793" cy="307777"/>
          </a:xfrm>
          <a:prstGeom prst="rect">
            <a:avLst/>
          </a:prstGeom>
          <a:noFill/>
        </p:spPr>
        <p:txBody>
          <a:bodyPr wrap="square" rtlCol="0">
            <a:spAutoFit/>
          </a:bodyPr>
          <a:lstStyle/>
          <a:p>
            <a:pPr algn="ctr"/>
            <a:r>
              <a:rPr lang="es-ES" sz="1400" dirty="0" smtClean="0"/>
              <a:t>incremento de temperatura</a:t>
            </a:r>
            <a:endParaRPr lang="es-ES" sz="1400" dirty="0"/>
          </a:p>
        </p:txBody>
      </p:sp>
    </p:spTree>
    <p:extLst>
      <p:ext uri="{BB962C8B-B14F-4D97-AF65-F5344CB8AC3E}">
        <p14:creationId xmlns:p14="http://schemas.microsoft.com/office/powerpoint/2010/main" val="351474307"/>
      </p:ext>
    </p:extLst>
  </p:cSld>
  <p:clrMapOvr>
    <a:masterClrMapping/>
  </p:clrMapOvr>
  <mc:AlternateContent xmlns:mc="http://schemas.openxmlformats.org/markup-compatibility/2006" xmlns:p14="http://schemas.microsoft.com/office/powerpoint/2010/main">
    <mc:Choice Requires="p14">
      <p:transition spd="slow" p14:dur="2000" advTm="22791"/>
    </mc:Choice>
    <mc:Fallback xmlns="">
      <p:transition spd="slow" advTm="2279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320536" y="975022"/>
            <a:ext cx="8893233" cy="1325563"/>
          </a:xfrm>
        </p:spPr>
        <p:txBody>
          <a:bodyPr/>
          <a:lstStyle/>
          <a:p>
            <a:r>
              <a:rPr lang="es-ES" dirty="0" smtClean="0"/>
              <a:t>Bacterias, enzimas y proteínas</a:t>
            </a:r>
            <a:endParaRPr lang="es-ES" dirty="0"/>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133350" y="2033886"/>
            <a:ext cx="11738115" cy="3992505"/>
          </a:xfrm>
        </p:spPr>
        <p:txBody>
          <a:bodyPr numCol="2">
            <a:noAutofit/>
          </a:bodyPr>
          <a:lstStyle/>
          <a:p>
            <a:pPr marL="509588" indent="-285750" algn="just">
              <a:buFont typeface="Wingdings" pitchFamily="2" charset="2"/>
              <a:buChar char="ü"/>
            </a:pPr>
            <a:r>
              <a:rPr lang="es-ES" sz="1800" noProof="1" smtClean="0"/>
              <a:t>Una </a:t>
            </a:r>
            <a:r>
              <a:rPr lang="es-ES" sz="1800" b="1" noProof="1" smtClean="0"/>
              <a:t>bacteria</a:t>
            </a:r>
            <a:r>
              <a:rPr lang="es-ES" sz="1800" noProof="1" smtClean="0"/>
              <a:t> es </a:t>
            </a:r>
            <a:r>
              <a:rPr lang="es-ES" sz="1800" i="1" u="sng" noProof="1" smtClean="0"/>
              <a:t>Escherichia coli</a:t>
            </a:r>
            <a:r>
              <a:rPr lang="es-ES" sz="1800" noProof="1" smtClean="0"/>
              <a:t>, un microorganismo que crece fácilmente en cualquier entorno y vive en los intestinos de los seres vivos. Su abundancia puede causar infecciones intestinales y extraintestinales que suelen ser graves. Algunas infecciones asociadas a esta bacteria son la meningitis, la peritonitis o la mastitis. Para eliminarla, además de las altas temperaturas, se utilizan soluciones que contienen cloro, para poder acabar con el microorganismo con toda seguridad.</a:t>
            </a:r>
          </a:p>
          <a:p>
            <a:pPr marL="509588" indent="-285750" algn="just">
              <a:buFont typeface="Wingdings" pitchFamily="2" charset="2"/>
              <a:buChar char="ü"/>
            </a:pPr>
            <a:r>
              <a:rPr lang="es-ES" sz="1800" noProof="1" smtClean="0"/>
              <a:t>Otra </a:t>
            </a:r>
            <a:r>
              <a:rPr lang="es-ES" sz="1800" b="1" noProof="1" smtClean="0"/>
              <a:t>bacteria</a:t>
            </a:r>
            <a:r>
              <a:rPr lang="es-ES" sz="1800" noProof="1" smtClean="0"/>
              <a:t> es la salmonela, que se sabe que no se elimina eficazmente de la leche mediante el proceso de pasteurización, aunque la cantidad de estos microorganismos en la leche es muy baja. Esta bacteria suele aparecer en animales como los pollos o en reptiles como las tortugas. Las infecciones por salmonela pueden ser mortales en personas con el sistema inmunitario debilitado.</a:t>
            </a:r>
          </a:p>
          <a:p>
            <a:pPr marL="509588" indent="-285750" algn="just">
              <a:buFont typeface="Wingdings" pitchFamily="2" charset="2"/>
              <a:buChar char="ü"/>
            </a:pPr>
            <a:r>
              <a:rPr lang="es-ES" sz="1800" noProof="1" smtClean="0"/>
              <a:t>Otros microorganismos expuestos son las </a:t>
            </a:r>
            <a:r>
              <a:rPr lang="es-ES" sz="1800" b="1" noProof="1" smtClean="0"/>
              <a:t>enzimas</a:t>
            </a:r>
            <a:r>
              <a:rPr lang="es-ES" sz="1800" noProof="1" smtClean="0"/>
              <a:t> que, al conjugarse, crean el entorno propicio para el crecimiento de las bacterias. Este es el caso de la lactoperioxidasa, que junto con la xantina oxidasa crea un entorno propicio para el crecimiento de bacterias como la </a:t>
            </a:r>
            <a:r>
              <a:rPr lang="es-ES" sz="1800" i="1" noProof="1" smtClean="0"/>
              <a:t>Escherichia coli</a:t>
            </a:r>
            <a:r>
              <a:rPr lang="es-ES" sz="1800" noProof="1" smtClean="0"/>
              <a:t>. Este entorno puede crearse tras pasar por altas temperaturas, lo que hace que algunos restos de estas bacterias se reproduzcan y dañen el producto pasteurizado. </a:t>
            </a:r>
          </a:p>
          <a:p>
            <a:pPr marL="509588" indent="-285750" algn="just">
              <a:buFont typeface="Wingdings" pitchFamily="2" charset="2"/>
              <a:buChar char="ü"/>
            </a:pPr>
            <a:r>
              <a:rPr lang="es-ES" sz="1800" noProof="1" smtClean="0"/>
              <a:t>El </a:t>
            </a:r>
            <a:r>
              <a:rPr lang="es-ES" sz="1800" u="sng" noProof="1" smtClean="0"/>
              <a:t>fosfato ácido</a:t>
            </a:r>
            <a:r>
              <a:rPr lang="es-ES" sz="1800" noProof="1" smtClean="0"/>
              <a:t>, por su parte, es una </a:t>
            </a:r>
            <a:r>
              <a:rPr lang="es-ES" sz="1800" b="1" noProof="1" smtClean="0"/>
              <a:t>proteína </a:t>
            </a:r>
            <a:r>
              <a:rPr lang="es-ES" sz="1800" noProof="1" smtClean="0"/>
              <a:t>que es útil para el cuerpo humano al crear un entorno para la reducción y posterior fijación del fósforo, necesario para la supervivencia del organismo. Otra cualidad conocida de esta proteína es que evita la producción de ácido úrico, que puede causar problemas reumáticos.</a:t>
            </a:r>
            <a:endParaRPr lang="es-ES" sz="1800" noProof="1"/>
          </a:p>
        </p:txBody>
      </p:sp>
    </p:spTree>
    <p:extLst>
      <p:ext uri="{BB962C8B-B14F-4D97-AF65-F5344CB8AC3E}">
        <p14:creationId xmlns:p14="http://schemas.microsoft.com/office/powerpoint/2010/main" val="1353664835"/>
      </p:ext>
    </p:extLst>
  </p:cSld>
  <p:clrMapOvr>
    <a:masterClrMapping/>
  </p:clrMapOvr>
  <mc:AlternateContent xmlns:mc="http://schemas.openxmlformats.org/markup-compatibility/2006" xmlns:p14="http://schemas.microsoft.com/office/powerpoint/2010/main">
    <mc:Choice Requires="p14">
      <p:transition spd="slow" p14:dur="2000" advTm="16705"/>
    </mc:Choice>
    <mc:Fallback xmlns="">
      <p:transition spd="slow" advTm="1670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206" y="2979222"/>
            <a:ext cx="4668878" cy="3356962"/>
          </a:xfrm>
          <a:prstGeom prst="rect">
            <a:avLst/>
          </a:prstGeom>
        </p:spPr>
      </p:pic>
      <p:sp>
        <p:nvSpPr>
          <p:cNvPr id="2" name="Content Placeholder 1">
            <a:extLst>
              <a:ext uri="{FF2B5EF4-FFF2-40B4-BE49-F238E27FC236}">
                <a16:creationId xmlns:a16="http://schemas.microsoft.com/office/drawing/2014/main" id="{8CF05896-0436-496E-A51D-21313CA46C2A}"/>
              </a:ext>
            </a:extLst>
          </p:cNvPr>
          <p:cNvSpPr>
            <a:spLocks noGrp="1"/>
          </p:cNvSpPr>
          <p:nvPr>
            <p:ph sz="half" idx="1"/>
          </p:nvPr>
        </p:nvSpPr>
        <p:spPr>
          <a:xfrm>
            <a:off x="434620" y="2000249"/>
            <a:ext cx="6877050" cy="4221313"/>
          </a:xfrm>
        </p:spPr>
        <p:txBody>
          <a:bodyPr>
            <a:noAutofit/>
          </a:bodyPr>
          <a:lstStyle/>
          <a:p>
            <a:pPr marL="0" indent="0" algn="just">
              <a:buNone/>
            </a:pPr>
            <a:r>
              <a:rPr lang="es-ES" sz="1500" noProof="1" smtClean="0"/>
              <a:t>La </a:t>
            </a:r>
            <a:r>
              <a:rPr lang="es-ES" sz="1500" b="1" noProof="1" smtClean="0"/>
              <a:t>pasteurización </a:t>
            </a:r>
            <a:r>
              <a:rPr lang="es-ES" sz="1500" u="sng" noProof="1" smtClean="0"/>
              <a:t>elimina virtualmente la bacteria más dañina</a:t>
            </a:r>
            <a:r>
              <a:rPr lang="es-ES" sz="1500" noProof="1" smtClean="0"/>
              <a:t> para el cuerpo humano, la </a:t>
            </a:r>
            <a:r>
              <a:rPr lang="es-ES" sz="1500" i="1" noProof="1" smtClean="0"/>
              <a:t>Escherichia coli</a:t>
            </a:r>
            <a:r>
              <a:rPr lang="es-ES" sz="1500" noProof="1" smtClean="0"/>
              <a:t>. Por otra parte, </a:t>
            </a:r>
            <a:r>
              <a:rPr lang="es-ES" sz="1500" u="sng" noProof="1" smtClean="0"/>
              <a:t>también desaparecen las enzimas que pueden crear un entorno para la reproducción bacteriana</a:t>
            </a:r>
            <a:r>
              <a:rPr lang="es-ES" sz="1500" noProof="1" smtClean="0"/>
              <a:t>, lo que garantiza que las bacterias no puedan volver a reproducirse exponencialmente al conservar el producto pasteurizado. Por último, </a:t>
            </a:r>
            <a:r>
              <a:rPr lang="es-ES" sz="1500" u="sng" noProof="1" smtClean="0"/>
              <a:t>las proteínas que sirven al cuerpo humano no desaparecen</a:t>
            </a:r>
            <a:r>
              <a:rPr lang="es-ES" sz="1500" noProof="1" smtClean="0"/>
              <a:t> cuando la temperatura se mantiene alta durante poco tiempo.</a:t>
            </a:r>
          </a:p>
          <a:p>
            <a:pPr marL="0" indent="0" algn="just">
              <a:buNone/>
            </a:pPr>
            <a:r>
              <a:rPr lang="es-ES" sz="1500" noProof="1" smtClean="0"/>
              <a:t>Las </a:t>
            </a:r>
            <a:r>
              <a:rPr lang="es-ES" sz="1500" b="1" noProof="1" smtClean="0"/>
              <a:t>curvas de tiempo/temperatura</a:t>
            </a:r>
            <a:r>
              <a:rPr lang="es-ES" sz="1500" noProof="1" smtClean="0"/>
              <a:t> muestran líneas normalizadas que definen bajo qué temperaturas y tiempos se eliminan determinados microorganismos de la leche. Se observa que </a:t>
            </a:r>
            <a:r>
              <a:rPr lang="es-ES" sz="1500" u="sng" noProof="1" smtClean="0"/>
              <a:t>dos microorganismos se resisten a ser eliminados a temperaturas entre 70-75°C junto con los tiempos nominales de pasteurización HTST</a:t>
            </a:r>
            <a:r>
              <a:rPr lang="es-ES" sz="1500" noProof="1" smtClean="0"/>
              <a:t>.</a:t>
            </a:r>
          </a:p>
          <a:p>
            <a:pPr marL="0" indent="0" algn="just">
              <a:buNone/>
            </a:pPr>
            <a:r>
              <a:rPr lang="es-ES" sz="1500" noProof="1" smtClean="0"/>
              <a:t>Uno es la peroxidasa (</a:t>
            </a:r>
            <a:r>
              <a:rPr lang="es-ES" sz="1500" b="1" noProof="1" smtClean="0"/>
              <a:t>lactoperoxidasa</a:t>
            </a:r>
            <a:r>
              <a:rPr lang="es-ES" sz="1500" noProof="1" smtClean="0"/>
              <a:t> por su producto de origen), que crea un entorno favorable para el crecimiento de patógenos con un ambiente favorable. Por esta razón </a:t>
            </a:r>
            <a:r>
              <a:rPr lang="es-ES" sz="1500" u="sng" noProof="1" smtClean="0"/>
              <a:t>es necesario el enfriamiento del producto, después de pasar las temperaturas y tiempos nominales de pasteurización HTST (70-75°C, 10-15s), para asegurar un producto consumible</a:t>
            </a:r>
            <a:r>
              <a:rPr lang="es-ES" sz="1500" noProof="1" smtClean="0"/>
              <a:t>. La enzima lactoperoxidasa a estos tiempos y temperaturas no se ha reducido, creando un ambiente propicio para el crecimiento de residuos de microorganismos eliminados. Del otro microorganismo no reducido no se conocen enfermedades comunes dentro de una población humana, pero aún puede atacar a individuos con defensas bajas.</a:t>
            </a:r>
            <a:endParaRPr lang="es-ES" sz="1500" noProof="1"/>
          </a:p>
        </p:txBody>
      </p:sp>
      <p:sp>
        <p:nvSpPr>
          <p:cNvPr id="4" name="Title 3">
            <a:extLst>
              <a:ext uri="{FF2B5EF4-FFF2-40B4-BE49-F238E27FC236}">
                <a16:creationId xmlns:a16="http://schemas.microsoft.com/office/drawing/2014/main" id="{15EE5F5E-2043-4528-B71B-312CB67C57A7}"/>
              </a:ext>
            </a:extLst>
          </p:cNvPr>
          <p:cNvSpPr>
            <a:spLocks noGrp="1"/>
          </p:cNvSpPr>
          <p:nvPr>
            <p:ph type="title"/>
          </p:nvPr>
        </p:nvSpPr>
        <p:spPr>
          <a:xfrm>
            <a:off x="434620" y="983875"/>
            <a:ext cx="8893233" cy="1325563"/>
          </a:xfrm>
        </p:spPr>
        <p:txBody>
          <a:bodyPr/>
          <a:lstStyle/>
          <a:p>
            <a:r>
              <a:rPr lang="es-ES" dirty="0" smtClean="0"/>
              <a:t>Control de patógenos</a:t>
            </a:r>
            <a:endParaRPr lang="es-ES" dirty="0"/>
          </a:p>
        </p:txBody>
      </p:sp>
      <p:sp>
        <p:nvSpPr>
          <p:cNvPr id="5" name="CuadroTexto 4">
            <a:extLst>
              <a:ext uri="{FF2B5EF4-FFF2-40B4-BE49-F238E27FC236}">
                <a16:creationId xmlns:a16="http://schemas.microsoft.com/office/drawing/2014/main" id="{B9459725-3F3F-004A-BABA-3447FD479F30}"/>
              </a:ext>
            </a:extLst>
          </p:cNvPr>
          <p:cNvSpPr txBox="1"/>
          <p:nvPr/>
        </p:nvSpPr>
        <p:spPr>
          <a:xfrm rot="10800000" flipV="1">
            <a:off x="7829551" y="2113788"/>
            <a:ext cx="4362449" cy="1200329"/>
          </a:xfrm>
          <a:prstGeom prst="rect">
            <a:avLst/>
          </a:prstGeom>
          <a:noFill/>
        </p:spPr>
        <p:txBody>
          <a:bodyPr wrap="square" rtlCol="0">
            <a:spAutoFit/>
          </a:bodyPr>
          <a:lstStyle/>
          <a:p>
            <a:pPr algn="ctr"/>
            <a:r>
              <a:rPr lang="es-ES" b="1" noProof="1" smtClean="0"/>
              <a:t>Curvas tiempo/temp. para la destrucción curves de algunas enzimas y microorganismos </a:t>
            </a:r>
          </a:p>
          <a:p>
            <a:pPr algn="ctr"/>
            <a:r>
              <a:rPr lang="es-ES" dirty="0" smtClean="0">
                <a:hlinkClick r:id="rId3"/>
              </a:rPr>
              <a:t>Imagen 3</a:t>
            </a:r>
            <a:endParaRPr lang="es-ES" dirty="0"/>
          </a:p>
        </p:txBody>
      </p:sp>
      <p:sp>
        <p:nvSpPr>
          <p:cNvPr id="3" name="Flecha abajo 2">
            <a:extLst>
              <a:ext uri="{FF2B5EF4-FFF2-40B4-BE49-F238E27FC236}">
                <a16:creationId xmlns:a16="http://schemas.microsoft.com/office/drawing/2014/main" id="{3E8738EE-17BF-2841-9687-D1CB4A61260F}"/>
              </a:ext>
            </a:extLst>
          </p:cNvPr>
          <p:cNvSpPr/>
          <p:nvPr/>
        </p:nvSpPr>
        <p:spPr>
          <a:xfrm rot="4656662">
            <a:off x="9802345" y="3362858"/>
            <a:ext cx="416859" cy="484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Flecha abajo 7">
            <a:extLst>
              <a:ext uri="{FF2B5EF4-FFF2-40B4-BE49-F238E27FC236}">
                <a16:creationId xmlns:a16="http://schemas.microsoft.com/office/drawing/2014/main" id="{74141E1C-8C4C-0C48-971F-C1FFEEB62C18}"/>
              </a:ext>
            </a:extLst>
          </p:cNvPr>
          <p:cNvSpPr/>
          <p:nvPr/>
        </p:nvSpPr>
        <p:spPr>
          <a:xfrm rot="1789273">
            <a:off x="11070851" y="4545052"/>
            <a:ext cx="416859" cy="484094"/>
          </a:xfrm>
          <a:prstGeom prst="downArrow">
            <a:avLst/>
          </a:prstGeom>
          <a:solidFill>
            <a:srgbClr val="E5243B"/>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a:p>
        </p:txBody>
      </p:sp>
      <p:sp>
        <p:nvSpPr>
          <p:cNvPr id="9" name="Flecha abajo 8">
            <a:extLst>
              <a:ext uri="{FF2B5EF4-FFF2-40B4-BE49-F238E27FC236}">
                <a16:creationId xmlns:a16="http://schemas.microsoft.com/office/drawing/2014/main" id="{98E75A96-51FF-BF4F-B390-C6A419502D5F}"/>
              </a:ext>
            </a:extLst>
          </p:cNvPr>
          <p:cNvSpPr/>
          <p:nvPr/>
        </p:nvSpPr>
        <p:spPr>
          <a:xfrm rot="10800000">
            <a:off x="9858731" y="6260929"/>
            <a:ext cx="304085" cy="328308"/>
          </a:xfrm>
          <a:prstGeom prst="downArrow">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CuadroTexto 10"/>
          <p:cNvSpPr txBox="1"/>
          <p:nvPr/>
        </p:nvSpPr>
        <p:spPr>
          <a:xfrm>
            <a:off x="7829551" y="2966159"/>
            <a:ext cx="924371" cy="307777"/>
          </a:xfrm>
          <a:prstGeom prst="rect">
            <a:avLst/>
          </a:prstGeom>
          <a:noFill/>
        </p:spPr>
        <p:txBody>
          <a:bodyPr wrap="square" rtlCol="0">
            <a:spAutoFit/>
          </a:bodyPr>
          <a:lstStyle/>
          <a:p>
            <a:pPr algn="ctr"/>
            <a:r>
              <a:rPr lang="es-ES" sz="1400" dirty="0" smtClean="0"/>
              <a:t>Tiempo</a:t>
            </a:r>
            <a:endParaRPr lang="es-ES" sz="1400" dirty="0"/>
          </a:p>
        </p:txBody>
      </p:sp>
      <p:sp>
        <p:nvSpPr>
          <p:cNvPr id="12" name="CuadroTexto 11"/>
          <p:cNvSpPr txBox="1"/>
          <p:nvPr/>
        </p:nvSpPr>
        <p:spPr>
          <a:xfrm>
            <a:off x="10724606" y="6067673"/>
            <a:ext cx="1390613" cy="307777"/>
          </a:xfrm>
          <a:prstGeom prst="rect">
            <a:avLst/>
          </a:prstGeom>
          <a:noFill/>
        </p:spPr>
        <p:txBody>
          <a:bodyPr wrap="square" rtlCol="0">
            <a:spAutoFit/>
          </a:bodyPr>
          <a:lstStyle/>
          <a:p>
            <a:pPr algn="r"/>
            <a:r>
              <a:rPr lang="es-ES" sz="1400" noProof="1" smtClean="0"/>
              <a:t>Temperatura ºC</a:t>
            </a:r>
            <a:endParaRPr lang="es-ES" sz="1400" noProof="1"/>
          </a:p>
        </p:txBody>
      </p:sp>
    </p:spTree>
    <p:extLst>
      <p:ext uri="{BB962C8B-B14F-4D97-AF65-F5344CB8AC3E}">
        <p14:creationId xmlns:p14="http://schemas.microsoft.com/office/powerpoint/2010/main" val="316359668"/>
      </p:ext>
    </p:extLst>
  </p:cSld>
  <p:clrMapOvr>
    <a:masterClrMapping/>
  </p:clrMapOvr>
  <mc:AlternateContent xmlns:mc="http://schemas.openxmlformats.org/markup-compatibility/2006" xmlns:p14="http://schemas.microsoft.com/office/powerpoint/2010/main">
    <mc:Choice Requires="p14">
      <p:transition spd="slow" p14:dur="2000" advTm="26606"/>
    </mc:Choice>
    <mc:Fallback xmlns="">
      <p:transition spd="slow" advTm="26606"/>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70263</TotalTime>
  <Words>4848</Words>
  <Application>Microsoft Office PowerPoint</Application>
  <PresentationFormat>Panorámica</PresentationFormat>
  <Paragraphs>283</Paragraphs>
  <Slides>30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apple color emoji</vt:lpstr>
      <vt:lpstr>Arial</vt:lpstr>
      <vt:lpstr>Calibri</vt:lpstr>
      <vt:lpstr>Calibri Light</vt:lpstr>
      <vt:lpstr>Courier New</vt:lpstr>
      <vt:lpstr>helvetica neue</vt:lpstr>
      <vt:lpstr>Wingdings</vt:lpstr>
      <vt:lpstr>Office Theme</vt:lpstr>
      <vt:lpstr>Plan de estudios: Módulo 3 Pasteurización</vt:lpstr>
      <vt:lpstr>Plan de estudios: Pasteurización</vt:lpstr>
      <vt:lpstr>Índice:</vt:lpstr>
      <vt:lpstr>Introducción</vt:lpstr>
      <vt:lpstr>Historia</vt:lpstr>
      <vt:lpstr>Objetivos</vt:lpstr>
      <vt:lpstr>Patógenos</vt:lpstr>
      <vt:lpstr>Bacterias, enzimas y proteínas</vt:lpstr>
      <vt:lpstr>Control de patógenos</vt:lpstr>
      <vt:lpstr>Consideraciones generales</vt:lpstr>
      <vt:lpstr>Esterilización vs. pasteurización</vt:lpstr>
      <vt:lpstr>Tipos de pasteurización</vt:lpstr>
      <vt:lpstr>LTLT</vt:lpstr>
      <vt:lpstr>Equipo LTLT:  Pasteurizador por lotes</vt:lpstr>
      <vt:lpstr>HTST</vt:lpstr>
      <vt:lpstr>Equipo HTST (I):  Intercambiadores de calor tubulares</vt:lpstr>
      <vt:lpstr>Equipos HTST (II): Intercambiadores de calor de placas</vt:lpstr>
      <vt:lpstr>UHT</vt:lpstr>
      <vt:lpstr>Equipos UHT: Intercambiadores de calor de placas</vt:lpstr>
      <vt:lpstr>Beneficios y desventajas de la UHT </vt:lpstr>
      <vt:lpstr>Teoría de la transferencia de calor</vt:lpstr>
      <vt:lpstr>Intercambio de calor</vt:lpstr>
      <vt:lpstr>Intercambiadores de calor de placas</vt:lpstr>
      <vt:lpstr>Intercambiadores de calor de placas</vt:lpstr>
      <vt:lpstr>Intercambiadores de calor de placas</vt:lpstr>
      <vt:lpstr>Tanques</vt:lpstr>
      <vt:lpstr>Recomendaciones de mantenimiento</vt:lpstr>
      <vt:lpstr>Referencias</vt:lpstr>
      <vt:lpstr>Referencias (videos)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Namu PC</dc:creator>
  <cp:lastModifiedBy>Usuario</cp:lastModifiedBy>
  <cp:revision>640</cp:revision>
  <dcterms:created xsi:type="dcterms:W3CDTF">2020-02-28T10:44:09Z</dcterms:created>
  <dcterms:modified xsi:type="dcterms:W3CDTF">2021-10-18T10:38:47Z</dcterms:modified>
</cp:coreProperties>
</file>