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1"/>
  </p:notesMasterIdLst>
  <p:sldIdLst>
    <p:sldId id="256" r:id="rId2"/>
    <p:sldId id="324" r:id="rId3"/>
    <p:sldId id="257" r:id="rId4"/>
    <p:sldId id="263" r:id="rId5"/>
    <p:sldId id="287" r:id="rId6"/>
    <p:sldId id="270" r:id="rId7"/>
    <p:sldId id="290" r:id="rId8"/>
    <p:sldId id="289" r:id="rId9"/>
    <p:sldId id="291" r:id="rId10"/>
    <p:sldId id="292" r:id="rId11"/>
    <p:sldId id="268" r:id="rId12"/>
    <p:sldId id="321" r:id="rId13"/>
    <p:sldId id="274" r:id="rId14"/>
    <p:sldId id="293" r:id="rId15"/>
    <p:sldId id="294" r:id="rId16"/>
    <p:sldId id="295" r:id="rId17"/>
    <p:sldId id="296" r:id="rId18"/>
    <p:sldId id="286" r:id="rId19"/>
    <p:sldId id="279" r:id="rId20"/>
    <p:sldId id="302" r:id="rId21"/>
    <p:sldId id="318" r:id="rId22"/>
    <p:sldId id="323" r:id="rId23"/>
    <p:sldId id="281" r:id="rId24"/>
    <p:sldId id="303" r:id="rId25"/>
    <p:sldId id="283" r:id="rId26"/>
    <p:sldId id="304" r:id="rId27"/>
    <p:sldId id="284" r:id="rId28"/>
    <p:sldId id="317" r:id="rId29"/>
    <p:sldId id="297" r:id="rId30"/>
    <p:sldId id="298" r:id="rId31"/>
    <p:sldId id="316" r:id="rId32"/>
    <p:sldId id="262" r:id="rId33"/>
    <p:sldId id="311" r:id="rId34"/>
    <p:sldId id="313" r:id="rId35"/>
    <p:sldId id="307" r:id="rId36"/>
    <p:sldId id="312" r:id="rId37"/>
    <p:sldId id="320" r:id="rId38"/>
    <p:sldId id="322" r:id="rId39"/>
    <p:sldId id="305" r:id="rId40"/>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795"/>
    <a:srgbClr val="FCC30B"/>
    <a:srgbClr val="062E64"/>
    <a:srgbClr val="E5243B"/>
    <a:srgbClr val="DDA83A"/>
    <a:srgbClr val="4C9F38"/>
    <a:srgbClr val="C5192D"/>
    <a:srgbClr val="FF3A21"/>
    <a:srgbClr val="26BDE2"/>
    <a:srgbClr val="A21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29" autoAdjust="0"/>
    <p:restoredTop sz="94620" autoAdjust="0"/>
  </p:normalViewPr>
  <p:slideViewPr>
    <p:cSldViewPr snapToGrid="0">
      <p:cViewPr>
        <p:scale>
          <a:sx n="80" d="100"/>
          <a:sy n="80" d="100"/>
        </p:scale>
        <p:origin x="426" y="-636"/>
      </p:cViewPr>
      <p:guideLst>
        <p:guide orient="horz" pos="2160"/>
        <p:guide pos="3840"/>
      </p:guideLst>
    </p:cSldViewPr>
  </p:slideViewPr>
  <p:notesTextViewPr>
    <p:cViewPr>
      <p:scale>
        <a:sx n="1" d="1"/>
        <a:sy n="1" d="1"/>
      </p:scale>
      <p:origin x="0" y="0"/>
    </p:cViewPr>
  </p:notesTextViewPr>
  <p:notesViewPr>
    <p:cSldViewPr snapToGrid="0">
      <p:cViewPr varScale="1">
        <p:scale>
          <a:sx n="87" d="100"/>
          <a:sy n="87" d="100"/>
        </p:scale>
        <p:origin x="576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89D08A-0D99-4708-8A69-D64D07147A35}" type="datetimeFigureOut">
              <a:rPr lang="lt-LT" smtClean="0"/>
              <a:pPr/>
              <a:t>2021-09-20</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D3EFF2-5B94-4109-97F2-92564ACC4561}" type="slidenum">
              <a:rPr lang="lt-LT" smtClean="0"/>
              <a:pPr/>
              <a:t>‹Nº›</a:t>
            </a:fld>
            <a:endParaRPr lang="lt-LT"/>
          </a:p>
        </p:txBody>
      </p:sp>
    </p:spTree>
    <p:extLst>
      <p:ext uri="{BB962C8B-B14F-4D97-AF65-F5344CB8AC3E}">
        <p14:creationId xmlns:p14="http://schemas.microsoft.com/office/powerpoint/2010/main" val="2651385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5D3EFF2-5B94-4109-97F2-92564ACC4561}" type="slidenum">
              <a:rPr lang="lt-LT" smtClean="0"/>
              <a:pPr/>
              <a:t>22</a:t>
            </a:fld>
            <a:endParaRPr lang="lt-LT"/>
          </a:p>
        </p:txBody>
      </p:sp>
    </p:spTree>
    <p:extLst>
      <p:ext uri="{BB962C8B-B14F-4D97-AF65-F5344CB8AC3E}">
        <p14:creationId xmlns:p14="http://schemas.microsoft.com/office/powerpoint/2010/main" val="2436547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BDEA1-9CCB-4C2D-B70E-5577EA4A001F}"/>
              </a:ext>
            </a:extLst>
          </p:cNvPr>
          <p:cNvSpPr>
            <a:spLocks noGrp="1"/>
          </p:cNvSpPr>
          <p:nvPr>
            <p:ph type="ctrTitle"/>
          </p:nvPr>
        </p:nvSpPr>
        <p:spPr>
          <a:xfrm>
            <a:off x="2126673" y="1463039"/>
            <a:ext cx="7938654" cy="2182385"/>
          </a:xfrm>
        </p:spPr>
        <p:txBody>
          <a:bodyPr anchor="b"/>
          <a:lstStyle>
            <a:lvl1pPr algn="ctr">
              <a:defRPr sz="6000" b="1">
                <a:solidFill>
                  <a:schemeClr val="bg1"/>
                </a:solidFill>
              </a:defRPr>
            </a:lvl1pPr>
          </a:lstStyle>
          <a:p>
            <a:r>
              <a:rPr lang="en-US" dirty="0"/>
              <a:t>Click to edit Master title style</a:t>
            </a:r>
            <a:endParaRPr lang="lt-LT" dirty="0"/>
          </a:p>
        </p:txBody>
      </p:sp>
      <p:sp>
        <p:nvSpPr>
          <p:cNvPr id="3" name="Subtitle 2">
            <a:extLst>
              <a:ext uri="{FF2B5EF4-FFF2-40B4-BE49-F238E27FC236}">
                <a16:creationId xmlns:a16="http://schemas.microsoft.com/office/drawing/2014/main" id="{A92B6A00-D799-431F-9EC9-6B401C110893}"/>
              </a:ext>
            </a:extLst>
          </p:cNvPr>
          <p:cNvSpPr>
            <a:spLocks noGrp="1"/>
          </p:cNvSpPr>
          <p:nvPr>
            <p:ph type="subTitle" idx="1"/>
          </p:nvPr>
        </p:nvSpPr>
        <p:spPr>
          <a:xfrm>
            <a:off x="2833255" y="3984423"/>
            <a:ext cx="6389716" cy="80370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lt-LT" dirty="0"/>
          </a:p>
        </p:txBody>
      </p:sp>
      <p:sp>
        <p:nvSpPr>
          <p:cNvPr id="4" name="Date Placeholder 3">
            <a:extLst>
              <a:ext uri="{FF2B5EF4-FFF2-40B4-BE49-F238E27FC236}">
                <a16:creationId xmlns:a16="http://schemas.microsoft.com/office/drawing/2014/main" id="{7F17DEA0-D74E-4A73-8872-A4AC6F3A4589}"/>
              </a:ext>
            </a:extLst>
          </p:cNvPr>
          <p:cNvSpPr>
            <a:spLocks noGrp="1"/>
          </p:cNvSpPr>
          <p:nvPr>
            <p:ph type="dt" sz="half" idx="10"/>
          </p:nvPr>
        </p:nvSpPr>
        <p:spPr/>
        <p:txBody>
          <a:bodyPr/>
          <a:lstStyle/>
          <a:p>
            <a:fld id="{2290B54A-FC94-49D6-B072-DC2247AE675C}" type="datetimeFigureOut">
              <a:rPr lang="lt-LT" smtClean="0"/>
              <a:pPr/>
              <a:t>2021-09-20</a:t>
            </a:fld>
            <a:endParaRPr lang="lt-LT" dirty="0"/>
          </a:p>
        </p:txBody>
      </p:sp>
    </p:spTree>
    <p:extLst>
      <p:ext uri="{BB962C8B-B14F-4D97-AF65-F5344CB8AC3E}">
        <p14:creationId xmlns:p14="http://schemas.microsoft.com/office/powerpoint/2010/main" val="43547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733B-7722-4FF1-B438-4421CC46132D}"/>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E61E15AC-3643-416C-B92A-D703229BA8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3E92A686-2A4A-4C19-994B-C8CEA117D723}"/>
              </a:ext>
            </a:extLst>
          </p:cNvPr>
          <p:cNvSpPr>
            <a:spLocks noGrp="1"/>
          </p:cNvSpPr>
          <p:nvPr>
            <p:ph type="dt" sz="half" idx="10"/>
          </p:nvPr>
        </p:nvSpPr>
        <p:spPr/>
        <p:txBody>
          <a:bodyPr/>
          <a:lstStyle/>
          <a:p>
            <a:fld id="{2290B54A-FC94-49D6-B072-DC2247AE675C}" type="datetimeFigureOut">
              <a:rPr lang="lt-LT" smtClean="0"/>
              <a:pPr/>
              <a:t>2021-09-20</a:t>
            </a:fld>
            <a:endParaRPr lang="lt-LT" dirty="0"/>
          </a:p>
        </p:txBody>
      </p:sp>
      <p:sp>
        <p:nvSpPr>
          <p:cNvPr id="5" name="Footer Placeholder 4">
            <a:extLst>
              <a:ext uri="{FF2B5EF4-FFF2-40B4-BE49-F238E27FC236}">
                <a16:creationId xmlns:a16="http://schemas.microsoft.com/office/drawing/2014/main" id="{9D570868-0640-4A48-B272-21F683D59E5F}"/>
              </a:ext>
            </a:extLst>
          </p:cNvPr>
          <p:cNvSpPr>
            <a:spLocks noGrp="1"/>
          </p:cNvSpPr>
          <p:nvPr>
            <p:ph type="ftr" sz="quarter" idx="11"/>
          </p:nvPr>
        </p:nvSpPr>
        <p:spPr/>
        <p:txBody>
          <a:bodyPr/>
          <a:lstStyle/>
          <a:p>
            <a:endParaRPr lang="lt-LT" dirty="0"/>
          </a:p>
        </p:txBody>
      </p:sp>
      <p:sp>
        <p:nvSpPr>
          <p:cNvPr id="6" name="Slide Number Placeholder 5">
            <a:extLst>
              <a:ext uri="{FF2B5EF4-FFF2-40B4-BE49-F238E27FC236}">
                <a16:creationId xmlns:a16="http://schemas.microsoft.com/office/drawing/2014/main" id="{6F6CB1E9-FA4B-4D66-97B5-7F9AD14E6857}"/>
              </a:ext>
            </a:extLst>
          </p:cNvPr>
          <p:cNvSpPr>
            <a:spLocks noGrp="1"/>
          </p:cNvSpPr>
          <p:nvPr>
            <p:ph type="sldNum" sz="quarter" idx="12"/>
          </p:nvPr>
        </p:nvSpPr>
        <p:spPr/>
        <p:txBody>
          <a:bodyPr/>
          <a:lstStyle/>
          <a:p>
            <a:fld id="{15EF7A7D-93D2-4C13-947F-7A7F62EBB8AA}" type="slidenum">
              <a:rPr lang="lt-LT" smtClean="0"/>
              <a:pPr/>
              <a:t>‹Nº›</a:t>
            </a:fld>
            <a:endParaRPr lang="lt-LT" dirty="0"/>
          </a:p>
        </p:txBody>
      </p:sp>
    </p:spTree>
    <p:extLst>
      <p:ext uri="{BB962C8B-B14F-4D97-AF65-F5344CB8AC3E}">
        <p14:creationId xmlns:p14="http://schemas.microsoft.com/office/powerpoint/2010/main" val="2237227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26B6A4-FD63-4569-A878-1ABB6B7A5F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2A08AEA4-A4FA-4FCC-B367-65C3785EEF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9E783F0F-178F-4893-A8AC-06414E21BE52}"/>
              </a:ext>
            </a:extLst>
          </p:cNvPr>
          <p:cNvSpPr>
            <a:spLocks noGrp="1"/>
          </p:cNvSpPr>
          <p:nvPr>
            <p:ph type="dt" sz="half" idx="10"/>
          </p:nvPr>
        </p:nvSpPr>
        <p:spPr/>
        <p:txBody>
          <a:bodyPr/>
          <a:lstStyle/>
          <a:p>
            <a:fld id="{2290B54A-FC94-49D6-B072-DC2247AE675C}" type="datetimeFigureOut">
              <a:rPr lang="lt-LT" smtClean="0"/>
              <a:pPr/>
              <a:t>2021-09-20</a:t>
            </a:fld>
            <a:endParaRPr lang="lt-LT" dirty="0"/>
          </a:p>
        </p:txBody>
      </p:sp>
      <p:sp>
        <p:nvSpPr>
          <p:cNvPr id="5" name="Footer Placeholder 4">
            <a:extLst>
              <a:ext uri="{FF2B5EF4-FFF2-40B4-BE49-F238E27FC236}">
                <a16:creationId xmlns:a16="http://schemas.microsoft.com/office/drawing/2014/main" id="{136EF01C-7ECF-4690-B6E6-B9A5536B230C}"/>
              </a:ext>
            </a:extLst>
          </p:cNvPr>
          <p:cNvSpPr>
            <a:spLocks noGrp="1"/>
          </p:cNvSpPr>
          <p:nvPr>
            <p:ph type="ftr" sz="quarter" idx="11"/>
          </p:nvPr>
        </p:nvSpPr>
        <p:spPr/>
        <p:txBody>
          <a:bodyPr/>
          <a:lstStyle/>
          <a:p>
            <a:endParaRPr lang="lt-LT" dirty="0"/>
          </a:p>
        </p:txBody>
      </p:sp>
      <p:sp>
        <p:nvSpPr>
          <p:cNvPr id="6" name="Slide Number Placeholder 5">
            <a:extLst>
              <a:ext uri="{FF2B5EF4-FFF2-40B4-BE49-F238E27FC236}">
                <a16:creationId xmlns:a16="http://schemas.microsoft.com/office/drawing/2014/main" id="{731A372F-C332-4B84-9C60-A7222B1B8A4F}"/>
              </a:ext>
            </a:extLst>
          </p:cNvPr>
          <p:cNvSpPr>
            <a:spLocks noGrp="1"/>
          </p:cNvSpPr>
          <p:nvPr>
            <p:ph type="sldNum" sz="quarter" idx="12"/>
          </p:nvPr>
        </p:nvSpPr>
        <p:spPr/>
        <p:txBody>
          <a:bodyPr/>
          <a:lstStyle/>
          <a:p>
            <a:fld id="{15EF7A7D-93D2-4C13-947F-7A7F62EBB8AA}" type="slidenum">
              <a:rPr lang="lt-LT" smtClean="0"/>
              <a:pPr/>
              <a:t>‹Nº›</a:t>
            </a:fld>
            <a:endParaRPr lang="lt-LT" dirty="0"/>
          </a:p>
        </p:txBody>
      </p:sp>
    </p:spTree>
    <p:extLst>
      <p:ext uri="{BB962C8B-B14F-4D97-AF65-F5344CB8AC3E}">
        <p14:creationId xmlns:p14="http://schemas.microsoft.com/office/powerpoint/2010/main" val="2307808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22D21-6B5D-40C7-BD84-5EB16EEBC2B0}"/>
              </a:ext>
            </a:extLst>
          </p:cNvPr>
          <p:cNvSpPr>
            <a:spLocks noGrp="1"/>
          </p:cNvSpPr>
          <p:nvPr>
            <p:ph type="title"/>
          </p:nvPr>
        </p:nvSpPr>
        <p:spPr>
          <a:xfrm>
            <a:off x="838200" y="1148455"/>
            <a:ext cx="8893233" cy="1325563"/>
          </a:xfrm>
        </p:spPr>
        <p:txBody>
          <a:bodyPr/>
          <a:lstStyle>
            <a:lvl1pPr>
              <a:defRPr>
                <a:solidFill>
                  <a:srgbClr val="062E64"/>
                </a:solidFill>
              </a:defRPr>
            </a:lvl1pPr>
          </a:lstStyle>
          <a:p>
            <a:r>
              <a:rPr lang="en-US" dirty="0"/>
              <a:t>Click to edit Master title style</a:t>
            </a:r>
            <a:endParaRPr lang="lt-LT" dirty="0"/>
          </a:p>
        </p:txBody>
      </p:sp>
      <p:sp>
        <p:nvSpPr>
          <p:cNvPr id="3" name="Content Placeholder 2">
            <a:extLst>
              <a:ext uri="{FF2B5EF4-FFF2-40B4-BE49-F238E27FC236}">
                <a16:creationId xmlns:a16="http://schemas.microsoft.com/office/drawing/2014/main" id="{63EAE966-A239-46AC-A077-9EBF562CA77E}"/>
              </a:ext>
            </a:extLst>
          </p:cNvPr>
          <p:cNvSpPr>
            <a:spLocks noGrp="1"/>
          </p:cNvSpPr>
          <p:nvPr>
            <p:ph idx="1"/>
          </p:nvPr>
        </p:nvSpPr>
        <p:spPr>
          <a:xfrm>
            <a:off x="838200" y="2474019"/>
            <a:ext cx="10515600" cy="3702944"/>
          </a:xfrm>
        </p:spPr>
        <p:txBody>
          <a:bodyPr/>
          <a:lstStyle>
            <a:lvl1pPr>
              <a:defRPr sz="2400">
                <a:solidFill>
                  <a:srgbClr val="062E64"/>
                </a:solidFill>
              </a:defRPr>
            </a:lvl1pPr>
            <a:lvl2pPr>
              <a:defRPr>
                <a:solidFill>
                  <a:srgbClr val="062E64"/>
                </a:solidFill>
              </a:defRPr>
            </a:lvl2pPr>
            <a:lvl3pPr>
              <a:defRPr>
                <a:solidFill>
                  <a:srgbClr val="062E64"/>
                </a:solidFill>
              </a:defRPr>
            </a:lvl3pPr>
            <a:lvl4pPr>
              <a:defRPr>
                <a:solidFill>
                  <a:srgbClr val="062E64"/>
                </a:solidFill>
              </a:defRPr>
            </a:lvl4pPr>
            <a:lvl5pPr>
              <a:defRPr>
                <a:solidFill>
                  <a:srgbClr val="062E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4" name="Date Placeholder 3">
            <a:extLst>
              <a:ext uri="{FF2B5EF4-FFF2-40B4-BE49-F238E27FC236}">
                <a16:creationId xmlns:a16="http://schemas.microsoft.com/office/drawing/2014/main" id="{13A7B2C5-4D5B-4C75-8D83-9DF4CBB8452F}"/>
              </a:ext>
            </a:extLst>
          </p:cNvPr>
          <p:cNvSpPr>
            <a:spLocks noGrp="1"/>
          </p:cNvSpPr>
          <p:nvPr>
            <p:ph type="dt" sz="half" idx="10"/>
          </p:nvPr>
        </p:nvSpPr>
        <p:spPr/>
        <p:txBody>
          <a:bodyPr/>
          <a:lstStyle/>
          <a:p>
            <a:fld id="{2290B54A-FC94-49D6-B072-DC2247AE675C}" type="datetimeFigureOut">
              <a:rPr lang="lt-LT" smtClean="0"/>
              <a:pPr/>
              <a:t>2021-09-20</a:t>
            </a:fld>
            <a:endParaRPr lang="lt-LT" dirty="0"/>
          </a:p>
        </p:txBody>
      </p:sp>
    </p:spTree>
    <p:extLst>
      <p:ext uri="{BB962C8B-B14F-4D97-AF65-F5344CB8AC3E}">
        <p14:creationId xmlns:p14="http://schemas.microsoft.com/office/powerpoint/2010/main" val="357685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B448-0660-49C2-A847-6E6A7843AB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a:extLst>
              <a:ext uri="{FF2B5EF4-FFF2-40B4-BE49-F238E27FC236}">
                <a16:creationId xmlns:a16="http://schemas.microsoft.com/office/drawing/2014/main" id="{22FB50AC-CC62-4A69-B57C-59CAA2FB6C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F2507-FEC5-4D61-8A4D-7BA455A84A83}"/>
              </a:ext>
            </a:extLst>
          </p:cNvPr>
          <p:cNvSpPr>
            <a:spLocks noGrp="1"/>
          </p:cNvSpPr>
          <p:nvPr>
            <p:ph type="dt" sz="half" idx="10"/>
          </p:nvPr>
        </p:nvSpPr>
        <p:spPr/>
        <p:txBody>
          <a:bodyPr/>
          <a:lstStyle/>
          <a:p>
            <a:fld id="{2290B54A-FC94-49D6-B072-DC2247AE675C}" type="datetimeFigureOut">
              <a:rPr lang="lt-LT" smtClean="0"/>
              <a:pPr/>
              <a:t>2021-09-20</a:t>
            </a:fld>
            <a:endParaRPr lang="lt-LT" dirty="0"/>
          </a:p>
        </p:txBody>
      </p:sp>
      <p:sp>
        <p:nvSpPr>
          <p:cNvPr id="5" name="Footer Placeholder 4">
            <a:extLst>
              <a:ext uri="{FF2B5EF4-FFF2-40B4-BE49-F238E27FC236}">
                <a16:creationId xmlns:a16="http://schemas.microsoft.com/office/drawing/2014/main" id="{BEF66E4A-D9C1-4DD9-8FA2-49BB388A2355}"/>
              </a:ext>
            </a:extLst>
          </p:cNvPr>
          <p:cNvSpPr>
            <a:spLocks noGrp="1"/>
          </p:cNvSpPr>
          <p:nvPr>
            <p:ph type="ftr" sz="quarter" idx="11"/>
          </p:nvPr>
        </p:nvSpPr>
        <p:spPr/>
        <p:txBody>
          <a:bodyPr/>
          <a:lstStyle/>
          <a:p>
            <a:endParaRPr lang="lt-LT" dirty="0"/>
          </a:p>
        </p:txBody>
      </p:sp>
      <p:sp>
        <p:nvSpPr>
          <p:cNvPr id="6" name="Slide Number Placeholder 5">
            <a:extLst>
              <a:ext uri="{FF2B5EF4-FFF2-40B4-BE49-F238E27FC236}">
                <a16:creationId xmlns:a16="http://schemas.microsoft.com/office/drawing/2014/main" id="{49386C63-E510-4EAB-B255-87E9CEA2FB81}"/>
              </a:ext>
            </a:extLst>
          </p:cNvPr>
          <p:cNvSpPr>
            <a:spLocks noGrp="1"/>
          </p:cNvSpPr>
          <p:nvPr>
            <p:ph type="sldNum" sz="quarter" idx="12"/>
          </p:nvPr>
        </p:nvSpPr>
        <p:spPr/>
        <p:txBody>
          <a:bodyPr/>
          <a:lstStyle/>
          <a:p>
            <a:fld id="{15EF7A7D-93D2-4C13-947F-7A7F62EBB8AA}" type="slidenum">
              <a:rPr lang="lt-LT" smtClean="0"/>
              <a:pPr/>
              <a:t>‹Nº›</a:t>
            </a:fld>
            <a:endParaRPr lang="lt-LT" dirty="0"/>
          </a:p>
        </p:txBody>
      </p:sp>
    </p:spTree>
    <p:extLst>
      <p:ext uri="{BB962C8B-B14F-4D97-AF65-F5344CB8AC3E}">
        <p14:creationId xmlns:p14="http://schemas.microsoft.com/office/powerpoint/2010/main" val="2784458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9CEFCB-8A76-446F-9EA5-C6AA628BAE4D}"/>
              </a:ext>
            </a:extLst>
          </p:cNvPr>
          <p:cNvSpPr>
            <a:spLocks noGrp="1"/>
          </p:cNvSpPr>
          <p:nvPr>
            <p:ph sz="half" idx="1"/>
          </p:nvPr>
        </p:nvSpPr>
        <p:spPr>
          <a:xfrm>
            <a:off x="838200" y="2507269"/>
            <a:ext cx="5181600" cy="3669694"/>
          </a:xfrm>
        </p:spPr>
        <p:txBody>
          <a:bodyPr/>
          <a:lstStyle>
            <a:lvl1pPr>
              <a:defRPr sz="2400">
                <a:solidFill>
                  <a:srgbClr val="062E64"/>
                </a:solidFill>
              </a:defRPr>
            </a:lvl1pPr>
            <a:lvl2pPr>
              <a:defRPr>
                <a:solidFill>
                  <a:srgbClr val="062E64"/>
                </a:solidFill>
              </a:defRPr>
            </a:lvl2pPr>
            <a:lvl3pPr>
              <a:defRPr>
                <a:solidFill>
                  <a:srgbClr val="062E64"/>
                </a:solidFill>
              </a:defRPr>
            </a:lvl3pPr>
            <a:lvl4pPr>
              <a:defRPr>
                <a:solidFill>
                  <a:srgbClr val="062E64"/>
                </a:solidFill>
              </a:defRPr>
            </a:lvl4pPr>
            <a:lvl5pPr>
              <a:defRPr>
                <a:solidFill>
                  <a:srgbClr val="062E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4" name="Content Placeholder 3">
            <a:extLst>
              <a:ext uri="{FF2B5EF4-FFF2-40B4-BE49-F238E27FC236}">
                <a16:creationId xmlns:a16="http://schemas.microsoft.com/office/drawing/2014/main" id="{1625B1A8-292A-47DF-BE1B-160BB54446BD}"/>
              </a:ext>
            </a:extLst>
          </p:cNvPr>
          <p:cNvSpPr>
            <a:spLocks noGrp="1"/>
          </p:cNvSpPr>
          <p:nvPr>
            <p:ph sz="half" idx="2"/>
          </p:nvPr>
        </p:nvSpPr>
        <p:spPr>
          <a:xfrm>
            <a:off x="6172200" y="2507269"/>
            <a:ext cx="5181600" cy="3669694"/>
          </a:xfrm>
        </p:spPr>
        <p:txBody>
          <a:bodyPr/>
          <a:lstStyle>
            <a:lvl1pPr>
              <a:defRPr sz="2400">
                <a:solidFill>
                  <a:srgbClr val="062E64"/>
                </a:solidFill>
              </a:defRPr>
            </a:lvl1pPr>
            <a:lvl2pPr>
              <a:defRPr>
                <a:solidFill>
                  <a:srgbClr val="062E64"/>
                </a:solidFill>
              </a:defRPr>
            </a:lvl2pPr>
            <a:lvl3pPr>
              <a:defRPr>
                <a:solidFill>
                  <a:srgbClr val="062E64"/>
                </a:solidFill>
              </a:defRPr>
            </a:lvl3pPr>
            <a:lvl4pPr>
              <a:defRPr>
                <a:solidFill>
                  <a:srgbClr val="062E64"/>
                </a:solidFill>
              </a:defRPr>
            </a:lvl4pPr>
            <a:lvl5pPr>
              <a:defRPr>
                <a:solidFill>
                  <a:srgbClr val="062E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5" name="Date Placeholder 4">
            <a:extLst>
              <a:ext uri="{FF2B5EF4-FFF2-40B4-BE49-F238E27FC236}">
                <a16:creationId xmlns:a16="http://schemas.microsoft.com/office/drawing/2014/main" id="{EA6D4F3F-69E7-4E3C-BFE0-C382BDAFC3B4}"/>
              </a:ext>
            </a:extLst>
          </p:cNvPr>
          <p:cNvSpPr>
            <a:spLocks noGrp="1"/>
          </p:cNvSpPr>
          <p:nvPr>
            <p:ph type="dt" sz="half" idx="10"/>
          </p:nvPr>
        </p:nvSpPr>
        <p:spPr/>
        <p:txBody>
          <a:bodyPr/>
          <a:lstStyle/>
          <a:p>
            <a:fld id="{2290B54A-FC94-49D6-B072-DC2247AE675C}" type="datetimeFigureOut">
              <a:rPr lang="lt-LT" smtClean="0"/>
              <a:pPr/>
              <a:t>2021-09-20</a:t>
            </a:fld>
            <a:endParaRPr lang="lt-LT" dirty="0"/>
          </a:p>
        </p:txBody>
      </p:sp>
      <p:sp>
        <p:nvSpPr>
          <p:cNvPr id="6" name="Footer Placeholder 5">
            <a:extLst>
              <a:ext uri="{FF2B5EF4-FFF2-40B4-BE49-F238E27FC236}">
                <a16:creationId xmlns:a16="http://schemas.microsoft.com/office/drawing/2014/main" id="{BE760E6E-B2AA-4960-A039-7ADC4AFD28F7}"/>
              </a:ext>
            </a:extLst>
          </p:cNvPr>
          <p:cNvSpPr>
            <a:spLocks noGrp="1"/>
          </p:cNvSpPr>
          <p:nvPr>
            <p:ph type="ftr" sz="quarter" idx="11"/>
          </p:nvPr>
        </p:nvSpPr>
        <p:spPr/>
        <p:txBody>
          <a:bodyPr/>
          <a:lstStyle/>
          <a:p>
            <a:endParaRPr lang="lt-LT" dirty="0"/>
          </a:p>
        </p:txBody>
      </p:sp>
      <p:sp>
        <p:nvSpPr>
          <p:cNvPr id="7" name="Slide Number Placeholder 6">
            <a:extLst>
              <a:ext uri="{FF2B5EF4-FFF2-40B4-BE49-F238E27FC236}">
                <a16:creationId xmlns:a16="http://schemas.microsoft.com/office/drawing/2014/main" id="{0E69145B-B5C0-48BC-87D9-1FBE70CAF7D4}"/>
              </a:ext>
            </a:extLst>
          </p:cNvPr>
          <p:cNvSpPr>
            <a:spLocks noGrp="1"/>
          </p:cNvSpPr>
          <p:nvPr>
            <p:ph type="sldNum" sz="quarter" idx="12"/>
          </p:nvPr>
        </p:nvSpPr>
        <p:spPr/>
        <p:txBody>
          <a:bodyPr/>
          <a:lstStyle/>
          <a:p>
            <a:fld id="{15EF7A7D-93D2-4C13-947F-7A7F62EBB8AA}" type="slidenum">
              <a:rPr lang="lt-LT" smtClean="0"/>
              <a:pPr/>
              <a:t>‹Nº›</a:t>
            </a:fld>
            <a:endParaRPr lang="lt-LT" dirty="0"/>
          </a:p>
        </p:txBody>
      </p:sp>
      <p:sp>
        <p:nvSpPr>
          <p:cNvPr id="9" name="Title 1">
            <a:extLst>
              <a:ext uri="{FF2B5EF4-FFF2-40B4-BE49-F238E27FC236}">
                <a16:creationId xmlns:a16="http://schemas.microsoft.com/office/drawing/2014/main" id="{39C922C3-AA51-438E-B187-227607974987}"/>
              </a:ext>
            </a:extLst>
          </p:cNvPr>
          <p:cNvSpPr>
            <a:spLocks noGrp="1"/>
          </p:cNvSpPr>
          <p:nvPr>
            <p:ph type="title"/>
          </p:nvPr>
        </p:nvSpPr>
        <p:spPr>
          <a:xfrm>
            <a:off x="838200" y="1181706"/>
            <a:ext cx="8893233" cy="1325563"/>
          </a:xfrm>
        </p:spPr>
        <p:txBody>
          <a:bodyPr/>
          <a:lstStyle>
            <a:lvl1pPr>
              <a:defRPr>
                <a:solidFill>
                  <a:srgbClr val="062E64"/>
                </a:solidFill>
              </a:defRPr>
            </a:lvl1pPr>
          </a:lstStyle>
          <a:p>
            <a:r>
              <a:rPr lang="en-US" dirty="0"/>
              <a:t>Click to edit Master title style</a:t>
            </a:r>
            <a:endParaRPr lang="lt-LT" dirty="0"/>
          </a:p>
        </p:txBody>
      </p:sp>
    </p:spTree>
    <p:extLst>
      <p:ext uri="{BB962C8B-B14F-4D97-AF65-F5344CB8AC3E}">
        <p14:creationId xmlns:p14="http://schemas.microsoft.com/office/powerpoint/2010/main" val="2746485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86D58B-39EC-4E75-8C0B-10456CC092E7}"/>
              </a:ext>
            </a:extLst>
          </p:cNvPr>
          <p:cNvSpPr>
            <a:spLocks noGrp="1"/>
          </p:cNvSpPr>
          <p:nvPr>
            <p:ph type="body" idx="1"/>
          </p:nvPr>
        </p:nvSpPr>
        <p:spPr>
          <a:xfrm>
            <a:off x="839788" y="2396058"/>
            <a:ext cx="5157787" cy="823912"/>
          </a:xfrm>
        </p:spPr>
        <p:txBody>
          <a:bodyPr anchor="b"/>
          <a:lstStyle>
            <a:lvl1pPr marL="0" indent="0">
              <a:buNone/>
              <a:defRPr sz="2400" b="1">
                <a:solidFill>
                  <a:srgbClr val="062E6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D9F3C3E-A129-4DD3-842A-E3AE7EB73E7A}"/>
              </a:ext>
            </a:extLst>
          </p:cNvPr>
          <p:cNvSpPr>
            <a:spLocks noGrp="1"/>
          </p:cNvSpPr>
          <p:nvPr>
            <p:ph sz="half" idx="2"/>
          </p:nvPr>
        </p:nvSpPr>
        <p:spPr>
          <a:xfrm>
            <a:off x="839788" y="3219970"/>
            <a:ext cx="5157787" cy="2873260"/>
          </a:xfrm>
        </p:spPr>
        <p:txBody>
          <a:bodyPr/>
          <a:lstStyle>
            <a:lvl1pPr>
              <a:defRPr sz="2400">
                <a:solidFill>
                  <a:srgbClr val="062E64"/>
                </a:solidFill>
              </a:defRPr>
            </a:lvl1pPr>
            <a:lvl2pPr>
              <a:defRPr>
                <a:solidFill>
                  <a:srgbClr val="062E64"/>
                </a:solidFill>
              </a:defRPr>
            </a:lvl2pPr>
            <a:lvl3pPr>
              <a:defRPr>
                <a:solidFill>
                  <a:srgbClr val="062E64"/>
                </a:solidFill>
              </a:defRPr>
            </a:lvl3pPr>
            <a:lvl4pPr>
              <a:defRPr>
                <a:solidFill>
                  <a:srgbClr val="062E64"/>
                </a:solidFill>
              </a:defRPr>
            </a:lvl4pPr>
            <a:lvl5pPr>
              <a:defRPr>
                <a:solidFill>
                  <a:srgbClr val="062E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5" name="Text Placeholder 4">
            <a:extLst>
              <a:ext uri="{FF2B5EF4-FFF2-40B4-BE49-F238E27FC236}">
                <a16:creationId xmlns:a16="http://schemas.microsoft.com/office/drawing/2014/main" id="{2310EE86-9CBD-4A62-8FF8-EBAB7D66F390}"/>
              </a:ext>
            </a:extLst>
          </p:cNvPr>
          <p:cNvSpPr>
            <a:spLocks noGrp="1"/>
          </p:cNvSpPr>
          <p:nvPr>
            <p:ph type="body" sz="quarter" idx="3"/>
          </p:nvPr>
        </p:nvSpPr>
        <p:spPr>
          <a:xfrm>
            <a:off x="6172200" y="2396058"/>
            <a:ext cx="5183188" cy="823912"/>
          </a:xfrm>
        </p:spPr>
        <p:txBody>
          <a:bodyPr anchor="b"/>
          <a:lstStyle>
            <a:lvl1pPr marL="0" indent="0">
              <a:buNone/>
              <a:defRPr sz="2400" b="1">
                <a:solidFill>
                  <a:srgbClr val="062E6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0B1C0A3-49A1-4E82-A2B6-3005A98F301E}"/>
              </a:ext>
            </a:extLst>
          </p:cNvPr>
          <p:cNvSpPr>
            <a:spLocks noGrp="1"/>
          </p:cNvSpPr>
          <p:nvPr>
            <p:ph sz="quarter" idx="4"/>
          </p:nvPr>
        </p:nvSpPr>
        <p:spPr>
          <a:xfrm>
            <a:off x="6172200" y="3219970"/>
            <a:ext cx="5183188" cy="2873260"/>
          </a:xfrm>
        </p:spPr>
        <p:txBody>
          <a:bodyPr/>
          <a:lstStyle>
            <a:lvl1pPr>
              <a:defRPr sz="2400">
                <a:solidFill>
                  <a:srgbClr val="062E64"/>
                </a:solidFill>
              </a:defRPr>
            </a:lvl1pPr>
            <a:lvl2pPr>
              <a:defRPr>
                <a:solidFill>
                  <a:srgbClr val="062E64"/>
                </a:solidFill>
              </a:defRPr>
            </a:lvl2pPr>
            <a:lvl3pPr>
              <a:defRPr>
                <a:solidFill>
                  <a:srgbClr val="062E64"/>
                </a:solidFill>
              </a:defRPr>
            </a:lvl3pPr>
            <a:lvl4pPr>
              <a:defRPr>
                <a:solidFill>
                  <a:srgbClr val="062E64"/>
                </a:solidFill>
              </a:defRPr>
            </a:lvl4pPr>
            <a:lvl5pPr>
              <a:defRPr>
                <a:solidFill>
                  <a:srgbClr val="062E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7" name="Date Placeholder 6">
            <a:extLst>
              <a:ext uri="{FF2B5EF4-FFF2-40B4-BE49-F238E27FC236}">
                <a16:creationId xmlns:a16="http://schemas.microsoft.com/office/drawing/2014/main" id="{D285A600-33BD-4865-9BDB-C1B43FCB6FFE}"/>
              </a:ext>
            </a:extLst>
          </p:cNvPr>
          <p:cNvSpPr>
            <a:spLocks noGrp="1"/>
          </p:cNvSpPr>
          <p:nvPr>
            <p:ph type="dt" sz="half" idx="10"/>
          </p:nvPr>
        </p:nvSpPr>
        <p:spPr/>
        <p:txBody>
          <a:bodyPr/>
          <a:lstStyle/>
          <a:p>
            <a:fld id="{2290B54A-FC94-49D6-B072-DC2247AE675C}" type="datetimeFigureOut">
              <a:rPr lang="lt-LT" smtClean="0"/>
              <a:pPr/>
              <a:t>2021-09-20</a:t>
            </a:fld>
            <a:endParaRPr lang="lt-LT" dirty="0"/>
          </a:p>
        </p:txBody>
      </p:sp>
      <p:sp>
        <p:nvSpPr>
          <p:cNvPr id="8" name="Footer Placeholder 7">
            <a:extLst>
              <a:ext uri="{FF2B5EF4-FFF2-40B4-BE49-F238E27FC236}">
                <a16:creationId xmlns:a16="http://schemas.microsoft.com/office/drawing/2014/main" id="{040CF20B-0A6B-4A94-9D6D-9D2BD670ECE9}"/>
              </a:ext>
            </a:extLst>
          </p:cNvPr>
          <p:cNvSpPr>
            <a:spLocks noGrp="1"/>
          </p:cNvSpPr>
          <p:nvPr>
            <p:ph type="ftr" sz="quarter" idx="11"/>
          </p:nvPr>
        </p:nvSpPr>
        <p:spPr/>
        <p:txBody>
          <a:bodyPr/>
          <a:lstStyle/>
          <a:p>
            <a:endParaRPr lang="lt-LT" dirty="0"/>
          </a:p>
        </p:txBody>
      </p:sp>
      <p:sp>
        <p:nvSpPr>
          <p:cNvPr id="9" name="Slide Number Placeholder 8">
            <a:extLst>
              <a:ext uri="{FF2B5EF4-FFF2-40B4-BE49-F238E27FC236}">
                <a16:creationId xmlns:a16="http://schemas.microsoft.com/office/drawing/2014/main" id="{BFDEF99D-36E2-4B8E-AF6C-50025D8002BB}"/>
              </a:ext>
            </a:extLst>
          </p:cNvPr>
          <p:cNvSpPr>
            <a:spLocks noGrp="1"/>
          </p:cNvSpPr>
          <p:nvPr>
            <p:ph type="sldNum" sz="quarter" idx="12"/>
          </p:nvPr>
        </p:nvSpPr>
        <p:spPr/>
        <p:txBody>
          <a:bodyPr/>
          <a:lstStyle/>
          <a:p>
            <a:fld id="{15EF7A7D-93D2-4C13-947F-7A7F62EBB8AA}" type="slidenum">
              <a:rPr lang="lt-LT" smtClean="0"/>
              <a:pPr/>
              <a:t>‹Nº›</a:t>
            </a:fld>
            <a:endParaRPr lang="lt-LT" dirty="0"/>
          </a:p>
        </p:txBody>
      </p:sp>
      <p:sp>
        <p:nvSpPr>
          <p:cNvPr id="10" name="Title 1">
            <a:extLst>
              <a:ext uri="{FF2B5EF4-FFF2-40B4-BE49-F238E27FC236}">
                <a16:creationId xmlns:a16="http://schemas.microsoft.com/office/drawing/2014/main" id="{08B975D9-EE1B-4C4C-B183-0470E5E4BD17}"/>
              </a:ext>
            </a:extLst>
          </p:cNvPr>
          <p:cNvSpPr>
            <a:spLocks noGrp="1"/>
          </p:cNvSpPr>
          <p:nvPr>
            <p:ph type="title"/>
          </p:nvPr>
        </p:nvSpPr>
        <p:spPr>
          <a:xfrm>
            <a:off x="836612" y="1070495"/>
            <a:ext cx="8893233" cy="1325563"/>
          </a:xfrm>
        </p:spPr>
        <p:txBody>
          <a:bodyPr/>
          <a:lstStyle>
            <a:lvl1pPr>
              <a:defRPr>
                <a:solidFill>
                  <a:srgbClr val="062E64"/>
                </a:solidFill>
              </a:defRPr>
            </a:lvl1pPr>
          </a:lstStyle>
          <a:p>
            <a:r>
              <a:rPr lang="en-US" dirty="0"/>
              <a:t>Click to edit Master title style</a:t>
            </a:r>
            <a:endParaRPr lang="lt-LT" dirty="0"/>
          </a:p>
        </p:txBody>
      </p:sp>
    </p:spTree>
    <p:extLst>
      <p:ext uri="{BB962C8B-B14F-4D97-AF65-F5344CB8AC3E}">
        <p14:creationId xmlns:p14="http://schemas.microsoft.com/office/powerpoint/2010/main" val="3544463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EB5A5-2607-4499-BA6B-2B004E99F74A}"/>
              </a:ext>
            </a:extLst>
          </p:cNvPr>
          <p:cNvSpPr>
            <a:spLocks noGrp="1"/>
          </p:cNvSpPr>
          <p:nvPr>
            <p:ph type="title"/>
          </p:nvPr>
        </p:nvSpPr>
        <p:spPr>
          <a:xfrm>
            <a:off x="2251364" y="2103437"/>
            <a:ext cx="7757160" cy="1325563"/>
          </a:xfrm>
        </p:spPr>
        <p:txBody>
          <a:bodyPr/>
          <a:lstStyle>
            <a:lvl1pPr algn="ctr">
              <a:defRPr>
                <a:solidFill>
                  <a:srgbClr val="062E64"/>
                </a:solidFill>
              </a:defRPr>
            </a:lvl1pPr>
          </a:lstStyle>
          <a:p>
            <a:r>
              <a:rPr lang="en-US" dirty="0"/>
              <a:t>Click to edit Master title style</a:t>
            </a:r>
            <a:endParaRPr lang="lt-LT" dirty="0"/>
          </a:p>
        </p:txBody>
      </p:sp>
      <p:sp>
        <p:nvSpPr>
          <p:cNvPr id="3" name="Date Placeholder 2">
            <a:extLst>
              <a:ext uri="{FF2B5EF4-FFF2-40B4-BE49-F238E27FC236}">
                <a16:creationId xmlns:a16="http://schemas.microsoft.com/office/drawing/2014/main" id="{B21A123B-55CB-4AE8-A040-27362675E7D3}"/>
              </a:ext>
            </a:extLst>
          </p:cNvPr>
          <p:cNvSpPr>
            <a:spLocks noGrp="1"/>
          </p:cNvSpPr>
          <p:nvPr>
            <p:ph type="dt" sz="half" idx="10"/>
          </p:nvPr>
        </p:nvSpPr>
        <p:spPr/>
        <p:txBody>
          <a:bodyPr/>
          <a:lstStyle/>
          <a:p>
            <a:fld id="{2290B54A-FC94-49D6-B072-DC2247AE675C}" type="datetimeFigureOut">
              <a:rPr lang="lt-LT" smtClean="0"/>
              <a:pPr/>
              <a:t>2021-09-20</a:t>
            </a:fld>
            <a:endParaRPr lang="lt-LT" dirty="0"/>
          </a:p>
        </p:txBody>
      </p:sp>
      <p:sp>
        <p:nvSpPr>
          <p:cNvPr id="4" name="Footer Placeholder 3">
            <a:extLst>
              <a:ext uri="{FF2B5EF4-FFF2-40B4-BE49-F238E27FC236}">
                <a16:creationId xmlns:a16="http://schemas.microsoft.com/office/drawing/2014/main" id="{76555DAE-0C89-4267-B80A-B5DF4AE9CAC3}"/>
              </a:ext>
            </a:extLst>
          </p:cNvPr>
          <p:cNvSpPr>
            <a:spLocks noGrp="1"/>
          </p:cNvSpPr>
          <p:nvPr>
            <p:ph type="ftr" sz="quarter" idx="11"/>
          </p:nvPr>
        </p:nvSpPr>
        <p:spPr/>
        <p:txBody>
          <a:bodyPr/>
          <a:lstStyle/>
          <a:p>
            <a:endParaRPr lang="lt-LT" dirty="0"/>
          </a:p>
        </p:txBody>
      </p:sp>
      <p:sp>
        <p:nvSpPr>
          <p:cNvPr id="5" name="Slide Number Placeholder 4">
            <a:extLst>
              <a:ext uri="{FF2B5EF4-FFF2-40B4-BE49-F238E27FC236}">
                <a16:creationId xmlns:a16="http://schemas.microsoft.com/office/drawing/2014/main" id="{195E2462-73C5-4960-8E60-3EAB7D9605B2}"/>
              </a:ext>
            </a:extLst>
          </p:cNvPr>
          <p:cNvSpPr>
            <a:spLocks noGrp="1"/>
          </p:cNvSpPr>
          <p:nvPr>
            <p:ph type="sldNum" sz="quarter" idx="12"/>
          </p:nvPr>
        </p:nvSpPr>
        <p:spPr/>
        <p:txBody>
          <a:bodyPr/>
          <a:lstStyle/>
          <a:p>
            <a:fld id="{15EF7A7D-93D2-4C13-947F-7A7F62EBB8AA}" type="slidenum">
              <a:rPr lang="lt-LT" smtClean="0"/>
              <a:pPr/>
              <a:t>‹Nº›</a:t>
            </a:fld>
            <a:endParaRPr lang="lt-LT" dirty="0"/>
          </a:p>
        </p:txBody>
      </p:sp>
    </p:spTree>
    <p:extLst>
      <p:ext uri="{BB962C8B-B14F-4D97-AF65-F5344CB8AC3E}">
        <p14:creationId xmlns:p14="http://schemas.microsoft.com/office/powerpoint/2010/main" val="221314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EC0588-2B19-47DB-8968-5E5E25B2895D}"/>
              </a:ext>
            </a:extLst>
          </p:cNvPr>
          <p:cNvSpPr>
            <a:spLocks noGrp="1"/>
          </p:cNvSpPr>
          <p:nvPr>
            <p:ph type="dt" sz="half" idx="10"/>
          </p:nvPr>
        </p:nvSpPr>
        <p:spPr/>
        <p:txBody>
          <a:bodyPr/>
          <a:lstStyle/>
          <a:p>
            <a:fld id="{2290B54A-FC94-49D6-B072-DC2247AE675C}" type="datetimeFigureOut">
              <a:rPr lang="lt-LT" smtClean="0"/>
              <a:pPr/>
              <a:t>2021-09-20</a:t>
            </a:fld>
            <a:endParaRPr lang="lt-LT" dirty="0"/>
          </a:p>
        </p:txBody>
      </p:sp>
      <p:sp>
        <p:nvSpPr>
          <p:cNvPr id="3" name="Footer Placeholder 2">
            <a:extLst>
              <a:ext uri="{FF2B5EF4-FFF2-40B4-BE49-F238E27FC236}">
                <a16:creationId xmlns:a16="http://schemas.microsoft.com/office/drawing/2014/main" id="{6BE20392-0D65-447C-BB5C-E738C120317F}"/>
              </a:ext>
            </a:extLst>
          </p:cNvPr>
          <p:cNvSpPr>
            <a:spLocks noGrp="1"/>
          </p:cNvSpPr>
          <p:nvPr>
            <p:ph type="ftr" sz="quarter" idx="11"/>
          </p:nvPr>
        </p:nvSpPr>
        <p:spPr/>
        <p:txBody>
          <a:bodyPr/>
          <a:lstStyle/>
          <a:p>
            <a:endParaRPr lang="lt-LT" dirty="0"/>
          </a:p>
        </p:txBody>
      </p:sp>
      <p:sp>
        <p:nvSpPr>
          <p:cNvPr id="4" name="Slide Number Placeholder 3">
            <a:extLst>
              <a:ext uri="{FF2B5EF4-FFF2-40B4-BE49-F238E27FC236}">
                <a16:creationId xmlns:a16="http://schemas.microsoft.com/office/drawing/2014/main" id="{8BA8F64F-8B9B-4DC6-AFD6-E42E485E9D86}"/>
              </a:ext>
            </a:extLst>
          </p:cNvPr>
          <p:cNvSpPr>
            <a:spLocks noGrp="1"/>
          </p:cNvSpPr>
          <p:nvPr>
            <p:ph type="sldNum" sz="quarter" idx="12"/>
          </p:nvPr>
        </p:nvSpPr>
        <p:spPr/>
        <p:txBody>
          <a:bodyPr/>
          <a:lstStyle/>
          <a:p>
            <a:fld id="{15EF7A7D-93D2-4C13-947F-7A7F62EBB8AA}" type="slidenum">
              <a:rPr lang="lt-LT" smtClean="0"/>
              <a:pPr/>
              <a:t>‹Nº›</a:t>
            </a:fld>
            <a:endParaRPr lang="lt-LT" dirty="0"/>
          </a:p>
        </p:txBody>
      </p:sp>
    </p:spTree>
    <p:extLst>
      <p:ext uri="{BB962C8B-B14F-4D97-AF65-F5344CB8AC3E}">
        <p14:creationId xmlns:p14="http://schemas.microsoft.com/office/powerpoint/2010/main" val="251232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CD845-7723-4B80-98D4-6A2BB3CC21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id="{BBEE7A9F-BE6C-4FAD-A03C-BA01142755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id="{C8A71BB2-01CF-473D-8393-01BBF98D39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97D0-B31F-45F4-B346-FF42DBAF2965}"/>
              </a:ext>
            </a:extLst>
          </p:cNvPr>
          <p:cNvSpPr>
            <a:spLocks noGrp="1"/>
          </p:cNvSpPr>
          <p:nvPr>
            <p:ph type="dt" sz="half" idx="10"/>
          </p:nvPr>
        </p:nvSpPr>
        <p:spPr/>
        <p:txBody>
          <a:bodyPr/>
          <a:lstStyle/>
          <a:p>
            <a:fld id="{2290B54A-FC94-49D6-B072-DC2247AE675C}" type="datetimeFigureOut">
              <a:rPr lang="lt-LT" smtClean="0"/>
              <a:pPr/>
              <a:t>2021-09-20</a:t>
            </a:fld>
            <a:endParaRPr lang="lt-LT" dirty="0"/>
          </a:p>
        </p:txBody>
      </p:sp>
      <p:sp>
        <p:nvSpPr>
          <p:cNvPr id="6" name="Footer Placeholder 5">
            <a:extLst>
              <a:ext uri="{FF2B5EF4-FFF2-40B4-BE49-F238E27FC236}">
                <a16:creationId xmlns:a16="http://schemas.microsoft.com/office/drawing/2014/main" id="{1F3DD88A-2CC5-4D10-BE1C-12B8D1F4F1B4}"/>
              </a:ext>
            </a:extLst>
          </p:cNvPr>
          <p:cNvSpPr>
            <a:spLocks noGrp="1"/>
          </p:cNvSpPr>
          <p:nvPr>
            <p:ph type="ftr" sz="quarter" idx="11"/>
          </p:nvPr>
        </p:nvSpPr>
        <p:spPr/>
        <p:txBody>
          <a:bodyPr/>
          <a:lstStyle/>
          <a:p>
            <a:endParaRPr lang="lt-LT" dirty="0"/>
          </a:p>
        </p:txBody>
      </p:sp>
      <p:sp>
        <p:nvSpPr>
          <p:cNvPr id="7" name="Slide Number Placeholder 6">
            <a:extLst>
              <a:ext uri="{FF2B5EF4-FFF2-40B4-BE49-F238E27FC236}">
                <a16:creationId xmlns:a16="http://schemas.microsoft.com/office/drawing/2014/main" id="{F62D7A08-4BA2-4CA9-92DC-A9D618E7DBAC}"/>
              </a:ext>
            </a:extLst>
          </p:cNvPr>
          <p:cNvSpPr>
            <a:spLocks noGrp="1"/>
          </p:cNvSpPr>
          <p:nvPr>
            <p:ph type="sldNum" sz="quarter" idx="12"/>
          </p:nvPr>
        </p:nvSpPr>
        <p:spPr/>
        <p:txBody>
          <a:bodyPr/>
          <a:lstStyle/>
          <a:p>
            <a:fld id="{15EF7A7D-93D2-4C13-947F-7A7F62EBB8AA}" type="slidenum">
              <a:rPr lang="lt-LT" smtClean="0"/>
              <a:pPr/>
              <a:t>‹Nº›</a:t>
            </a:fld>
            <a:endParaRPr lang="lt-LT" dirty="0"/>
          </a:p>
        </p:txBody>
      </p:sp>
    </p:spTree>
    <p:extLst>
      <p:ext uri="{BB962C8B-B14F-4D97-AF65-F5344CB8AC3E}">
        <p14:creationId xmlns:p14="http://schemas.microsoft.com/office/powerpoint/2010/main" val="693816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0169F-8FE6-4299-9F2C-2189375D34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id="{2093A7F0-B025-45EC-B602-1E874E6594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dirty="0"/>
          </a:p>
        </p:txBody>
      </p:sp>
      <p:sp>
        <p:nvSpPr>
          <p:cNvPr id="4" name="Text Placeholder 3">
            <a:extLst>
              <a:ext uri="{FF2B5EF4-FFF2-40B4-BE49-F238E27FC236}">
                <a16:creationId xmlns:a16="http://schemas.microsoft.com/office/drawing/2014/main" id="{7C8DFA3D-A031-406F-A449-21546C354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8B89C4-6A85-48BE-AD81-6D1490247E30}"/>
              </a:ext>
            </a:extLst>
          </p:cNvPr>
          <p:cNvSpPr>
            <a:spLocks noGrp="1"/>
          </p:cNvSpPr>
          <p:nvPr>
            <p:ph type="dt" sz="half" idx="10"/>
          </p:nvPr>
        </p:nvSpPr>
        <p:spPr/>
        <p:txBody>
          <a:bodyPr/>
          <a:lstStyle/>
          <a:p>
            <a:fld id="{2290B54A-FC94-49D6-B072-DC2247AE675C}" type="datetimeFigureOut">
              <a:rPr lang="lt-LT" smtClean="0"/>
              <a:pPr/>
              <a:t>2021-09-20</a:t>
            </a:fld>
            <a:endParaRPr lang="lt-LT" dirty="0"/>
          </a:p>
        </p:txBody>
      </p:sp>
      <p:sp>
        <p:nvSpPr>
          <p:cNvPr id="6" name="Footer Placeholder 5">
            <a:extLst>
              <a:ext uri="{FF2B5EF4-FFF2-40B4-BE49-F238E27FC236}">
                <a16:creationId xmlns:a16="http://schemas.microsoft.com/office/drawing/2014/main" id="{D8268E49-631A-4339-A5A9-DCE71E83161A}"/>
              </a:ext>
            </a:extLst>
          </p:cNvPr>
          <p:cNvSpPr>
            <a:spLocks noGrp="1"/>
          </p:cNvSpPr>
          <p:nvPr>
            <p:ph type="ftr" sz="quarter" idx="11"/>
          </p:nvPr>
        </p:nvSpPr>
        <p:spPr/>
        <p:txBody>
          <a:bodyPr/>
          <a:lstStyle/>
          <a:p>
            <a:endParaRPr lang="lt-LT" dirty="0"/>
          </a:p>
        </p:txBody>
      </p:sp>
      <p:sp>
        <p:nvSpPr>
          <p:cNvPr id="7" name="Slide Number Placeholder 6">
            <a:extLst>
              <a:ext uri="{FF2B5EF4-FFF2-40B4-BE49-F238E27FC236}">
                <a16:creationId xmlns:a16="http://schemas.microsoft.com/office/drawing/2014/main" id="{DD6379F4-6D68-450D-844B-6E233FC6187C}"/>
              </a:ext>
            </a:extLst>
          </p:cNvPr>
          <p:cNvSpPr>
            <a:spLocks noGrp="1"/>
          </p:cNvSpPr>
          <p:nvPr>
            <p:ph type="sldNum" sz="quarter" idx="12"/>
          </p:nvPr>
        </p:nvSpPr>
        <p:spPr/>
        <p:txBody>
          <a:bodyPr/>
          <a:lstStyle/>
          <a:p>
            <a:fld id="{15EF7A7D-93D2-4C13-947F-7A7F62EBB8AA}" type="slidenum">
              <a:rPr lang="lt-LT" smtClean="0"/>
              <a:pPr/>
              <a:t>‹Nº›</a:t>
            </a:fld>
            <a:endParaRPr lang="lt-LT" dirty="0"/>
          </a:p>
        </p:txBody>
      </p:sp>
    </p:spTree>
    <p:extLst>
      <p:ext uri="{BB962C8B-B14F-4D97-AF65-F5344CB8AC3E}">
        <p14:creationId xmlns:p14="http://schemas.microsoft.com/office/powerpoint/2010/main" val="3511908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DB31FF-9027-43E7-B983-8B4F1AAE33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lt-LT" dirty="0"/>
          </a:p>
        </p:txBody>
      </p:sp>
      <p:sp>
        <p:nvSpPr>
          <p:cNvPr id="3" name="Text Placeholder 2">
            <a:extLst>
              <a:ext uri="{FF2B5EF4-FFF2-40B4-BE49-F238E27FC236}">
                <a16:creationId xmlns:a16="http://schemas.microsoft.com/office/drawing/2014/main" id="{38D093B8-F1C7-45F2-8A0E-85D0593983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C70EA8D7-A71E-4652-9B4C-DEC8B41A58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90B54A-FC94-49D6-B072-DC2247AE675C}" type="datetimeFigureOut">
              <a:rPr lang="lt-LT" smtClean="0"/>
              <a:pPr/>
              <a:t>2021-09-20</a:t>
            </a:fld>
            <a:endParaRPr lang="lt-LT"/>
          </a:p>
        </p:txBody>
      </p:sp>
      <p:sp>
        <p:nvSpPr>
          <p:cNvPr id="5" name="Footer Placeholder 4">
            <a:extLst>
              <a:ext uri="{FF2B5EF4-FFF2-40B4-BE49-F238E27FC236}">
                <a16:creationId xmlns:a16="http://schemas.microsoft.com/office/drawing/2014/main" id="{5B27055E-45D3-4906-9EA6-E02B1E7C08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CB5C425A-3179-4C88-BCA6-91993AE7F2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F7A7D-93D2-4C13-947F-7A7F62EBB8AA}" type="slidenum">
              <a:rPr lang="lt-LT" smtClean="0"/>
              <a:pPr/>
              <a:t>‹Nº›</a:t>
            </a:fld>
            <a:endParaRPr lang="lt-LT"/>
          </a:p>
        </p:txBody>
      </p:sp>
    </p:spTree>
    <p:extLst>
      <p:ext uri="{BB962C8B-B14F-4D97-AF65-F5344CB8AC3E}">
        <p14:creationId xmlns:p14="http://schemas.microsoft.com/office/powerpoint/2010/main" val="1144974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12"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5.xml"/><Relationship Id="rId7" Type="http://schemas.openxmlformats.org/officeDocument/2006/relationships/image" Target="../media/image21.jpeg"/><Relationship Id="rId12"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notesSlide" Target="../notesSlides/notesSlide1.xml"/><Relationship Id="rId9"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6.jpg"/><Relationship Id="rId4" Type="http://schemas.openxmlformats.org/officeDocument/2006/relationships/hyperlink" Target="https://www.sciencedirect.com/referencework/9780123847331/encyclopedia-of-food-microbiology"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www.youtube.com/watch?v=ja6CfQirtxU" TargetMode="External"/><Relationship Id="rId5" Type="http://schemas.openxmlformats.org/officeDocument/2006/relationships/hyperlink" Target="https://www.youtube.com/watch?v=v7fG394NEHM" TargetMode="Externa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hyperlink" Target="http://www.lacteosinsustituibles.es/p/archivos/pdf/monografia_queso_yogur_otraslechesfermentadas.pdf" TargetMode="Externa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www.madrid.org/bvirtual/BVCM009021.pdf" TargetMode="External"/><Relationship Id="rId5" Type="http://schemas.openxmlformats.org/officeDocument/2006/relationships/hyperlink" Target="https://dairyprocessinghandbook.tetrapak.com/" TargetMode="External"/><Relationship Id="rId4" Type="http://schemas.openxmlformats.org/officeDocument/2006/relationships/hyperlink" Target="https://www.fen.org.es/publicacion/yogurt-elaboracion-y-valor-nutritivo"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v7fG394NEHM" TargetMode="External"/><Relationship Id="rId2" Type="http://schemas.openxmlformats.org/officeDocument/2006/relationships/hyperlink" Target="http://proleche.com/wp-content/uploads/2017/10/Charla20.pdf" TargetMode="External"/><Relationship Id="rId1" Type="http://schemas.openxmlformats.org/officeDocument/2006/relationships/slideLayout" Target="../slideLayouts/slideLayout6.xml"/><Relationship Id="rId4" Type="http://schemas.openxmlformats.org/officeDocument/2006/relationships/hyperlink" Target="https://www.youtube.com/watch?v=ja6CfQirtxU"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56DCD-E2DB-42E3-9C3D-7AED56A64B58}"/>
              </a:ext>
            </a:extLst>
          </p:cNvPr>
          <p:cNvSpPr>
            <a:spLocks noGrp="1"/>
          </p:cNvSpPr>
          <p:nvPr>
            <p:ph type="ctrTitle"/>
          </p:nvPr>
        </p:nvSpPr>
        <p:spPr>
          <a:xfrm>
            <a:off x="1049867" y="2025998"/>
            <a:ext cx="10210800" cy="1320046"/>
          </a:xfrm>
        </p:spPr>
        <p:txBody>
          <a:bodyPr>
            <a:normAutofit fontScale="90000"/>
          </a:bodyPr>
          <a:lstStyle/>
          <a:p>
            <a:r>
              <a:rPr lang="en-US" dirty="0"/>
              <a:t>Curriculum: Module 4</a:t>
            </a:r>
            <a:br>
              <a:rPr lang="en-US" dirty="0"/>
            </a:br>
            <a:r>
              <a:rPr lang="en-US" dirty="0"/>
              <a:t>Fermented milk products</a:t>
            </a:r>
            <a:endParaRPr lang="lt-LT" dirty="0"/>
          </a:p>
        </p:txBody>
      </p:sp>
      <p:sp>
        <p:nvSpPr>
          <p:cNvPr id="3" name="Subtitle 2">
            <a:extLst>
              <a:ext uri="{FF2B5EF4-FFF2-40B4-BE49-F238E27FC236}">
                <a16:creationId xmlns:a16="http://schemas.microsoft.com/office/drawing/2014/main" id="{6D6126B6-145C-44DC-9AEC-029315E659BF}"/>
              </a:ext>
            </a:extLst>
          </p:cNvPr>
          <p:cNvSpPr>
            <a:spLocks noGrp="1"/>
          </p:cNvSpPr>
          <p:nvPr>
            <p:ph type="subTitle" idx="1"/>
          </p:nvPr>
        </p:nvSpPr>
        <p:spPr>
          <a:xfrm>
            <a:off x="2833255" y="3495651"/>
            <a:ext cx="6389716" cy="803707"/>
          </a:xfrm>
        </p:spPr>
        <p:txBody>
          <a:bodyPr/>
          <a:lstStyle/>
          <a:p>
            <a:r>
              <a:rPr lang="en-US" dirty="0" smtClean="0"/>
              <a:t>COAG Jaén</a:t>
            </a:r>
            <a:endParaRPr lang="en-US" dirty="0"/>
          </a:p>
          <a:p>
            <a:endParaRPr lang="en-US" dirty="0"/>
          </a:p>
        </p:txBody>
      </p:sp>
      <p:pic>
        <p:nvPicPr>
          <p:cNvPr id="5"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7027111"/>
            <a:ext cx="609600" cy="609600"/>
          </a:xfrm>
          <a:prstGeom prst="rect">
            <a:avLst/>
          </a:prstGeom>
        </p:spPr>
      </p:pic>
    </p:spTree>
    <p:extLst>
      <p:ext uri="{BB962C8B-B14F-4D97-AF65-F5344CB8AC3E}">
        <p14:creationId xmlns:p14="http://schemas.microsoft.com/office/powerpoint/2010/main" val="4289029918"/>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smtClean="0"/>
              <a:t>4.1</a:t>
            </a:r>
            <a:r>
              <a:rPr lang="en-GB" dirty="0"/>
              <a:t>. Types of </a:t>
            </a:r>
            <a:r>
              <a:rPr lang="en-GB" dirty="0" smtClean="0"/>
              <a:t>yogurt </a:t>
            </a:r>
            <a:r>
              <a:rPr lang="en-GB" dirty="0"/>
              <a:t>and fermented milks</a:t>
            </a:r>
            <a:endParaRPr lang="es-ES" dirty="0"/>
          </a:p>
        </p:txBody>
      </p:sp>
      <p:sp>
        <p:nvSpPr>
          <p:cNvPr id="6" name="Content Placeholder 2">
            <a:extLst>
              <a:ext uri="{FF2B5EF4-FFF2-40B4-BE49-F238E27FC236}">
                <a16:creationId xmlns:a16="http://schemas.microsoft.com/office/drawing/2014/main" id="{DBE18B30-9AA9-423F-ACB5-930B869328A2}"/>
              </a:ext>
            </a:extLst>
          </p:cNvPr>
          <p:cNvSpPr>
            <a:spLocks noGrp="1"/>
          </p:cNvSpPr>
          <p:nvPr>
            <p:ph idx="1"/>
          </p:nvPr>
        </p:nvSpPr>
        <p:spPr>
          <a:xfrm>
            <a:off x="838200" y="2216727"/>
            <a:ext cx="10800000" cy="3974090"/>
          </a:xfrm>
        </p:spPr>
        <p:txBody>
          <a:bodyPr>
            <a:noAutofit/>
          </a:bodyPr>
          <a:lstStyle/>
          <a:p>
            <a:pPr marL="0" indent="0" algn="just">
              <a:buNone/>
            </a:pPr>
            <a:r>
              <a:rPr lang="en-GB" sz="2200" dirty="0"/>
              <a:t>C) According to consistency</a:t>
            </a:r>
            <a:endParaRPr lang="es-ES" sz="2200" dirty="0"/>
          </a:p>
          <a:p>
            <a:pPr lvl="0" algn="just" fontAlgn="base"/>
            <a:r>
              <a:rPr lang="en-GB" sz="2200" dirty="0"/>
              <a:t>Firm rennet yogurts: the yogurt, once homogenised and pasteurised, ferments in the same glass. These are natural, sweetened, flavoured, skimmed and sweetened yogurts.</a:t>
            </a:r>
            <a:endParaRPr lang="es-ES" sz="2200" dirty="0"/>
          </a:p>
          <a:p>
            <a:pPr lvl="0" algn="just" fontAlgn="base"/>
            <a:r>
              <a:rPr lang="en-GB" sz="2200" dirty="0"/>
              <a:t>Broken rennet yogurts: fermented in an industrial tank or fermentation tank, stirred, cooled and packaged (plain or combined with other ingredients). These are Greek yogurts, liquid yogurts, creamy yogurts and yogurt mousses.</a:t>
            </a:r>
            <a:endParaRPr lang="es-ES" sz="2200" dirty="0"/>
          </a:p>
          <a:p>
            <a:pPr marL="0" indent="0" algn="just" fontAlgn="base">
              <a:buNone/>
            </a:pPr>
            <a:r>
              <a:rPr lang="en-GB" sz="2200" dirty="0"/>
              <a:t> </a:t>
            </a:r>
            <a:r>
              <a:rPr lang="en-GB" sz="2200" dirty="0" smtClean="0"/>
              <a:t>D</a:t>
            </a:r>
            <a:r>
              <a:rPr lang="en-GB" sz="2200" dirty="0"/>
              <a:t>) According to the recipe. </a:t>
            </a:r>
            <a:endParaRPr lang="es-ES" sz="2200" dirty="0"/>
          </a:p>
          <a:p>
            <a:pPr lvl="0" algn="just"/>
            <a:r>
              <a:rPr lang="en-GB" sz="2200" dirty="0"/>
              <a:t>Plain yogurt: this is the most basic yogurt, to which no flavours or sugar are added, nor is it pasteurised after fermentation.</a:t>
            </a:r>
            <a:endParaRPr lang="es-ES" sz="2200" dirty="0"/>
          </a:p>
          <a:p>
            <a:pPr lvl="0" algn="just"/>
            <a:r>
              <a:rPr lang="en-GB" sz="2200" dirty="0"/>
              <a:t>Other types of yogurt (flavoured, sweetened, flavoured, Greek, with fruits): enriched with various ingredients: flavouring agents, sugars, fruits, etc.</a:t>
            </a:r>
            <a:endParaRPr lang="es-ES" sz="2200" dirty="0"/>
          </a:p>
        </p:txBody>
      </p:sp>
      <p:pic>
        <p:nvPicPr>
          <p:cNvPr id="5"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33400" y="6954289"/>
            <a:ext cx="609600" cy="609600"/>
          </a:xfrm>
          <a:prstGeom prst="rect">
            <a:avLst/>
          </a:prstGeom>
        </p:spPr>
      </p:pic>
    </p:spTree>
    <p:extLst>
      <p:ext uri="{BB962C8B-B14F-4D97-AF65-F5344CB8AC3E}">
        <p14:creationId xmlns:p14="http://schemas.microsoft.com/office/powerpoint/2010/main" val="2113207227"/>
      </p:ext>
    </p:extLst>
  </p:cSld>
  <p:clrMapOvr>
    <a:masterClrMapping/>
  </p:clrMapOvr>
  <mc:AlternateContent xmlns:mc="http://schemas.openxmlformats.org/markup-compatibility/2006" xmlns:p14="http://schemas.microsoft.com/office/powerpoint/2010/main">
    <mc:Choice Requires="p14">
      <p:transition p14:dur="0" advClick="0" advTm="15850"/>
    </mc:Choice>
    <mc:Fallback xmlns="">
      <p:transition advClick="0" advTm="15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38200" y="2474018"/>
            <a:ext cx="6206837" cy="3139321"/>
          </a:xfrm>
          <a:prstGeom prst="rect">
            <a:avLst/>
          </a:prstGeom>
          <a:ln>
            <a:solidFill>
              <a:srgbClr val="0070C0"/>
            </a:solidFill>
          </a:ln>
        </p:spPr>
        <p:txBody>
          <a:bodyPr wrap="square">
            <a:spAutoFit/>
          </a:bodyPr>
          <a:lstStyle/>
          <a:p>
            <a:pPr algn="ctr">
              <a:lnSpc>
                <a:spcPct val="90000"/>
              </a:lnSpc>
              <a:spcBef>
                <a:spcPts val="1000"/>
              </a:spcBef>
              <a:spcAft>
                <a:spcPts val="800"/>
              </a:spcAft>
            </a:pPr>
            <a:r>
              <a:rPr lang="en-GB" sz="2200" dirty="0">
                <a:solidFill>
                  <a:srgbClr val="062E64"/>
                </a:solidFill>
              </a:rPr>
              <a:t>Greek-style </a:t>
            </a:r>
            <a:r>
              <a:rPr lang="en-GB" sz="2200" dirty="0" smtClean="0">
                <a:solidFill>
                  <a:srgbClr val="062E64"/>
                </a:solidFill>
              </a:rPr>
              <a:t>yogurt: </a:t>
            </a:r>
            <a:r>
              <a:rPr lang="en-GB" sz="2200" dirty="0">
                <a:solidFill>
                  <a:srgbClr val="062E64"/>
                </a:solidFill>
              </a:rPr>
              <a:t>this is a type of concentrated, high-fat sheep's milk </a:t>
            </a:r>
            <a:r>
              <a:rPr lang="en-GB" sz="2200" dirty="0" smtClean="0">
                <a:solidFill>
                  <a:srgbClr val="062E64"/>
                </a:solidFill>
              </a:rPr>
              <a:t>yogurt </a:t>
            </a:r>
            <a:r>
              <a:rPr lang="en-GB" sz="2200" dirty="0">
                <a:solidFill>
                  <a:srgbClr val="062E64"/>
                </a:solidFill>
              </a:rPr>
              <a:t>with the same fermenting strains as traditional </a:t>
            </a:r>
            <a:r>
              <a:rPr lang="en-GB" sz="2200" dirty="0" smtClean="0">
                <a:solidFill>
                  <a:srgbClr val="062E64"/>
                </a:solidFill>
              </a:rPr>
              <a:t>yogurt. </a:t>
            </a:r>
            <a:r>
              <a:rPr lang="en-GB" sz="2200" dirty="0">
                <a:solidFill>
                  <a:srgbClr val="062E64"/>
                </a:solidFill>
              </a:rPr>
              <a:t>They are often made from cow's milk as their production has become industrialised. Many variations can be found on the market (protein 3,5-10 %, fat 0-10 %, combinations with fruit, honey or cereals, etc.). A typical Greek </a:t>
            </a:r>
            <a:r>
              <a:rPr lang="en-GB" sz="2200" dirty="0" smtClean="0">
                <a:solidFill>
                  <a:srgbClr val="062E64"/>
                </a:solidFill>
              </a:rPr>
              <a:t>yogurt </a:t>
            </a:r>
            <a:r>
              <a:rPr lang="en-GB" sz="2200" dirty="0">
                <a:solidFill>
                  <a:srgbClr val="062E64"/>
                </a:solidFill>
              </a:rPr>
              <a:t>has a high protein level (&gt;8%) and high fat content (8-9%), high </a:t>
            </a:r>
            <a:r>
              <a:rPr lang="en-GB" sz="2200" dirty="0" smtClean="0">
                <a:solidFill>
                  <a:srgbClr val="062E64"/>
                </a:solidFill>
              </a:rPr>
              <a:t>yogurt </a:t>
            </a:r>
            <a:r>
              <a:rPr lang="en-GB" sz="2200" dirty="0">
                <a:solidFill>
                  <a:srgbClr val="062E64"/>
                </a:solidFill>
              </a:rPr>
              <a:t>taste and acidity; it is a very thick and creamy product.</a:t>
            </a:r>
            <a:endParaRPr lang="es-ES" sz="2200" dirty="0">
              <a:solidFill>
                <a:srgbClr val="062E64"/>
              </a:solidFill>
            </a:endParaRPr>
          </a:p>
        </p:txBody>
      </p:sp>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smtClean="0"/>
              <a:t>4.1</a:t>
            </a:r>
            <a:r>
              <a:rPr lang="en-GB" dirty="0"/>
              <a:t>. Types of </a:t>
            </a:r>
            <a:r>
              <a:rPr lang="en-GB" dirty="0" smtClean="0"/>
              <a:t>yogurt </a:t>
            </a:r>
            <a:r>
              <a:rPr lang="en-GB" dirty="0"/>
              <a:t>and fermented milks</a:t>
            </a:r>
            <a:endParaRPr lang="es-ES" dirty="0"/>
          </a:p>
        </p:txBody>
      </p:sp>
      <p:pic>
        <p:nvPicPr>
          <p:cNvPr id="6" name="Imagen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9656" y="2474018"/>
            <a:ext cx="4185761" cy="3139321"/>
          </a:xfrm>
          <a:prstGeom prst="rect">
            <a:avLst/>
          </a:prstGeom>
        </p:spPr>
      </p:pic>
      <p:pic>
        <p:nvPicPr>
          <p:cNvPr id="5"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5417" y="6938902"/>
            <a:ext cx="609600" cy="609600"/>
          </a:xfrm>
          <a:prstGeom prst="rect">
            <a:avLst/>
          </a:prstGeom>
        </p:spPr>
      </p:pic>
    </p:spTree>
    <p:extLst>
      <p:ext uri="{BB962C8B-B14F-4D97-AF65-F5344CB8AC3E}">
        <p14:creationId xmlns:p14="http://schemas.microsoft.com/office/powerpoint/2010/main" val="2547580306"/>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object 19"/>
          <p:cNvSpPr/>
          <p:nvPr/>
        </p:nvSpPr>
        <p:spPr>
          <a:xfrm>
            <a:off x="8540495" y="466345"/>
            <a:ext cx="420624" cy="432815"/>
          </a:xfrm>
          <a:prstGeom prst="rect">
            <a:avLst/>
          </a:prstGeom>
          <a:blipFill>
            <a:blip r:embed="rId4" cstate="print"/>
            <a:stretch>
              <a:fillRect/>
            </a:stretch>
          </a:blipFill>
        </p:spPr>
        <p:txBody>
          <a:bodyPr wrap="square" lIns="0" tIns="0" rIns="0" bIns="0" rtlCol="0">
            <a:noAutofit/>
          </a:bodyPr>
          <a:lstStyle/>
          <a:p>
            <a:endParaRPr/>
          </a:p>
        </p:txBody>
      </p:sp>
      <p:sp>
        <p:nvSpPr>
          <p:cNvPr id="163" name="object 20"/>
          <p:cNvSpPr txBox="1">
            <a:spLocks noGrp="1"/>
          </p:cNvSpPr>
          <p:nvPr>
            <p:ph type="title"/>
          </p:nvPr>
        </p:nvSpPr>
        <p:spPr>
          <a:xfrm>
            <a:off x="8598687" y="2077142"/>
            <a:ext cx="3365962" cy="780249"/>
          </a:xfrm>
          <a:prstGeom prst="rect">
            <a:avLst/>
          </a:prstGeom>
        </p:spPr>
        <p:txBody>
          <a:bodyPr vert="horz" wrap="square" lIns="0" tIns="0" rIns="0" bIns="0" rtlCol="0" anchor="ctr">
            <a:noAutofit/>
          </a:bodyPr>
          <a:lstStyle/>
          <a:p>
            <a:pPr marL="12700" algn="r">
              <a:lnSpc>
                <a:spcPts val="2860"/>
              </a:lnSpc>
            </a:pPr>
            <a:r>
              <a:rPr lang="en-GB" sz="2400" b="1" dirty="0" smtClean="0">
                <a:latin typeface="+mn-lt"/>
                <a:cs typeface="Trebuchet MS"/>
              </a:rPr>
              <a:t>Nat</a:t>
            </a:r>
            <a:r>
              <a:rPr lang="en-GB" sz="2400" b="1" spc="-5" dirty="0" smtClean="0">
                <a:latin typeface="+mn-lt"/>
                <a:cs typeface="Trebuchet MS"/>
              </a:rPr>
              <a:t>u</a:t>
            </a:r>
            <a:r>
              <a:rPr lang="en-GB" sz="2400" b="1" spc="-85" dirty="0" smtClean="0">
                <a:latin typeface="+mn-lt"/>
                <a:cs typeface="Trebuchet MS"/>
              </a:rPr>
              <a:t>r</a:t>
            </a:r>
            <a:r>
              <a:rPr lang="en-GB" sz="2400" b="1" spc="-10" dirty="0" smtClean="0">
                <a:latin typeface="+mn-lt"/>
                <a:cs typeface="Trebuchet MS"/>
              </a:rPr>
              <a:t>al </a:t>
            </a:r>
            <a:r>
              <a:rPr lang="en-GB" sz="2400" b="1" spc="-15" dirty="0" smtClean="0">
                <a:latin typeface="+mn-lt"/>
                <a:cs typeface="Trebuchet MS"/>
              </a:rPr>
              <a:t>Greek </a:t>
            </a:r>
            <a:r>
              <a:rPr lang="en-GB" sz="2400" b="1" spc="-5" dirty="0" smtClean="0">
                <a:latin typeface="+mn-lt"/>
                <a:cs typeface="Trebuchet MS"/>
              </a:rPr>
              <a:t>s</a:t>
            </a:r>
            <a:r>
              <a:rPr lang="en-GB" sz="2400" b="1" spc="-10" dirty="0" smtClean="0">
                <a:latin typeface="+mn-lt"/>
                <a:cs typeface="Trebuchet MS"/>
              </a:rPr>
              <a:t>t</a:t>
            </a:r>
            <a:r>
              <a:rPr lang="en-GB" sz="2400" b="1" spc="-15" dirty="0" smtClean="0">
                <a:latin typeface="+mn-lt"/>
                <a:cs typeface="Trebuchet MS"/>
              </a:rPr>
              <a:t>yle</a:t>
            </a:r>
            <a:r>
              <a:rPr lang="en-GB" sz="2400" b="1" spc="-50" dirty="0" smtClean="0">
                <a:latin typeface="+mn-lt"/>
                <a:cs typeface="Trebuchet MS"/>
              </a:rPr>
              <a:t> </a:t>
            </a:r>
            <a:r>
              <a:rPr lang="en-GB" sz="2400" b="1" spc="-215" dirty="0" smtClean="0">
                <a:latin typeface="+mn-lt"/>
                <a:cs typeface="Trebuchet MS"/>
              </a:rPr>
              <a:t>y</a:t>
            </a:r>
            <a:r>
              <a:rPr lang="en-GB" sz="2400" b="1" spc="-15" dirty="0" smtClean="0">
                <a:latin typeface="+mn-lt"/>
                <a:cs typeface="Trebuchet MS"/>
              </a:rPr>
              <a:t>og</a:t>
            </a:r>
            <a:r>
              <a:rPr lang="en-GB" sz="2400" b="1" spc="-25" dirty="0" smtClean="0">
                <a:latin typeface="+mn-lt"/>
                <a:cs typeface="Trebuchet MS"/>
              </a:rPr>
              <a:t>u</a:t>
            </a:r>
            <a:r>
              <a:rPr lang="en-GB" sz="2400" b="1" spc="-5" dirty="0" smtClean="0">
                <a:latin typeface="+mn-lt"/>
                <a:cs typeface="Trebuchet MS"/>
              </a:rPr>
              <a:t>r</a:t>
            </a:r>
            <a:r>
              <a:rPr lang="en-GB" sz="2400" b="1" dirty="0" smtClean="0">
                <a:latin typeface="+mn-lt"/>
                <a:cs typeface="Trebuchet MS"/>
              </a:rPr>
              <a:t>t</a:t>
            </a:r>
            <a:endParaRPr lang="en-GB" sz="2400" b="1" dirty="0">
              <a:latin typeface="+mn-lt"/>
              <a:cs typeface="Trebuchet MS"/>
            </a:endParaRPr>
          </a:p>
        </p:txBody>
      </p:sp>
      <p:sp>
        <p:nvSpPr>
          <p:cNvPr id="165" name="object 23"/>
          <p:cNvSpPr/>
          <p:nvPr/>
        </p:nvSpPr>
        <p:spPr>
          <a:xfrm>
            <a:off x="5233971" y="3897423"/>
            <a:ext cx="342900" cy="365760"/>
          </a:xfrm>
          <a:prstGeom prst="rect">
            <a:avLst/>
          </a:prstGeom>
          <a:blipFill>
            <a:blip r:embed="rId5" cstate="print"/>
            <a:stretch>
              <a:fillRect/>
            </a:stretch>
          </a:blipFill>
        </p:spPr>
        <p:txBody>
          <a:bodyPr wrap="square" lIns="0" tIns="0" rIns="0" bIns="0" rtlCol="0">
            <a:noAutofit/>
          </a:bodyPr>
          <a:lstStyle/>
          <a:p>
            <a:endParaRPr/>
          </a:p>
        </p:txBody>
      </p:sp>
      <p:sp>
        <p:nvSpPr>
          <p:cNvPr id="166" name="object 27"/>
          <p:cNvSpPr/>
          <p:nvPr/>
        </p:nvSpPr>
        <p:spPr>
          <a:xfrm>
            <a:off x="6215427" y="3897423"/>
            <a:ext cx="345948" cy="365760"/>
          </a:xfrm>
          <a:prstGeom prst="rect">
            <a:avLst/>
          </a:prstGeom>
          <a:blipFill>
            <a:blip r:embed="rId5" cstate="print"/>
            <a:stretch>
              <a:fillRect/>
            </a:stretch>
          </a:blipFill>
        </p:spPr>
        <p:txBody>
          <a:bodyPr wrap="square" lIns="0" tIns="0" rIns="0" bIns="0" rtlCol="0">
            <a:noAutofit/>
          </a:bodyPr>
          <a:lstStyle/>
          <a:p>
            <a:endParaRPr/>
          </a:p>
        </p:txBody>
      </p:sp>
      <p:sp>
        <p:nvSpPr>
          <p:cNvPr id="167" name="object 32"/>
          <p:cNvSpPr/>
          <p:nvPr/>
        </p:nvSpPr>
        <p:spPr>
          <a:xfrm>
            <a:off x="4552742" y="5471714"/>
            <a:ext cx="179832" cy="192024"/>
          </a:xfrm>
          <a:prstGeom prst="rect">
            <a:avLst/>
          </a:prstGeom>
          <a:blipFill>
            <a:blip r:embed="rId6" cstate="print"/>
            <a:stretch>
              <a:fillRect/>
            </a:stretch>
          </a:blipFill>
        </p:spPr>
        <p:txBody>
          <a:bodyPr wrap="square" lIns="0" tIns="0" rIns="0" bIns="0" rtlCol="0">
            <a:noAutofit/>
          </a:bodyPr>
          <a:lstStyle/>
          <a:p>
            <a:endParaRPr/>
          </a:p>
        </p:txBody>
      </p:sp>
      <p:sp>
        <p:nvSpPr>
          <p:cNvPr id="168" name="object 38"/>
          <p:cNvSpPr txBox="1"/>
          <p:nvPr/>
        </p:nvSpPr>
        <p:spPr>
          <a:xfrm>
            <a:off x="4635202" y="4023914"/>
            <a:ext cx="4449445" cy="1521460"/>
          </a:xfrm>
          <a:prstGeom prst="rect">
            <a:avLst/>
          </a:prstGeom>
        </p:spPr>
        <p:txBody>
          <a:bodyPr vert="horz" wrap="square" lIns="0" tIns="0" rIns="0" bIns="0" rtlCol="0">
            <a:noAutofit/>
          </a:bodyPr>
          <a:lstStyle/>
          <a:p>
            <a:pPr marL="12700"/>
            <a:r>
              <a:rPr lang="en-GB" sz="1600" b="1" u="heavy" spc="-10" dirty="0" smtClean="0">
                <a:solidFill>
                  <a:srgbClr val="062E64"/>
                </a:solidFill>
                <a:cs typeface="Trebuchet MS"/>
              </a:rPr>
              <a:t>Pr</a:t>
            </a:r>
            <a:r>
              <a:rPr lang="en-GB" sz="1600" b="1" u="heavy" spc="-15" dirty="0" smtClean="0">
                <a:solidFill>
                  <a:srgbClr val="062E64"/>
                </a:solidFill>
                <a:cs typeface="Trebuchet MS"/>
              </a:rPr>
              <a:t>od</a:t>
            </a:r>
            <a:r>
              <a:rPr lang="en-GB" sz="1600" b="1" u="heavy" spc="-10" dirty="0" smtClean="0">
                <a:solidFill>
                  <a:srgbClr val="062E64"/>
                </a:solidFill>
                <a:cs typeface="Trebuchet MS"/>
              </a:rPr>
              <a:t>uct</a:t>
            </a:r>
            <a:r>
              <a:rPr lang="en-GB" sz="1600" b="1" u="heavy" spc="15" dirty="0" smtClean="0">
                <a:solidFill>
                  <a:srgbClr val="062E64"/>
                </a:solidFill>
                <a:cs typeface="Trebuchet MS"/>
              </a:rPr>
              <a:t> </a:t>
            </a:r>
            <a:r>
              <a:rPr lang="en-GB" sz="1600" b="1" u="heavy" spc="-15" dirty="0" smtClean="0">
                <a:solidFill>
                  <a:srgbClr val="062E64"/>
                </a:solidFill>
                <a:cs typeface="Trebuchet MS"/>
              </a:rPr>
              <a:t>&amp;</a:t>
            </a:r>
            <a:r>
              <a:rPr lang="en-GB" sz="1600" b="1" u="heavy" spc="5" dirty="0" smtClean="0">
                <a:solidFill>
                  <a:srgbClr val="062E64"/>
                </a:solidFill>
                <a:cs typeface="Trebuchet MS"/>
              </a:rPr>
              <a:t> </a:t>
            </a:r>
            <a:r>
              <a:rPr lang="en-GB" sz="1600" b="1" u="heavy" spc="-10" dirty="0" smtClean="0">
                <a:solidFill>
                  <a:srgbClr val="062E64"/>
                </a:solidFill>
                <a:cs typeface="Trebuchet MS"/>
              </a:rPr>
              <a:t>proc</a:t>
            </a:r>
            <a:r>
              <a:rPr lang="en-GB" sz="1600" b="1" u="heavy" spc="-20" dirty="0" smtClean="0">
                <a:solidFill>
                  <a:srgbClr val="062E64"/>
                </a:solidFill>
                <a:cs typeface="Trebuchet MS"/>
              </a:rPr>
              <a:t>e</a:t>
            </a:r>
            <a:r>
              <a:rPr lang="en-GB" sz="1600" b="1" u="heavy" spc="-10" dirty="0" smtClean="0">
                <a:solidFill>
                  <a:srgbClr val="062E64"/>
                </a:solidFill>
                <a:cs typeface="Trebuchet MS"/>
              </a:rPr>
              <a:t>ss</a:t>
            </a:r>
            <a:r>
              <a:rPr lang="en-GB" sz="1600" b="1" u="heavy" spc="20" dirty="0" smtClean="0">
                <a:solidFill>
                  <a:srgbClr val="062E64"/>
                </a:solidFill>
                <a:cs typeface="Trebuchet MS"/>
              </a:rPr>
              <a:t> </a:t>
            </a:r>
            <a:r>
              <a:rPr lang="en-GB" sz="1600" b="1" u="heavy" spc="-10" dirty="0" smtClean="0">
                <a:solidFill>
                  <a:srgbClr val="062E64"/>
                </a:solidFill>
                <a:cs typeface="Trebuchet MS"/>
              </a:rPr>
              <a:t>chall</a:t>
            </a:r>
            <a:r>
              <a:rPr lang="en-GB" sz="1600" b="1" u="heavy" spc="-20" dirty="0" smtClean="0">
                <a:solidFill>
                  <a:srgbClr val="062E64"/>
                </a:solidFill>
                <a:cs typeface="Trebuchet MS"/>
              </a:rPr>
              <a:t>e</a:t>
            </a:r>
            <a:r>
              <a:rPr lang="en-GB" sz="1600" b="1" u="heavy" spc="-10" dirty="0" smtClean="0">
                <a:solidFill>
                  <a:srgbClr val="062E64"/>
                </a:solidFill>
                <a:cs typeface="Trebuchet MS"/>
              </a:rPr>
              <a:t>nge</a:t>
            </a:r>
            <a:r>
              <a:rPr lang="en-GB" sz="1600" b="1" u="heavy" spc="-15" dirty="0" smtClean="0">
                <a:solidFill>
                  <a:srgbClr val="062E64"/>
                </a:solidFill>
                <a:cs typeface="Trebuchet MS"/>
              </a:rPr>
              <a:t>s</a:t>
            </a:r>
            <a:r>
              <a:rPr lang="en-GB" sz="1600" b="1" spc="-10" dirty="0" smtClean="0">
                <a:solidFill>
                  <a:srgbClr val="062E64"/>
                </a:solidFill>
                <a:cs typeface="Trebuchet MS"/>
              </a:rPr>
              <a:t>:</a:t>
            </a:r>
            <a:endParaRPr lang="en-GB" sz="1600" dirty="0" smtClean="0">
              <a:solidFill>
                <a:srgbClr val="062E64"/>
              </a:solidFill>
              <a:cs typeface="Trebuchet MS"/>
            </a:endParaRPr>
          </a:p>
          <a:p>
            <a:pPr marL="12700" marR="13970">
              <a:spcBef>
                <a:spcPts val="380"/>
              </a:spcBef>
              <a:buClr>
                <a:srgbClr val="003366"/>
              </a:buClr>
              <a:buSzPct val="87500"/>
              <a:buFont typeface="Arial"/>
              <a:buChar char="•"/>
              <a:tabLst>
                <a:tab pos="128270" algn="l"/>
              </a:tabLst>
            </a:pPr>
            <a:r>
              <a:rPr sz="1600" b="1" spc="-10" dirty="0" smtClean="0">
                <a:solidFill>
                  <a:schemeClr val="accent1"/>
                </a:solidFill>
                <a:cs typeface="Trebuchet MS"/>
              </a:rPr>
              <a:t>Sl</a:t>
            </a:r>
            <a:r>
              <a:rPr sz="1600" b="1" spc="-20" dirty="0" smtClean="0">
                <a:solidFill>
                  <a:schemeClr val="accent1"/>
                </a:solidFill>
                <a:cs typeface="Trebuchet MS"/>
              </a:rPr>
              <a:t>o</a:t>
            </a:r>
            <a:r>
              <a:rPr sz="1600" b="1" spc="-15" dirty="0" smtClean="0">
                <a:solidFill>
                  <a:schemeClr val="accent1"/>
                </a:solidFill>
                <a:cs typeface="Trebuchet MS"/>
              </a:rPr>
              <a:t>w</a:t>
            </a:r>
            <a:r>
              <a:rPr sz="1600" b="1" spc="215" dirty="0" smtClean="0">
                <a:solidFill>
                  <a:schemeClr val="accent1"/>
                </a:solidFill>
                <a:cs typeface="Trebuchet MS"/>
              </a:rPr>
              <a:t> </a:t>
            </a:r>
            <a:r>
              <a:rPr sz="1600" b="1" spc="-20" dirty="0">
                <a:solidFill>
                  <a:schemeClr val="accent1"/>
                </a:solidFill>
                <a:cs typeface="Trebuchet MS"/>
              </a:rPr>
              <a:t>p</a:t>
            </a:r>
            <a:r>
              <a:rPr sz="1600" b="1" spc="-15" dirty="0">
                <a:solidFill>
                  <a:schemeClr val="accent1"/>
                </a:solidFill>
                <a:cs typeface="Trebuchet MS"/>
              </a:rPr>
              <a:t>H</a:t>
            </a:r>
            <a:r>
              <a:rPr sz="1600" b="1" spc="200" dirty="0">
                <a:solidFill>
                  <a:schemeClr val="accent1"/>
                </a:solidFill>
                <a:cs typeface="Trebuchet MS"/>
              </a:rPr>
              <a:t> </a:t>
            </a:r>
            <a:r>
              <a:rPr sz="1600" b="1" spc="-5" dirty="0">
                <a:solidFill>
                  <a:schemeClr val="accent1"/>
                </a:solidFill>
                <a:cs typeface="Trebuchet MS"/>
              </a:rPr>
              <a:t>de</a:t>
            </a:r>
            <a:r>
              <a:rPr sz="1600" b="1" spc="-10" dirty="0">
                <a:solidFill>
                  <a:schemeClr val="accent1"/>
                </a:solidFill>
                <a:cs typeface="Trebuchet MS"/>
              </a:rPr>
              <a:t>c</a:t>
            </a:r>
            <a:r>
              <a:rPr sz="1600" b="1" dirty="0">
                <a:solidFill>
                  <a:schemeClr val="accent1"/>
                </a:solidFill>
                <a:cs typeface="Trebuchet MS"/>
              </a:rPr>
              <a:t>r</a:t>
            </a:r>
            <a:r>
              <a:rPr sz="1600" b="1" spc="-5" dirty="0">
                <a:solidFill>
                  <a:schemeClr val="accent1"/>
                </a:solidFill>
                <a:cs typeface="Trebuchet MS"/>
              </a:rPr>
              <a:t>e</a:t>
            </a:r>
            <a:r>
              <a:rPr sz="1600" b="1" spc="-10" dirty="0">
                <a:solidFill>
                  <a:schemeClr val="accent1"/>
                </a:solidFill>
                <a:cs typeface="Trebuchet MS"/>
              </a:rPr>
              <a:t>ase</a:t>
            </a:r>
            <a:r>
              <a:rPr sz="1600" b="1" spc="200" dirty="0">
                <a:solidFill>
                  <a:schemeClr val="accent1"/>
                </a:solidFill>
                <a:cs typeface="Trebuchet MS"/>
              </a:rPr>
              <a:t> </a:t>
            </a:r>
            <a:r>
              <a:rPr sz="1600" b="1" spc="-10" dirty="0">
                <a:solidFill>
                  <a:schemeClr val="accent1"/>
                </a:solidFill>
                <a:cs typeface="Trebuchet MS"/>
              </a:rPr>
              <a:t>dur</a:t>
            </a:r>
            <a:r>
              <a:rPr sz="1600" b="1" dirty="0">
                <a:solidFill>
                  <a:schemeClr val="accent1"/>
                </a:solidFill>
                <a:cs typeface="Trebuchet MS"/>
              </a:rPr>
              <a:t>i</a:t>
            </a:r>
            <a:r>
              <a:rPr sz="1600" b="1" spc="-10" dirty="0">
                <a:solidFill>
                  <a:schemeClr val="accent1"/>
                </a:solidFill>
                <a:cs typeface="Trebuchet MS"/>
              </a:rPr>
              <a:t>ng</a:t>
            </a:r>
            <a:r>
              <a:rPr sz="1600" b="1" spc="210" dirty="0">
                <a:solidFill>
                  <a:schemeClr val="accent1"/>
                </a:solidFill>
                <a:cs typeface="Trebuchet MS"/>
              </a:rPr>
              <a:t> </a:t>
            </a:r>
            <a:r>
              <a:rPr sz="1600" b="1" spc="-5" dirty="0">
                <a:solidFill>
                  <a:schemeClr val="accent1"/>
                </a:solidFill>
                <a:cs typeface="Trebuchet MS"/>
              </a:rPr>
              <a:t>se</a:t>
            </a:r>
            <a:r>
              <a:rPr sz="1600" b="1" spc="-20" dirty="0">
                <a:solidFill>
                  <a:schemeClr val="accent1"/>
                </a:solidFill>
                <a:cs typeface="Trebuchet MS"/>
              </a:rPr>
              <a:t>p</a:t>
            </a:r>
            <a:r>
              <a:rPr sz="1600" b="1" dirty="0">
                <a:solidFill>
                  <a:schemeClr val="accent1"/>
                </a:solidFill>
                <a:cs typeface="Trebuchet MS"/>
              </a:rPr>
              <a:t>a</a:t>
            </a:r>
            <a:r>
              <a:rPr sz="1600" b="1" spc="-60" dirty="0">
                <a:solidFill>
                  <a:schemeClr val="accent1"/>
                </a:solidFill>
                <a:cs typeface="Trebuchet MS"/>
              </a:rPr>
              <a:t>r</a:t>
            </a:r>
            <a:r>
              <a:rPr sz="1600" b="1" spc="-10" dirty="0">
                <a:solidFill>
                  <a:schemeClr val="accent1"/>
                </a:solidFill>
                <a:cs typeface="Trebuchet MS"/>
              </a:rPr>
              <a:t>ati</a:t>
            </a:r>
            <a:r>
              <a:rPr sz="1600" b="1" spc="-15" dirty="0">
                <a:solidFill>
                  <a:schemeClr val="accent1"/>
                </a:solidFill>
                <a:cs typeface="Trebuchet MS"/>
              </a:rPr>
              <a:t>o</a:t>
            </a:r>
            <a:r>
              <a:rPr sz="1600" b="1" spc="-10" dirty="0">
                <a:solidFill>
                  <a:schemeClr val="accent1"/>
                </a:solidFill>
                <a:cs typeface="Trebuchet MS"/>
              </a:rPr>
              <a:t>n</a:t>
            </a:r>
            <a:r>
              <a:rPr sz="1600" b="1" spc="215" dirty="0">
                <a:solidFill>
                  <a:schemeClr val="accent1"/>
                </a:solidFill>
                <a:cs typeface="Trebuchet MS"/>
              </a:rPr>
              <a:t> </a:t>
            </a:r>
            <a:r>
              <a:rPr sz="1600" b="1" spc="-20" dirty="0">
                <a:solidFill>
                  <a:schemeClr val="accent1"/>
                </a:solidFill>
                <a:cs typeface="Trebuchet MS"/>
              </a:rPr>
              <a:t>p</a:t>
            </a:r>
            <a:r>
              <a:rPr sz="1600" b="1" spc="-15" dirty="0">
                <a:solidFill>
                  <a:schemeClr val="accent1"/>
                </a:solidFill>
                <a:cs typeface="Trebuchet MS"/>
              </a:rPr>
              <a:t>r</a:t>
            </a:r>
            <a:r>
              <a:rPr sz="1600" b="1" spc="-5" dirty="0">
                <a:solidFill>
                  <a:schemeClr val="accent1"/>
                </a:solidFill>
                <a:cs typeface="Trebuchet MS"/>
              </a:rPr>
              <a:t>o</a:t>
            </a:r>
            <a:r>
              <a:rPr sz="1600" b="1" dirty="0">
                <a:solidFill>
                  <a:schemeClr val="accent1"/>
                </a:solidFill>
                <a:cs typeface="Trebuchet MS"/>
              </a:rPr>
              <a:t>c</a:t>
            </a:r>
            <a:r>
              <a:rPr sz="1600" b="1" spc="-20" dirty="0">
                <a:solidFill>
                  <a:schemeClr val="accent1"/>
                </a:solidFill>
                <a:cs typeface="Trebuchet MS"/>
              </a:rPr>
              <a:t>e</a:t>
            </a:r>
            <a:r>
              <a:rPr sz="1600" b="1" spc="-10" dirty="0">
                <a:solidFill>
                  <a:schemeClr val="accent1"/>
                </a:solidFill>
                <a:cs typeface="Trebuchet MS"/>
              </a:rPr>
              <a:t>ss to</a:t>
            </a:r>
            <a:r>
              <a:rPr sz="1600" b="1" spc="-5" dirty="0">
                <a:solidFill>
                  <a:schemeClr val="accent1"/>
                </a:solidFill>
                <a:cs typeface="Trebuchet MS"/>
              </a:rPr>
              <a:t> </a:t>
            </a:r>
            <a:r>
              <a:rPr sz="1600" b="1" spc="-20" dirty="0">
                <a:solidFill>
                  <a:schemeClr val="accent1"/>
                </a:solidFill>
                <a:cs typeface="Trebuchet MS"/>
              </a:rPr>
              <a:t>e</a:t>
            </a:r>
            <a:r>
              <a:rPr sz="1600" b="1" spc="-10" dirty="0">
                <a:solidFill>
                  <a:schemeClr val="accent1"/>
                </a:solidFill>
                <a:cs typeface="Trebuchet MS"/>
              </a:rPr>
              <a:t>nsure</a:t>
            </a:r>
            <a:r>
              <a:rPr sz="1600" b="1" spc="35" dirty="0">
                <a:solidFill>
                  <a:schemeClr val="accent1"/>
                </a:solidFill>
                <a:cs typeface="Trebuchet MS"/>
              </a:rPr>
              <a:t> </a:t>
            </a:r>
            <a:r>
              <a:rPr sz="1600" b="1" spc="-10" dirty="0">
                <a:solidFill>
                  <a:schemeClr val="accent1"/>
                </a:solidFill>
                <a:cs typeface="Trebuchet MS"/>
              </a:rPr>
              <a:t>mild</a:t>
            </a:r>
            <a:r>
              <a:rPr sz="1600" b="1" spc="15" dirty="0">
                <a:solidFill>
                  <a:schemeClr val="accent1"/>
                </a:solidFill>
                <a:cs typeface="Trebuchet MS"/>
              </a:rPr>
              <a:t> </a:t>
            </a:r>
            <a:r>
              <a:rPr sz="1600" b="1" spc="-10" dirty="0">
                <a:solidFill>
                  <a:schemeClr val="accent1"/>
                </a:solidFill>
                <a:cs typeface="Trebuchet MS"/>
              </a:rPr>
              <a:t>flavor</a:t>
            </a:r>
            <a:r>
              <a:rPr sz="1600" b="1" spc="20" dirty="0">
                <a:solidFill>
                  <a:schemeClr val="accent1"/>
                </a:solidFill>
                <a:cs typeface="Trebuchet MS"/>
              </a:rPr>
              <a:t> </a:t>
            </a:r>
            <a:r>
              <a:rPr sz="1600" b="1" spc="-10" dirty="0">
                <a:solidFill>
                  <a:schemeClr val="accent1"/>
                </a:solidFill>
                <a:cs typeface="Trebuchet MS"/>
              </a:rPr>
              <a:t>to</a:t>
            </a:r>
            <a:r>
              <a:rPr sz="1600" b="1" spc="5" dirty="0">
                <a:solidFill>
                  <a:schemeClr val="accent1"/>
                </a:solidFill>
                <a:cs typeface="Trebuchet MS"/>
              </a:rPr>
              <a:t> </a:t>
            </a:r>
            <a:r>
              <a:rPr sz="1600" b="1" spc="-15" dirty="0">
                <a:solidFill>
                  <a:schemeClr val="accent1"/>
                </a:solidFill>
                <a:cs typeface="Trebuchet MS"/>
              </a:rPr>
              <a:t>t</a:t>
            </a:r>
            <a:r>
              <a:rPr sz="1600" b="1" spc="-10" dirty="0">
                <a:solidFill>
                  <a:schemeClr val="accent1"/>
                </a:solidFill>
                <a:cs typeface="Trebuchet MS"/>
              </a:rPr>
              <a:t>he</a:t>
            </a:r>
            <a:r>
              <a:rPr sz="1600" b="1" spc="20" dirty="0">
                <a:solidFill>
                  <a:schemeClr val="accent1"/>
                </a:solidFill>
                <a:cs typeface="Trebuchet MS"/>
              </a:rPr>
              <a:t> </a:t>
            </a:r>
            <a:r>
              <a:rPr sz="1600" b="1" spc="-20" dirty="0">
                <a:solidFill>
                  <a:schemeClr val="accent1"/>
                </a:solidFill>
                <a:cs typeface="Trebuchet MS"/>
              </a:rPr>
              <a:t>e</a:t>
            </a:r>
            <a:r>
              <a:rPr sz="1600" b="1" spc="-10" dirty="0">
                <a:solidFill>
                  <a:schemeClr val="accent1"/>
                </a:solidFill>
                <a:cs typeface="Trebuchet MS"/>
              </a:rPr>
              <a:t>nd</a:t>
            </a:r>
            <a:r>
              <a:rPr sz="1600" b="1" spc="20" dirty="0">
                <a:solidFill>
                  <a:schemeClr val="accent1"/>
                </a:solidFill>
                <a:cs typeface="Trebuchet MS"/>
              </a:rPr>
              <a:t> </a:t>
            </a:r>
            <a:r>
              <a:rPr sz="1600" b="1" spc="-20" dirty="0">
                <a:solidFill>
                  <a:schemeClr val="accent1"/>
                </a:solidFill>
                <a:cs typeface="Trebuchet MS"/>
              </a:rPr>
              <a:t>p</a:t>
            </a:r>
            <a:r>
              <a:rPr sz="1600" b="1" spc="-10" dirty="0">
                <a:solidFill>
                  <a:schemeClr val="accent1"/>
                </a:solidFill>
                <a:cs typeface="Trebuchet MS"/>
              </a:rPr>
              <a:t>roduct</a:t>
            </a:r>
            <a:endParaRPr sz="1600" dirty="0">
              <a:solidFill>
                <a:schemeClr val="accent1"/>
              </a:solidFill>
              <a:cs typeface="Trebuchet MS"/>
            </a:endParaRPr>
          </a:p>
          <a:p>
            <a:pPr marL="127000" indent="-114300">
              <a:spcBef>
                <a:spcPts val="365"/>
              </a:spcBef>
              <a:buClr>
                <a:srgbClr val="003366"/>
              </a:buClr>
              <a:buFont typeface="Arial"/>
              <a:buChar char="•"/>
              <a:tabLst>
                <a:tab pos="127000" algn="l"/>
              </a:tabLst>
            </a:pPr>
            <a:r>
              <a:rPr sz="1400" spc="-10" dirty="0">
                <a:solidFill>
                  <a:srgbClr val="062E64"/>
                </a:solidFill>
                <a:cs typeface="Trebuchet MS"/>
              </a:rPr>
              <a:t>Fr</a:t>
            </a:r>
            <a:r>
              <a:rPr sz="1400" dirty="0">
                <a:solidFill>
                  <a:srgbClr val="062E64"/>
                </a:solidFill>
                <a:cs typeface="Trebuchet MS"/>
              </a:rPr>
              <a:t>e</a:t>
            </a:r>
            <a:r>
              <a:rPr sz="1400" spc="-5" dirty="0">
                <a:solidFill>
                  <a:srgbClr val="062E64"/>
                </a:solidFill>
                <a:cs typeface="Trebuchet MS"/>
              </a:rPr>
              <a:t>s</a:t>
            </a:r>
            <a:r>
              <a:rPr sz="1400" dirty="0">
                <a:solidFill>
                  <a:srgbClr val="062E64"/>
                </a:solidFill>
                <a:cs typeface="Trebuchet MS"/>
              </a:rPr>
              <a:t>h</a:t>
            </a:r>
            <a:r>
              <a:rPr sz="1400" spc="10" dirty="0">
                <a:solidFill>
                  <a:srgbClr val="062E64"/>
                </a:solidFill>
                <a:cs typeface="Trebuchet MS"/>
              </a:rPr>
              <a:t> </a:t>
            </a:r>
            <a:r>
              <a:rPr sz="1400" dirty="0">
                <a:solidFill>
                  <a:srgbClr val="062E64"/>
                </a:solidFill>
                <a:cs typeface="Trebuchet MS"/>
              </a:rPr>
              <a:t>&amp; </a:t>
            </a:r>
            <a:r>
              <a:rPr sz="1400" spc="-5" dirty="0">
                <a:solidFill>
                  <a:srgbClr val="062E64"/>
                </a:solidFill>
                <a:cs typeface="Trebuchet MS"/>
              </a:rPr>
              <a:t>c</a:t>
            </a:r>
            <a:r>
              <a:rPr sz="1400" spc="5" dirty="0">
                <a:solidFill>
                  <a:srgbClr val="062E64"/>
                </a:solidFill>
                <a:cs typeface="Trebuchet MS"/>
              </a:rPr>
              <a:t>l</a:t>
            </a:r>
            <a:r>
              <a:rPr sz="1400" dirty="0">
                <a:solidFill>
                  <a:srgbClr val="062E64"/>
                </a:solidFill>
                <a:cs typeface="Trebuchet MS"/>
              </a:rPr>
              <a:t>ean</a:t>
            </a:r>
            <a:r>
              <a:rPr sz="1400" spc="-30" dirty="0">
                <a:solidFill>
                  <a:srgbClr val="062E64"/>
                </a:solidFill>
                <a:cs typeface="Trebuchet MS"/>
              </a:rPr>
              <a:t> </a:t>
            </a:r>
            <a:r>
              <a:rPr sz="1400" dirty="0">
                <a:solidFill>
                  <a:srgbClr val="062E64"/>
                </a:solidFill>
                <a:cs typeface="Trebuchet MS"/>
              </a:rPr>
              <a:t>mouthfe</a:t>
            </a:r>
            <a:r>
              <a:rPr sz="1400" spc="-5" dirty="0">
                <a:solidFill>
                  <a:srgbClr val="062E64"/>
                </a:solidFill>
                <a:cs typeface="Trebuchet MS"/>
              </a:rPr>
              <a:t>e</a:t>
            </a:r>
            <a:r>
              <a:rPr sz="1400" dirty="0">
                <a:solidFill>
                  <a:srgbClr val="062E64"/>
                </a:solidFill>
                <a:cs typeface="Trebuchet MS"/>
              </a:rPr>
              <a:t>l</a:t>
            </a:r>
          </a:p>
          <a:p>
            <a:pPr marL="128270" indent="-116205">
              <a:spcBef>
                <a:spcPts val="335"/>
              </a:spcBef>
              <a:buClr>
                <a:srgbClr val="003366"/>
              </a:buClr>
              <a:buFont typeface="Arial"/>
              <a:buChar char="•"/>
              <a:tabLst>
                <a:tab pos="128270" algn="l"/>
              </a:tabLst>
            </a:pPr>
            <a:r>
              <a:rPr sz="1400" spc="-5" dirty="0">
                <a:solidFill>
                  <a:srgbClr val="062E64"/>
                </a:solidFill>
                <a:cs typeface="Trebuchet MS"/>
              </a:rPr>
              <a:t>S</a:t>
            </a:r>
            <a:r>
              <a:rPr sz="1400" dirty="0">
                <a:solidFill>
                  <a:srgbClr val="062E64"/>
                </a:solidFill>
                <a:cs typeface="Trebuchet MS"/>
              </a:rPr>
              <a:t>moo</a:t>
            </a:r>
            <a:r>
              <a:rPr sz="1400" spc="-10" dirty="0">
                <a:solidFill>
                  <a:srgbClr val="062E64"/>
                </a:solidFill>
                <a:cs typeface="Trebuchet MS"/>
              </a:rPr>
              <a:t>t</a:t>
            </a:r>
            <a:r>
              <a:rPr sz="1400" spc="-5" dirty="0">
                <a:solidFill>
                  <a:srgbClr val="062E64"/>
                </a:solidFill>
                <a:cs typeface="Trebuchet MS"/>
              </a:rPr>
              <a:t>h</a:t>
            </a:r>
            <a:r>
              <a:rPr sz="1400" dirty="0">
                <a:solidFill>
                  <a:srgbClr val="062E64"/>
                </a:solidFill>
                <a:cs typeface="Trebuchet MS"/>
              </a:rPr>
              <a:t>, </a:t>
            </a:r>
            <a:r>
              <a:rPr sz="1400" spc="-110" dirty="0">
                <a:solidFill>
                  <a:srgbClr val="062E64"/>
                </a:solidFill>
                <a:cs typeface="Trebuchet MS"/>
              </a:rPr>
              <a:t> </a:t>
            </a:r>
            <a:r>
              <a:rPr sz="1400" spc="-20" dirty="0">
                <a:solidFill>
                  <a:srgbClr val="062E64"/>
                </a:solidFill>
                <a:cs typeface="Trebuchet MS"/>
              </a:rPr>
              <a:t>s</a:t>
            </a:r>
            <a:r>
              <a:rPr sz="1400" spc="-5" dirty="0">
                <a:solidFill>
                  <a:srgbClr val="062E64"/>
                </a:solidFill>
                <a:cs typeface="Trebuchet MS"/>
              </a:rPr>
              <a:t>hi</a:t>
            </a:r>
            <a:r>
              <a:rPr sz="1400" spc="-15" dirty="0">
                <a:solidFill>
                  <a:srgbClr val="062E64"/>
                </a:solidFill>
                <a:cs typeface="Trebuchet MS"/>
              </a:rPr>
              <a:t>n</a:t>
            </a:r>
            <a:r>
              <a:rPr sz="1400" dirty="0">
                <a:solidFill>
                  <a:srgbClr val="062E64"/>
                </a:solidFill>
                <a:cs typeface="Trebuchet MS"/>
              </a:rPr>
              <a:t>y </a:t>
            </a:r>
            <a:r>
              <a:rPr sz="1400" spc="-110" dirty="0">
                <a:solidFill>
                  <a:srgbClr val="062E64"/>
                </a:solidFill>
                <a:cs typeface="Trebuchet MS"/>
              </a:rPr>
              <a:t> </a:t>
            </a:r>
            <a:r>
              <a:rPr sz="1400" spc="-10" dirty="0">
                <a:solidFill>
                  <a:srgbClr val="062E64"/>
                </a:solidFill>
                <a:cs typeface="Trebuchet MS"/>
              </a:rPr>
              <a:t>a</a:t>
            </a:r>
            <a:r>
              <a:rPr sz="1400" spc="-15" dirty="0">
                <a:solidFill>
                  <a:srgbClr val="062E64"/>
                </a:solidFill>
                <a:cs typeface="Trebuchet MS"/>
              </a:rPr>
              <a:t>n</a:t>
            </a:r>
            <a:r>
              <a:rPr sz="1400" dirty="0">
                <a:solidFill>
                  <a:srgbClr val="062E64"/>
                </a:solidFill>
                <a:cs typeface="Trebuchet MS"/>
              </a:rPr>
              <a:t>d </a:t>
            </a:r>
            <a:r>
              <a:rPr sz="1400" spc="-114" dirty="0">
                <a:solidFill>
                  <a:srgbClr val="062E64"/>
                </a:solidFill>
                <a:cs typeface="Trebuchet MS"/>
              </a:rPr>
              <a:t> </a:t>
            </a:r>
            <a:r>
              <a:rPr sz="1400" spc="-5" dirty="0">
                <a:solidFill>
                  <a:srgbClr val="062E64"/>
                </a:solidFill>
                <a:cs typeface="Trebuchet MS"/>
              </a:rPr>
              <a:t>c</a:t>
            </a:r>
            <a:r>
              <a:rPr sz="1400" spc="-10" dirty="0">
                <a:solidFill>
                  <a:srgbClr val="062E64"/>
                </a:solidFill>
                <a:cs typeface="Trebuchet MS"/>
              </a:rPr>
              <a:t>r</a:t>
            </a:r>
            <a:r>
              <a:rPr sz="1400" spc="-5" dirty="0">
                <a:solidFill>
                  <a:srgbClr val="062E64"/>
                </a:solidFill>
                <a:cs typeface="Trebuchet MS"/>
              </a:rPr>
              <a:t>eam</a:t>
            </a:r>
            <a:r>
              <a:rPr sz="1400" dirty="0">
                <a:solidFill>
                  <a:srgbClr val="062E64"/>
                </a:solidFill>
                <a:cs typeface="Trebuchet MS"/>
              </a:rPr>
              <a:t>y </a:t>
            </a:r>
            <a:r>
              <a:rPr sz="1400" spc="-114" dirty="0">
                <a:solidFill>
                  <a:srgbClr val="062E64"/>
                </a:solidFill>
                <a:cs typeface="Trebuchet MS"/>
              </a:rPr>
              <a:t> </a:t>
            </a:r>
            <a:r>
              <a:rPr sz="1400" spc="-20" dirty="0">
                <a:solidFill>
                  <a:srgbClr val="062E64"/>
                </a:solidFill>
                <a:cs typeface="Trebuchet MS"/>
              </a:rPr>
              <a:t>t</a:t>
            </a:r>
            <a:r>
              <a:rPr sz="1400" spc="-5" dirty="0">
                <a:solidFill>
                  <a:srgbClr val="062E64"/>
                </a:solidFill>
                <a:cs typeface="Trebuchet MS"/>
              </a:rPr>
              <a:t>e</a:t>
            </a:r>
            <a:r>
              <a:rPr sz="1400" dirty="0">
                <a:solidFill>
                  <a:srgbClr val="062E64"/>
                </a:solidFill>
                <a:cs typeface="Trebuchet MS"/>
              </a:rPr>
              <a:t>x</a:t>
            </a:r>
            <a:r>
              <a:rPr sz="1400" spc="-20" dirty="0">
                <a:solidFill>
                  <a:srgbClr val="062E64"/>
                </a:solidFill>
                <a:cs typeface="Trebuchet MS"/>
              </a:rPr>
              <a:t>t</a:t>
            </a:r>
            <a:r>
              <a:rPr sz="1400" spc="-5" dirty="0">
                <a:solidFill>
                  <a:srgbClr val="062E64"/>
                </a:solidFill>
                <a:cs typeface="Trebuchet MS"/>
              </a:rPr>
              <a:t>u</a:t>
            </a:r>
            <a:r>
              <a:rPr sz="1400" spc="-10" dirty="0">
                <a:solidFill>
                  <a:srgbClr val="062E64"/>
                </a:solidFill>
                <a:cs typeface="Trebuchet MS"/>
              </a:rPr>
              <a:t>r</a:t>
            </a:r>
            <a:r>
              <a:rPr sz="1400" dirty="0">
                <a:solidFill>
                  <a:srgbClr val="062E64"/>
                </a:solidFill>
                <a:cs typeface="Trebuchet MS"/>
              </a:rPr>
              <a:t>e </a:t>
            </a:r>
            <a:r>
              <a:rPr sz="1400" spc="-110" dirty="0">
                <a:solidFill>
                  <a:srgbClr val="062E64"/>
                </a:solidFill>
                <a:cs typeface="Trebuchet MS"/>
              </a:rPr>
              <a:t> </a:t>
            </a:r>
            <a:r>
              <a:rPr sz="1400" spc="-5" dirty="0">
                <a:solidFill>
                  <a:srgbClr val="062E64"/>
                </a:solidFill>
                <a:cs typeface="Trebuchet MS"/>
              </a:rPr>
              <a:t>i</a:t>
            </a:r>
            <a:r>
              <a:rPr sz="1400" dirty="0">
                <a:solidFill>
                  <a:srgbClr val="062E64"/>
                </a:solidFill>
                <a:cs typeface="Trebuchet MS"/>
              </a:rPr>
              <a:t>n </a:t>
            </a:r>
            <a:r>
              <a:rPr sz="1400" spc="-114" dirty="0">
                <a:solidFill>
                  <a:srgbClr val="062E64"/>
                </a:solidFill>
                <a:cs typeface="Trebuchet MS"/>
              </a:rPr>
              <a:t> </a:t>
            </a:r>
            <a:r>
              <a:rPr sz="1400" dirty="0">
                <a:solidFill>
                  <a:srgbClr val="062E64"/>
                </a:solidFill>
                <a:cs typeface="Trebuchet MS"/>
              </a:rPr>
              <a:t>l</a:t>
            </a:r>
            <a:r>
              <a:rPr sz="1400" spc="-15" dirty="0">
                <a:solidFill>
                  <a:srgbClr val="062E64"/>
                </a:solidFill>
                <a:cs typeface="Trebuchet MS"/>
              </a:rPr>
              <a:t>o</a:t>
            </a:r>
            <a:r>
              <a:rPr sz="1400" dirty="0">
                <a:solidFill>
                  <a:srgbClr val="062E64"/>
                </a:solidFill>
                <a:cs typeface="Trebuchet MS"/>
              </a:rPr>
              <a:t>w </a:t>
            </a:r>
            <a:r>
              <a:rPr sz="1400" spc="-114" dirty="0">
                <a:solidFill>
                  <a:srgbClr val="062E64"/>
                </a:solidFill>
                <a:cs typeface="Trebuchet MS"/>
              </a:rPr>
              <a:t> </a:t>
            </a:r>
            <a:r>
              <a:rPr sz="1400" dirty="0">
                <a:solidFill>
                  <a:srgbClr val="062E64"/>
                </a:solidFill>
                <a:cs typeface="Trebuchet MS"/>
              </a:rPr>
              <a:t>/ </a:t>
            </a:r>
            <a:r>
              <a:rPr sz="1400" spc="-120" dirty="0">
                <a:solidFill>
                  <a:srgbClr val="062E64"/>
                </a:solidFill>
                <a:cs typeface="Trebuchet MS"/>
              </a:rPr>
              <a:t> </a:t>
            </a:r>
            <a:r>
              <a:rPr sz="1400" spc="-10" dirty="0">
                <a:solidFill>
                  <a:srgbClr val="062E64"/>
                </a:solidFill>
                <a:cs typeface="Trebuchet MS"/>
              </a:rPr>
              <a:t>0</a:t>
            </a:r>
            <a:r>
              <a:rPr sz="1400" dirty="0">
                <a:solidFill>
                  <a:srgbClr val="062E64"/>
                </a:solidFill>
                <a:cs typeface="Trebuchet MS"/>
              </a:rPr>
              <a:t>% </a:t>
            </a:r>
            <a:r>
              <a:rPr sz="1400" spc="-114" dirty="0">
                <a:solidFill>
                  <a:srgbClr val="062E64"/>
                </a:solidFill>
                <a:cs typeface="Trebuchet MS"/>
              </a:rPr>
              <a:t> </a:t>
            </a:r>
            <a:r>
              <a:rPr sz="1400" spc="-5" dirty="0">
                <a:solidFill>
                  <a:srgbClr val="062E64"/>
                </a:solidFill>
                <a:cs typeface="Trebuchet MS"/>
              </a:rPr>
              <a:t>f</a:t>
            </a:r>
            <a:r>
              <a:rPr sz="1400" spc="-10" dirty="0">
                <a:solidFill>
                  <a:srgbClr val="062E64"/>
                </a:solidFill>
                <a:cs typeface="Trebuchet MS"/>
              </a:rPr>
              <a:t>a</a:t>
            </a:r>
            <a:r>
              <a:rPr sz="1400" dirty="0">
                <a:solidFill>
                  <a:srgbClr val="062E64"/>
                </a:solidFill>
                <a:cs typeface="Trebuchet MS"/>
              </a:rPr>
              <a:t>t</a:t>
            </a:r>
          </a:p>
          <a:p>
            <a:pPr marL="12700"/>
            <a:r>
              <a:rPr sz="1400" dirty="0">
                <a:solidFill>
                  <a:srgbClr val="062E64"/>
                </a:solidFill>
                <a:cs typeface="Trebuchet MS"/>
              </a:rPr>
              <a:t>v</a:t>
            </a:r>
            <a:r>
              <a:rPr sz="1400" spc="-10" dirty="0">
                <a:solidFill>
                  <a:srgbClr val="062E64"/>
                </a:solidFill>
                <a:cs typeface="Trebuchet MS"/>
              </a:rPr>
              <a:t>ar</a:t>
            </a:r>
            <a:r>
              <a:rPr sz="1400" spc="-5" dirty="0">
                <a:solidFill>
                  <a:srgbClr val="062E64"/>
                </a:solidFill>
                <a:cs typeface="Trebuchet MS"/>
              </a:rPr>
              <a:t>i</a:t>
            </a:r>
            <a:r>
              <a:rPr sz="1400" spc="-15" dirty="0">
                <a:solidFill>
                  <a:srgbClr val="062E64"/>
                </a:solidFill>
                <a:cs typeface="Trebuchet MS"/>
              </a:rPr>
              <a:t>a</a:t>
            </a:r>
            <a:r>
              <a:rPr sz="1400" spc="-5" dirty="0">
                <a:solidFill>
                  <a:srgbClr val="062E64"/>
                </a:solidFill>
                <a:cs typeface="Trebuchet MS"/>
              </a:rPr>
              <a:t>t</a:t>
            </a:r>
            <a:r>
              <a:rPr sz="1400" spc="-10" dirty="0">
                <a:solidFill>
                  <a:srgbClr val="062E64"/>
                </a:solidFill>
                <a:cs typeface="Trebuchet MS"/>
              </a:rPr>
              <a:t>i</a:t>
            </a:r>
            <a:r>
              <a:rPr sz="1400" dirty="0">
                <a:solidFill>
                  <a:srgbClr val="062E64"/>
                </a:solidFill>
                <a:cs typeface="Trebuchet MS"/>
              </a:rPr>
              <a:t>ons</a:t>
            </a:r>
            <a:r>
              <a:rPr sz="1400" spc="10" dirty="0">
                <a:solidFill>
                  <a:srgbClr val="062E64"/>
                </a:solidFill>
                <a:cs typeface="Trebuchet MS"/>
              </a:rPr>
              <a:t> </a:t>
            </a:r>
            <a:r>
              <a:rPr sz="1400" spc="-10" dirty="0">
                <a:solidFill>
                  <a:srgbClr val="062E64"/>
                </a:solidFill>
                <a:cs typeface="Trebuchet MS"/>
              </a:rPr>
              <a:t>a</a:t>
            </a:r>
            <a:r>
              <a:rPr sz="1400" dirty="0">
                <a:solidFill>
                  <a:srgbClr val="062E64"/>
                </a:solidFill>
                <a:cs typeface="Trebuchet MS"/>
              </a:rPr>
              <a:t>nd</a:t>
            </a:r>
            <a:r>
              <a:rPr sz="1400" spc="-5" dirty="0">
                <a:solidFill>
                  <a:srgbClr val="062E64"/>
                </a:solidFill>
                <a:cs typeface="Trebuchet MS"/>
              </a:rPr>
              <a:t> </a:t>
            </a:r>
            <a:r>
              <a:rPr sz="1400" spc="-10" dirty="0">
                <a:solidFill>
                  <a:srgbClr val="062E64"/>
                </a:solidFill>
                <a:cs typeface="Trebuchet MS"/>
              </a:rPr>
              <a:t>a</a:t>
            </a:r>
            <a:r>
              <a:rPr sz="1400" dirty="0">
                <a:solidFill>
                  <a:srgbClr val="062E64"/>
                </a:solidFill>
                <a:cs typeface="Trebuchet MS"/>
              </a:rPr>
              <a:t>ll</a:t>
            </a:r>
            <a:r>
              <a:rPr sz="1400" spc="-10" dirty="0">
                <a:solidFill>
                  <a:srgbClr val="062E64"/>
                </a:solidFill>
                <a:cs typeface="Trebuchet MS"/>
              </a:rPr>
              <a:t> </a:t>
            </a:r>
            <a:r>
              <a:rPr sz="1400" dirty="0">
                <a:solidFill>
                  <a:srgbClr val="062E64"/>
                </a:solidFill>
                <a:cs typeface="Trebuchet MS"/>
              </a:rPr>
              <a:t>n</a:t>
            </a:r>
            <a:r>
              <a:rPr sz="1400" spc="-5" dirty="0">
                <a:solidFill>
                  <a:srgbClr val="062E64"/>
                </a:solidFill>
                <a:cs typeface="Trebuchet MS"/>
              </a:rPr>
              <a:t>a</a:t>
            </a:r>
            <a:r>
              <a:rPr sz="1400" spc="-10" dirty="0">
                <a:solidFill>
                  <a:srgbClr val="062E64"/>
                </a:solidFill>
                <a:cs typeface="Trebuchet MS"/>
              </a:rPr>
              <a:t>t</a:t>
            </a:r>
            <a:r>
              <a:rPr sz="1400" spc="-5" dirty="0">
                <a:solidFill>
                  <a:srgbClr val="062E64"/>
                </a:solidFill>
                <a:cs typeface="Trebuchet MS"/>
              </a:rPr>
              <a:t>ur</a:t>
            </a:r>
            <a:r>
              <a:rPr sz="1400" spc="-10" dirty="0">
                <a:solidFill>
                  <a:srgbClr val="062E64"/>
                </a:solidFill>
                <a:cs typeface="Trebuchet MS"/>
              </a:rPr>
              <a:t>a</a:t>
            </a:r>
            <a:r>
              <a:rPr sz="1400" dirty="0">
                <a:solidFill>
                  <a:srgbClr val="062E64"/>
                </a:solidFill>
                <a:cs typeface="Trebuchet MS"/>
              </a:rPr>
              <a:t>l</a:t>
            </a:r>
            <a:r>
              <a:rPr sz="1400" spc="15" dirty="0">
                <a:solidFill>
                  <a:srgbClr val="062E64"/>
                </a:solidFill>
                <a:cs typeface="Trebuchet MS"/>
              </a:rPr>
              <a:t> </a:t>
            </a:r>
            <a:r>
              <a:rPr sz="1400" spc="-10" dirty="0">
                <a:solidFill>
                  <a:srgbClr val="062E64"/>
                </a:solidFill>
                <a:cs typeface="Trebuchet MS"/>
              </a:rPr>
              <a:t>r</a:t>
            </a:r>
            <a:r>
              <a:rPr sz="1400" dirty="0">
                <a:solidFill>
                  <a:srgbClr val="062E64"/>
                </a:solidFill>
                <a:cs typeface="Trebuchet MS"/>
              </a:rPr>
              <a:t>ecip</a:t>
            </a:r>
            <a:r>
              <a:rPr sz="1400" spc="-5" dirty="0">
                <a:solidFill>
                  <a:srgbClr val="062E64"/>
                </a:solidFill>
                <a:cs typeface="Trebuchet MS"/>
              </a:rPr>
              <a:t>e</a:t>
            </a:r>
            <a:r>
              <a:rPr sz="1400" dirty="0">
                <a:solidFill>
                  <a:srgbClr val="062E64"/>
                </a:solidFill>
                <a:cs typeface="Trebuchet MS"/>
              </a:rPr>
              <a:t>s</a:t>
            </a:r>
          </a:p>
        </p:txBody>
      </p:sp>
      <p:sp>
        <p:nvSpPr>
          <p:cNvPr id="169" name="object 40"/>
          <p:cNvSpPr txBox="1"/>
          <p:nvPr/>
        </p:nvSpPr>
        <p:spPr>
          <a:xfrm>
            <a:off x="4621185" y="5663738"/>
            <a:ext cx="1238885" cy="255270"/>
          </a:xfrm>
          <a:prstGeom prst="rect">
            <a:avLst/>
          </a:prstGeom>
        </p:spPr>
        <p:txBody>
          <a:bodyPr vert="horz" wrap="square" lIns="0" tIns="0" rIns="0" bIns="0" rtlCol="0">
            <a:noAutofit/>
          </a:bodyPr>
          <a:lstStyle/>
          <a:p>
            <a:pPr marL="12700"/>
            <a:r>
              <a:rPr sz="1600" b="1" u="heavy" spc="-10" dirty="0">
                <a:solidFill>
                  <a:srgbClr val="062E64"/>
                </a:solidFill>
                <a:cs typeface="Trebuchet MS"/>
              </a:rPr>
              <a:t>Advantages</a:t>
            </a:r>
            <a:r>
              <a:rPr sz="1600" b="1" spc="-10" dirty="0">
                <a:solidFill>
                  <a:srgbClr val="062E64"/>
                </a:solidFill>
                <a:cs typeface="Trebuchet MS"/>
              </a:rPr>
              <a:t>:</a:t>
            </a:r>
            <a:endParaRPr sz="1600" dirty="0">
              <a:solidFill>
                <a:srgbClr val="062E64"/>
              </a:solidFill>
              <a:cs typeface="Trebuchet MS"/>
            </a:endParaRPr>
          </a:p>
        </p:txBody>
      </p:sp>
      <p:sp>
        <p:nvSpPr>
          <p:cNvPr id="170" name="object 41"/>
          <p:cNvSpPr txBox="1"/>
          <p:nvPr/>
        </p:nvSpPr>
        <p:spPr>
          <a:xfrm>
            <a:off x="4607353" y="5951054"/>
            <a:ext cx="4450080" cy="438784"/>
          </a:xfrm>
          <a:prstGeom prst="rect">
            <a:avLst/>
          </a:prstGeom>
        </p:spPr>
        <p:txBody>
          <a:bodyPr vert="horz" wrap="square" lIns="0" tIns="0" rIns="0" bIns="0" rtlCol="0">
            <a:noAutofit/>
          </a:bodyPr>
          <a:lstStyle/>
          <a:p>
            <a:pPr marL="12700"/>
            <a:r>
              <a:rPr sz="1400" spc="-65" dirty="0">
                <a:solidFill>
                  <a:srgbClr val="062E64"/>
                </a:solidFill>
                <a:cs typeface="Trebuchet MS"/>
              </a:rPr>
              <a:t>P</a:t>
            </a:r>
            <a:r>
              <a:rPr sz="1400" spc="-10" dirty="0">
                <a:solidFill>
                  <a:srgbClr val="062E64"/>
                </a:solidFill>
                <a:cs typeface="Trebuchet MS"/>
              </a:rPr>
              <a:t>o</a:t>
            </a:r>
            <a:r>
              <a:rPr sz="1400" spc="-5" dirty="0">
                <a:solidFill>
                  <a:srgbClr val="062E64"/>
                </a:solidFill>
                <a:cs typeface="Trebuchet MS"/>
              </a:rPr>
              <a:t>ssi</a:t>
            </a:r>
            <a:r>
              <a:rPr sz="1400" spc="-10" dirty="0">
                <a:solidFill>
                  <a:srgbClr val="062E64"/>
                </a:solidFill>
                <a:cs typeface="Trebuchet MS"/>
              </a:rPr>
              <a:t>b</a:t>
            </a:r>
            <a:r>
              <a:rPr sz="1400" dirty="0">
                <a:solidFill>
                  <a:srgbClr val="062E64"/>
                </a:solidFill>
                <a:cs typeface="Trebuchet MS"/>
              </a:rPr>
              <a:t>il</a:t>
            </a:r>
            <a:r>
              <a:rPr sz="1400" spc="-5" dirty="0">
                <a:solidFill>
                  <a:srgbClr val="062E64"/>
                </a:solidFill>
                <a:cs typeface="Trebuchet MS"/>
              </a:rPr>
              <a:t>i</a:t>
            </a:r>
            <a:r>
              <a:rPr sz="1400" spc="-20" dirty="0">
                <a:solidFill>
                  <a:srgbClr val="062E64"/>
                </a:solidFill>
                <a:cs typeface="Trebuchet MS"/>
              </a:rPr>
              <a:t>t</a:t>
            </a:r>
            <a:r>
              <a:rPr sz="1400" dirty="0">
                <a:solidFill>
                  <a:srgbClr val="062E64"/>
                </a:solidFill>
                <a:cs typeface="Trebuchet MS"/>
              </a:rPr>
              <a:t>y</a:t>
            </a:r>
            <a:r>
              <a:rPr sz="1400" spc="135" dirty="0">
                <a:solidFill>
                  <a:srgbClr val="062E64"/>
                </a:solidFill>
                <a:cs typeface="Trebuchet MS"/>
              </a:rPr>
              <a:t> </a:t>
            </a:r>
            <a:r>
              <a:rPr sz="1400" spc="-5" dirty="0">
                <a:solidFill>
                  <a:srgbClr val="062E64"/>
                </a:solidFill>
                <a:cs typeface="Trebuchet MS"/>
              </a:rPr>
              <a:t>t</a:t>
            </a:r>
            <a:r>
              <a:rPr sz="1400" dirty="0">
                <a:solidFill>
                  <a:srgbClr val="062E64"/>
                </a:solidFill>
                <a:cs typeface="Trebuchet MS"/>
              </a:rPr>
              <a:t>o</a:t>
            </a:r>
            <a:r>
              <a:rPr sz="1400" spc="130" dirty="0">
                <a:solidFill>
                  <a:srgbClr val="062E64"/>
                </a:solidFill>
                <a:cs typeface="Trebuchet MS"/>
              </a:rPr>
              <a:t> </a:t>
            </a:r>
            <a:r>
              <a:rPr sz="1400" spc="-10" dirty="0">
                <a:solidFill>
                  <a:srgbClr val="062E64"/>
                </a:solidFill>
                <a:cs typeface="Trebuchet MS"/>
              </a:rPr>
              <a:t>r</a:t>
            </a:r>
            <a:r>
              <a:rPr sz="1400" dirty="0">
                <a:solidFill>
                  <a:srgbClr val="062E64"/>
                </a:solidFill>
                <a:cs typeface="Trebuchet MS"/>
              </a:rPr>
              <a:t>each</a:t>
            </a:r>
            <a:r>
              <a:rPr sz="1400" spc="125" dirty="0">
                <a:solidFill>
                  <a:srgbClr val="062E64"/>
                </a:solidFill>
                <a:cs typeface="Trebuchet MS"/>
              </a:rPr>
              <a:t> </a:t>
            </a:r>
            <a:r>
              <a:rPr sz="1400" dirty="0">
                <a:solidFill>
                  <a:srgbClr val="062E64"/>
                </a:solidFill>
                <a:cs typeface="Trebuchet MS"/>
              </a:rPr>
              <a:t>hi</a:t>
            </a:r>
            <a:r>
              <a:rPr sz="1400" spc="-5" dirty="0">
                <a:solidFill>
                  <a:srgbClr val="062E64"/>
                </a:solidFill>
                <a:cs typeface="Trebuchet MS"/>
              </a:rPr>
              <a:t>g</a:t>
            </a:r>
            <a:r>
              <a:rPr sz="1400" dirty="0">
                <a:solidFill>
                  <a:srgbClr val="062E64"/>
                </a:solidFill>
                <a:cs typeface="Trebuchet MS"/>
              </a:rPr>
              <a:t>h</a:t>
            </a:r>
            <a:r>
              <a:rPr sz="1400" spc="130" dirty="0">
                <a:solidFill>
                  <a:srgbClr val="062E64"/>
                </a:solidFill>
                <a:cs typeface="Trebuchet MS"/>
              </a:rPr>
              <a:t> </a:t>
            </a:r>
            <a:r>
              <a:rPr sz="1400" dirty="0">
                <a:solidFill>
                  <a:srgbClr val="062E64"/>
                </a:solidFill>
                <a:cs typeface="Trebuchet MS"/>
              </a:rPr>
              <a:t>le</a:t>
            </a:r>
            <a:r>
              <a:rPr sz="1400" spc="-5" dirty="0">
                <a:solidFill>
                  <a:srgbClr val="062E64"/>
                </a:solidFill>
                <a:cs typeface="Trebuchet MS"/>
              </a:rPr>
              <a:t>v</a:t>
            </a:r>
            <a:r>
              <a:rPr sz="1400" spc="-15" dirty="0">
                <a:solidFill>
                  <a:srgbClr val="062E64"/>
                </a:solidFill>
                <a:cs typeface="Trebuchet MS"/>
              </a:rPr>
              <a:t>e</a:t>
            </a:r>
            <a:r>
              <a:rPr sz="1400" dirty="0">
                <a:solidFill>
                  <a:srgbClr val="062E64"/>
                </a:solidFill>
                <a:cs typeface="Trebuchet MS"/>
              </a:rPr>
              <a:t>l</a:t>
            </a:r>
            <a:r>
              <a:rPr sz="1400" spc="135" dirty="0">
                <a:solidFill>
                  <a:srgbClr val="062E64"/>
                </a:solidFill>
                <a:cs typeface="Trebuchet MS"/>
              </a:rPr>
              <a:t> </a:t>
            </a:r>
            <a:r>
              <a:rPr sz="1400" dirty="0">
                <a:solidFill>
                  <a:srgbClr val="062E64"/>
                </a:solidFill>
                <a:cs typeface="Trebuchet MS"/>
              </a:rPr>
              <a:t>of</a:t>
            </a:r>
            <a:r>
              <a:rPr sz="1400" spc="125" dirty="0">
                <a:solidFill>
                  <a:srgbClr val="062E64"/>
                </a:solidFill>
                <a:cs typeface="Trebuchet MS"/>
              </a:rPr>
              <a:t> </a:t>
            </a:r>
            <a:r>
              <a:rPr sz="1400" spc="-5" dirty="0">
                <a:solidFill>
                  <a:srgbClr val="062E64"/>
                </a:solidFill>
                <a:cs typeface="Trebuchet MS"/>
              </a:rPr>
              <a:t>p</a:t>
            </a:r>
            <a:r>
              <a:rPr sz="1400" spc="-10" dirty="0">
                <a:solidFill>
                  <a:srgbClr val="062E64"/>
                </a:solidFill>
                <a:cs typeface="Trebuchet MS"/>
              </a:rPr>
              <a:t>r</a:t>
            </a:r>
            <a:r>
              <a:rPr sz="1400" dirty="0">
                <a:solidFill>
                  <a:srgbClr val="062E64"/>
                </a:solidFill>
                <a:cs typeface="Trebuchet MS"/>
              </a:rPr>
              <a:t>otei</a:t>
            </a:r>
            <a:r>
              <a:rPr sz="1400" spc="-5" dirty="0">
                <a:solidFill>
                  <a:srgbClr val="062E64"/>
                </a:solidFill>
                <a:cs typeface="Trebuchet MS"/>
              </a:rPr>
              <a:t>n</a:t>
            </a:r>
            <a:r>
              <a:rPr sz="1400" dirty="0">
                <a:solidFill>
                  <a:srgbClr val="062E64"/>
                </a:solidFill>
                <a:cs typeface="Trebuchet MS"/>
              </a:rPr>
              <a:t>s</a:t>
            </a:r>
            <a:r>
              <a:rPr sz="1400" spc="120" dirty="0">
                <a:solidFill>
                  <a:srgbClr val="062E64"/>
                </a:solidFill>
                <a:cs typeface="Trebuchet MS"/>
              </a:rPr>
              <a:t> </a:t>
            </a:r>
            <a:r>
              <a:rPr sz="1400" spc="-5" dirty="0">
                <a:solidFill>
                  <a:srgbClr val="062E64"/>
                </a:solidFill>
                <a:cs typeface="Trebuchet MS"/>
              </a:rPr>
              <a:t>wit</a:t>
            </a:r>
            <a:r>
              <a:rPr sz="1400" dirty="0">
                <a:solidFill>
                  <a:srgbClr val="062E64"/>
                </a:solidFill>
                <a:cs typeface="Trebuchet MS"/>
              </a:rPr>
              <a:t>h</a:t>
            </a:r>
            <a:r>
              <a:rPr sz="1400" spc="125" dirty="0">
                <a:solidFill>
                  <a:srgbClr val="062E64"/>
                </a:solidFill>
                <a:cs typeface="Trebuchet MS"/>
              </a:rPr>
              <a:t> </a:t>
            </a:r>
            <a:r>
              <a:rPr sz="1400" spc="-5" dirty="0">
                <a:solidFill>
                  <a:srgbClr val="062E64"/>
                </a:solidFill>
                <a:cs typeface="Trebuchet MS"/>
              </a:rPr>
              <a:t>s</a:t>
            </a:r>
            <a:r>
              <a:rPr sz="1400" dirty="0">
                <a:solidFill>
                  <a:srgbClr val="062E64"/>
                </a:solidFill>
                <a:cs typeface="Trebuchet MS"/>
              </a:rPr>
              <a:t>moo</a:t>
            </a:r>
            <a:r>
              <a:rPr sz="1400" spc="-15" dirty="0">
                <a:solidFill>
                  <a:srgbClr val="062E64"/>
                </a:solidFill>
                <a:cs typeface="Trebuchet MS"/>
              </a:rPr>
              <a:t>t</a:t>
            </a:r>
            <a:r>
              <a:rPr sz="1400" dirty="0">
                <a:solidFill>
                  <a:srgbClr val="062E64"/>
                </a:solidFill>
                <a:cs typeface="Trebuchet MS"/>
              </a:rPr>
              <a:t>h</a:t>
            </a:r>
          </a:p>
          <a:p>
            <a:pPr marL="12700"/>
            <a:r>
              <a:rPr sz="1400" spc="-10" dirty="0">
                <a:solidFill>
                  <a:srgbClr val="062E64"/>
                </a:solidFill>
                <a:cs typeface="Trebuchet MS"/>
              </a:rPr>
              <a:t>t</a:t>
            </a:r>
            <a:r>
              <a:rPr sz="1400" spc="-5" dirty="0">
                <a:solidFill>
                  <a:srgbClr val="062E64"/>
                </a:solidFill>
                <a:cs typeface="Trebuchet MS"/>
              </a:rPr>
              <a:t>e</a:t>
            </a:r>
            <a:r>
              <a:rPr sz="1400" dirty="0">
                <a:solidFill>
                  <a:srgbClr val="062E64"/>
                </a:solidFill>
                <a:cs typeface="Trebuchet MS"/>
              </a:rPr>
              <a:t>x</a:t>
            </a:r>
            <a:r>
              <a:rPr sz="1400" spc="-10" dirty="0">
                <a:solidFill>
                  <a:srgbClr val="062E64"/>
                </a:solidFill>
                <a:cs typeface="Trebuchet MS"/>
              </a:rPr>
              <a:t>t</a:t>
            </a:r>
            <a:r>
              <a:rPr sz="1400" spc="-5" dirty="0">
                <a:solidFill>
                  <a:srgbClr val="062E64"/>
                </a:solidFill>
                <a:cs typeface="Trebuchet MS"/>
              </a:rPr>
              <a:t>u</a:t>
            </a:r>
            <a:r>
              <a:rPr sz="1400" spc="-10" dirty="0">
                <a:solidFill>
                  <a:srgbClr val="062E64"/>
                </a:solidFill>
                <a:cs typeface="Trebuchet MS"/>
              </a:rPr>
              <a:t>r</a:t>
            </a:r>
            <a:r>
              <a:rPr sz="1400" dirty="0">
                <a:solidFill>
                  <a:srgbClr val="062E64"/>
                </a:solidFill>
                <a:cs typeface="Trebuchet MS"/>
              </a:rPr>
              <a:t>e</a:t>
            </a:r>
          </a:p>
        </p:txBody>
      </p:sp>
      <p:sp>
        <p:nvSpPr>
          <p:cNvPr id="171" name="object 42"/>
          <p:cNvSpPr txBox="1"/>
          <p:nvPr/>
        </p:nvSpPr>
        <p:spPr>
          <a:xfrm>
            <a:off x="775458" y="1134792"/>
            <a:ext cx="3374390" cy="1139190"/>
          </a:xfrm>
          <a:prstGeom prst="rect">
            <a:avLst/>
          </a:prstGeom>
        </p:spPr>
        <p:txBody>
          <a:bodyPr vert="horz" wrap="square" lIns="0" tIns="0" rIns="0" bIns="0" rtlCol="0">
            <a:noAutofit/>
          </a:bodyPr>
          <a:lstStyle/>
          <a:p>
            <a:pPr marL="12700" marR="12700" algn="ctr"/>
            <a:r>
              <a:rPr sz="1600" b="1" dirty="0">
                <a:solidFill>
                  <a:srgbClr val="062E64"/>
                </a:solidFill>
              </a:rPr>
              <a:t>Concentration to high protein level after fermentation</a:t>
            </a:r>
          </a:p>
          <a:p>
            <a:pPr>
              <a:lnSpc>
                <a:spcPts val="1300"/>
              </a:lnSpc>
              <a:spcBef>
                <a:spcPts val="42"/>
              </a:spcBef>
            </a:pPr>
            <a:endParaRPr sz="1300" dirty="0"/>
          </a:p>
          <a:p>
            <a:pPr marL="12700" marR="12700" algn="ctr"/>
            <a:r>
              <a:rPr sz="1600" dirty="0">
                <a:solidFill>
                  <a:srgbClr val="062E64"/>
                </a:solidFill>
              </a:rPr>
              <a:t>Skimmed </a:t>
            </a:r>
            <a:r>
              <a:rPr lang="es-ES" sz="1600" dirty="0" smtClean="0">
                <a:solidFill>
                  <a:srgbClr val="062E64"/>
                </a:solidFill>
              </a:rPr>
              <a:t>m</a:t>
            </a:r>
            <a:r>
              <a:rPr sz="1600" dirty="0" smtClean="0">
                <a:solidFill>
                  <a:srgbClr val="062E64"/>
                </a:solidFill>
              </a:rPr>
              <a:t>ilk</a:t>
            </a:r>
            <a:endParaRPr sz="1600" dirty="0">
              <a:solidFill>
                <a:srgbClr val="062E64"/>
              </a:solidFill>
            </a:endParaRPr>
          </a:p>
          <a:p>
            <a:pPr marL="12700" marR="12700" algn="ctr">
              <a:spcBef>
                <a:spcPts val="335"/>
              </a:spcBef>
            </a:pPr>
            <a:r>
              <a:rPr sz="1600" dirty="0">
                <a:solidFill>
                  <a:srgbClr val="062E64"/>
                </a:solidFill>
              </a:rPr>
              <a:t>(eventually fortified)</a:t>
            </a:r>
          </a:p>
        </p:txBody>
      </p:sp>
      <p:sp>
        <p:nvSpPr>
          <p:cNvPr id="172" name="object 43"/>
          <p:cNvSpPr txBox="1"/>
          <p:nvPr/>
        </p:nvSpPr>
        <p:spPr>
          <a:xfrm>
            <a:off x="1809544" y="2551976"/>
            <a:ext cx="1422399" cy="219838"/>
          </a:xfrm>
          <a:prstGeom prst="rect">
            <a:avLst/>
          </a:prstGeom>
        </p:spPr>
        <p:txBody>
          <a:bodyPr vert="horz" wrap="square" lIns="0" tIns="0" rIns="0" bIns="0" rtlCol="0">
            <a:noAutofit/>
          </a:bodyPr>
          <a:lstStyle/>
          <a:p>
            <a:pPr marL="12700"/>
            <a:r>
              <a:rPr sz="1600" dirty="0">
                <a:solidFill>
                  <a:srgbClr val="062E64"/>
                </a:solidFill>
              </a:rPr>
              <a:t>Homogenization</a:t>
            </a:r>
          </a:p>
        </p:txBody>
      </p:sp>
      <p:sp>
        <p:nvSpPr>
          <p:cNvPr id="173" name="object 44"/>
          <p:cNvSpPr txBox="1"/>
          <p:nvPr/>
        </p:nvSpPr>
        <p:spPr>
          <a:xfrm>
            <a:off x="1335072" y="3009433"/>
            <a:ext cx="2481496" cy="176697"/>
          </a:xfrm>
          <a:prstGeom prst="rect">
            <a:avLst/>
          </a:prstGeom>
        </p:spPr>
        <p:txBody>
          <a:bodyPr vert="horz" wrap="square" lIns="0" tIns="0" rIns="0" bIns="0" rtlCol="0">
            <a:noAutofit/>
          </a:bodyPr>
          <a:lstStyle/>
          <a:p>
            <a:pPr marL="12700"/>
            <a:r>
              <a:rPr sz="1600" dirty="0">
                <a:solidFill>
                  <a:srgbClr val="062E64"/>
                </a:solidFill>
              </a:rPr>
              <a:t>Pasteurization (92°C – 5 min)</a:t>
            </a:r>
          </a:p>
        </p:txBody>
      </p:sp>
      <p:sp>
        <p:nvSpPr>
          <p:cNvPr id="174" name="object 45"/>
          <p:cNvSpPr txBox="1"/>
          <p:nvPr/>
        </p:nvSpPr>
        <p:spPr>
          <a:xfrm>
            <a:off x="1871519" y="3512350"/>
            <a:ext cx="1360424" cy="246516"/>
          </a:xfrm>
          <a:prstGeom prst="rect">
            <a:avLst/>
          </a:prstGeom>
        </p:spPr>
        <p:txBody>
          <a:bodyPr vert="horz" wrap="square" lIns="0" tIns="0" rIns="0" bIns="0" rtlCol="0">
            <a:noAutofit/>
          </a:bodyPr>
          <a:lstStyle/>
          <a:p>
            <a:pPr marL="12700"/>
            <a:r>
              <a:rPr sz="1600" dirty="0">
                <a:solidFill>
                  <a:srgbClr val="062E64"/>
                </a:solidFill>
              </a:rPr>
              <a:t>Cooling to 42°C</a:t>
            </a:r>
          </a:p>
        </p:txBody>
      </p:sp>
      <p:sp>
        <p:nvSpPr>
          <p:cNvPr id="175" name="object 46"/>
          <p:cNvSpPr txBox="1"/>
          <p:nvPr/>
        </p:nvSpPr>
        <p:spPr>
          <a:xfrm>
            <a:off x="1101373" y="6118999"/>
            <a:ext cx="2626123" cy="180452"/>
          </a:xfrm>
          <a:prstGeom prst="rect">
            <a:avLst/>
          </a:prstGeom>
        </p:spPr>
        <p:txBody>
          <a:bodyPr vert="horz" wrap="square" lIns="0" tIns="0" rIns="0" bIns="0" rtlCol="0">
            <a:noAutofit/>
          </a:bodyPr>
          <a:lstStyle>
            <a:defPPr>
              <a:defRPr lang="lt-LT"/>
            </a:defPPr>
            <a:lvl1pPr marL="12700">
              <a:defRPr sz="1600">
                <a:solidFill>
                  <a:srgbClr val="062E64"/>
                </a:solidFill>
              </a:defRPr>
            </a:lvl1pPr>
          </a:lstStyle>
          <a:p>
            <a:r>
              <a:rPr dirty="0"/>
              <a:t>Filling – Cooling – Storage &lt;6°C</a:t>
            </a:r>
          </a:p>
        </p:txBody>
      </p:sp>
      <p:sp>
        <p:nvSpPr>
          <p:cNvPr id="176" name="object 47"/>
          <p:cNvSpPr/>
          <p:nvPr/>
        </p:nvSpPr>
        <p:spPr>
          <a:xfrm>
            <a:off x="2466767" y="3246040"/>
            <a:ext cx="76200" cy="288925"/>
          </a:xfrm>
          <a:custGeom>
            <a:avLst/>
            <a:gdLst/>
            <a:ahLst/>
            <a:cxnLst/>
            <a:rect l="l" t="t" r="r" b="b"/>
            <a:pathLst>
              <a:path w="76200" h="288925">
                <a:moveTo>
                  <a:pt x="31750" y="212725"/>
                </a:moveTo>
                <a:lnTo>
                  <a:pt x="0" y="212725"/>
                </a:lnTo>
                <a:lnTo>
                  <a:pt x="38100" y="288925"/>
                </a:lnTo>
                <a:lnTo>
                  <a:pt x="69850" y="225425"/>
                </a:lnTo>
                <a:lnTo>
                  <a:pt x="31750" y="225425"/>
                </a:lnTo>
                <a:lnTo>
                  <a:pt x="31750" y="212725"/>
                </a:lnTo>
                <a:close/>
              </a:path>
              <a:path w="76200" h="288925">
                <a:moveTo>
                  <a:pt x="76200" y="212725"/>
                </a:moveTo>
                <a:lnTo>
                  <a:pt x="44450" y="212725"/>
                </a:lnTo>
                <a:lnTo>
                  <a:pt x="44450" y="225425"/>
                </a:lnTo>
                <a:lnTo>
                  <a:pt x="69850" y="225425"/>
                </a:lnTo>
                <a:lnTo>
                  <a:pt x="76200" y="212725"/>
                </a:lnTo>
                <a:close/>
              </a:path>
              <a:path w="76200" h="288925">
                <a:moveTo>
                  <a:pt x="44450" y="0"/>
                </a:moveTo>
                <a:lnTo>
                  <a:pt x="31750" y="0"/>
                </a:lnTo>
                <a:lnTo>
                  <a:pt x="31750" y="212725"/>
                </a:lnTo>
                <a:lnTo>
                  <a:pt x="44450" y="212725"/>
                </a:lnTo>
                <a:lnTo>
                  <a:pt x="44450" y="0"/>
                </a:lnTo>
                <a:close/>
              </a:path>
            </a:pathLst>
          </a:custGeom>
          <a:solidFill>
            <a:srgbClr val="000000"/>
          </a:solidFill>
        </p:spPr>
        <p:txBody>
          <a:bodyPr wrap="square" lIns="0" tIns="0" rIns="0" bIns="0" rtlCol="0">
            <a:noAutofit/>
          </a:bodyPr>
          <a:lstStyle/>
          <a:p>
            <a:endParaRPr/>
          </a:p>
        </p:txBody>
      </p:sp>
      <p:sp>
        <p:nvSpPr>
          <p:cNvPr id="177" name="object 48"/>
          <p:cNvSpPr/>
          <p:nvPr/>
        </p:nvSpPr>
        <p:spPr>
          <a:xfrm>
            <a:off x="2458894" y="3758866"/>
            <a:ext cx="76200" cy="311150"/>
          </a:xfrm>
          <a:custGeom>
            <a:avLst/>
            <a:gdLst/>
            <a:ahLst/>
            <a:cxnLst/>
            <a:rect l="l" t="t" r="r" b="b"/>
            <a:pathLst>
              <a:path w="76200" h="311150">
                <a:moveTo>
                  <a:pt x="31750" y="234950"/>
                </a:moveTo>
                <a:lnTo>
                  <a:pt x="0" y="234950"/>
                </a:lnTo>
                <a:lnTo>
                  <a:pt x="38100" y="311150"/>
                </a:lnTo>
                <a:lnTo>
                  <a:pt x="69850" y="247650"/>
                </a:lnTo>
                <a:lnTo>
                  <a:pt x="31750" y="247650"/>
                </a:lnTo>
                <a:lnTo>
                  <a:pt x="31750" y="234950"/>
                </a:lnTo>
                <a:close/>
              </a:path>
              <a:path w="76200" h="311150">
                <a:moveTo>
                  <a:pt x="76200" y="234950"/>
                </a:moveTo>
                <a:lnTo>
                  <a:pt x="44450" y="234950"/>
                </a:lnTo>
                <a:lnTo>
                  <a:pt x="44450" y="247650"/>
                </a:lnTo>
                <a:lnTo>
                  <a:pt x="69850" y="247650"/>
                </a:lnTo>
                <a:lnTo>
                  <a:pt x="76200" y="234950"/>
                </a:lnTo>
                <a:close/>
              </a:path>
              <a:path w="76200" h="311150">
                <a:moveTo>
                  <a:pt x="44450" y="0"/>
                </a:moveTo>
                <a:lnTo>
                  <a:pt x="31750" y="0"/>
                </a:lnTo>
                <a:lnTo>
                  <a:pt x="31750" y="234950"/>
                </a:lnTo>
                <a:lnTo>
                  <a:pt x="44450" y="234950"/>
                </a:lnTo>
                <a:lnTo>
                  <a:pt x="44450" y="0"/>
                </a:lnTo>
                <a:close/>
              </a:path>
            </a:pathLst>
          </a:custGeom>
          <a:solidFill>
            <a:srgbClr val="000000"/>
          </a:solidFill>
        </p:spPr>
        <p:txBody>
          <a:bodyPr wrap="square" lIns="0" tIns="0" rIns="0" bIns="0" rtlCol="0">
            <a:noAutofit/>
          </a:bodyPr>
          <a:lstStyle/>
          <a:p>
            <a:endParaRPr/>
          </a:p>
        </p:txBody>
      </p:sp>
      <p:sp>
        <p:nvSpPr>
          <p:cNvPr id="178" name="object 49"/>
          <p:cNvSpPr/>
          <p:nvPr/>
        </p:nvSpPr>
        <p:spPr>
          <a:xfrm>
            <a:off x="2462323" y="4249340"/>
            <a:ext cx="76200" cy="282575"/>
          </a:xfrm>
          <a:custGeom>
            <a:avLst/>
            <a:gdLst/>
            <a:ahLst/>
            <a:cxnLst/>
            <a:rect l="l" t="t" r="r" b="b"/>
            <a:pathLst>
              <a:path w="76200" h="282575">
                <a:moveTo>
                  <a:pt x="31792" y="206607"/>
                </a:moveTo>
                <a:lnTo>
                  <a:pt x="0" y="207137"/>
                </a:lnTo>
                <a:lnTo>
                  <a:pt x="39369" y="282575"/>
                </a:lnTo>
                <a:lnTo>
                  <a:pt x="69797" y="219201"/>
                </a:lnTo>
                <a:lnTo>
                  <a:pt x="32003" y="219201"/>
                </a:lnTo>
                <a:lnTo>
                  <a:pt x="31792" y="206607"/>
                </a:lnTo>
                <a:close/>
              </a:path>
              <a:path w="76200" h="282575">
                <a:moveTo>
                  <a:pt x="44490" y="206395"/>
                </a:moveTo>
                <a:lnTo>
                  <a:pt x="31792" y="206607"/>
                </a:lnTo>
                <a:lnTo>
                  <a:pt x="32003" y="219201"/>
                </a:lnTo>
                <a:lnTo>
                  <a:pt x="44703" y="219075"/>
                </a:lnTo>
                <a:lnTo>
                  <a:pt x="44490" y="206395"/>
                </a:lnTo>
                <a:close/>
              </a:path>
              <a:path w="76200" h="282575">
                <a:moveTo>
                  <a:pt x="76200" y="205867"/>
                </a:moveTo>
                <a:lnTo>
                  <a:pt x="44490" y="206395"/>
                </a:lnTo>
                <a:lnTo>
                  <a:pt x="44703" y="219075"/>
                </a:lnTo>
                <a:lnTo>
                  <a:pt x="32003" y="219201"/>
                </a:lnTo>
                <a:lnTo>
                  <a:pt x="69797" y="219201"/>
                </a:lnTo>
                <a:lnTo>
                  <a:pt x="76200" y="205867"/>
                </a:lnTo>
                <a:close/>
              </a:path>
              <a:path w="76200" h="282575">
                <a:moveTo>
                  <a:pt x="41020" y="0"/>
                </a:moveTo>
                <a:lnTo>
                  <a:pt x="28320" y="126"/>
                </a:lnTo>
                <a:lnTo>
                  <a:pt x="31792" y="206607"/>
                </a:lnTo>
                <a:lnTo>
                  <a:pt x="44490" y="206395"/>
                </a:lnTo>
                <a:lnTo>
                  <a:pt x="41020" y="0"/>
                </a:lnTo>
                <a:close/>
              </a:path>
            </a:pathLst>
          </a:custGeom>
          <a:solidFill>
            <a:srgbClr val="000000"/>
          </a:solidFill>
        </p:spPr>
        <p:txBody>
          <a:bodyPr wrap="square" lIns="0" tIns="0" rIns="0" bIns="0" rtlCol="0">
            <a:noAutofit/>
          </a:bodyPr>
          <a:lstStyle/>
          <a:p>
            <a:endParaRPr/>
          </a:p>
        </p:txBody>
      </p:sp>
      <p:sp>
        <p:nvSpPr>
          <p:cNvPr id="179" name="object 51"/>
          <p:cNvSpPr/>
          <p:nvPr/>
        </p:nvSpPr>
        <p:spPr>
          <a:xfrm>
            <a:off x="5238542" y="1088691"/>
            <a:ext cx="344424" cy="361188"/>
          </a:xfrm>
          <a:prstGeom prst="rect">
            <a:avLst/>
          </a:prstGeom>
          <a:blipFill>
            <a:blip r:embed="rId7" cstate="print"/>
            <a:stretch>
              <a:fillRect/>
            </a:stretch>
          </a:blipFill>
        </p:spPr>
        <p:txBody>
          <a:bodyPr wrap="square" lIns="0" tIns="0" rIns="0" bIns="0" rtlCol="0">
            <a:noAutofit/>
          </a:bodyPr>
          <a:lstStyle/>
          <a:p>
            <a:endParaRPr/>
          </a:p>
        </p:txBody>
      </p:sp>
      <p:sp>
        <p:nvSpPr>
          <p:cNvPr id="180" name="object 53"/>
          <p:cNvSpPr/>
          <p:nvPr/>
        </p:nvSpPr>
        <p:spPr>
          <a:xfrm>
            <a:off x="6015783" y="1088691"/>
            <a:ext cx="345948" cy="361188"/>
          </a:xfrm>
          <a:prstGeom prst="rect">
            <a:avLst/>
          </a:prstGeom>
          <a:blipFill>
            <a:blip r:embed="rId7" cstate="print"/>
            <a:stretch>
              <a:fillRect/>
            </a:stretch>
          </a:blipFill>
        </p:spPr>
        <p:txBody>
          <a:bodyPr wrap="square" lIns="0" tIns="0" rIns="0" bIns="0" rtlCol="0">
            <a:noAutofit/>
          </a:bodyPr>
          <a:lstStyle/>
          <a:p>
            <a:endParaRPr/>
          </a:p>
        </p:txBody>
      </p:sp>
      <p:sp>
        <p:nvSpPr>
          <p:cNvPr id="181" name="object 58"/>
          <p:cNvSpPr/>
          <p:nvPr/>
        </p:nvSpPr>
        <p:spPr>
          <a:xfrm>
            <a:off x="6922562" y="1088691"/>
            <a:ext cx="348996" cy="361188"/>
          </a:xfrm>
          <a:prstGeom prst="rect">
            <a:avLst/>
          </a:prstGeom>
          <a:blipFill>
            <a:blip r:embed="rId7" cstate="print"/>
            <a:stretch>
              <a:fillRect/>
            </a:stretch>
          </a:blipFill>
        </p:spPr>
        <p:txBody>
          <a:bodyPr wrap="square" lIns="0" tIns="0" rIns="0" bIns="0" rtlCol="0">
            <a:noAutofit/>
          </a:bodyPr>
          <a:lstStyle/>
          <a:p>
            <a:endParaRPr/>
          </a:p>
        </p:txBody>
      </p:sp>
      <p:sp>
        <p:nvSpPr>
          <p:cNvPr id="182" name="object 62"/>
          <p:cNvSpPr/>
          <p:nvPr/>
        </p:nvSpPr>
        <p:spPr>
          <a:xfrm>
            <a:off x="7189263" y="1088691"/>
            <a:ext cx="341375" cy="361188"/>
          </a:xfrm>
          <a:prstGeom prst="rect">
            <a:avLst/>
          </a:prstGeom>
          <a:blipFill>
            <a:blip r:embed="rId7" cstate="print"/>
            <a:stretch>
              <a:fillRect/>
            </a:stretch>
          </a:blipFill>
        </p:spPr>
        <p:txBody>
          <a:bodyPr wrap="square" lIns="0" tIns="0" rIns="0" bIns="0" rtlCol="0">
            <a:noAutofit/>
          </a:bodyPr>
          <a:lstStyle/>
          <a:p>
            <a:endParaRPr/>
          </a:p>
        </p:txBody>
      </p:sp>
      <p:sp>
        <p:nvSpPr>
          <p:cNvPr id="183" name="object 83"/>
          <p:cNvSpPr/>
          <p:nvPr/>
        </p:nvSpPr>
        <p:spPr>
          <a:xfrm>
            <a:off x="4572555" y="1913174"/>
            <a:ext cx="643127" cy="365760"/>
          </a:xfrm>
          <a:prstGeom prst="rect">
            <a:avLst/>
          </a:prstGeom>
          <a:blipFill>
            <a:blip r:embed="rId8" cstate="print"/>
            <a:stretch>
              <a:fillRect/>
            </a:stretch>
          </a:blipFill>
        </p:spPr>
        <p:txBody>
          <a:bodyPr wrap="square" lIns="0" tIns="0" rIns="0" bIns="0" rtlCol="0">
            <a:noAutofit/>
          </a:bodyPr>
          <a:lstStyle/>
          <a:p>
            <a:endParaRPr/>
          </a:p>
        </p:txBody>
      </p:sp>
      <p:sp>
        <p:nvSpPr>
          <p:cNvPr id="184" name="object 113"/>
          <p:cNvSpPr/>
          <p:nvPr/>
        </p:nvSpPr>
        <p:spPr>
          <a:xfrm>
            <a:off x="4635039" y="2481626"/>
            <a:ext cx="179832" cy="192024"/>
          </a:xfrm>
          <a:prstGeom prst="rect">
            <a:avLst/>
          </a:prstGeom>
          <a:blipFill>
            <a:blip r:embed="rId6" cstate="print"/>
            <a:stretch>
              <a:fillRect/>
            </a:stretch>
          </a:blipFill>
        </p:spPr>
        <p:txBody>
          <a:bodyPr wrap="square" lIns="0" tIns="0" rIns="0" bIns="0" rtlCol="0">
            <a:noAutofit/>
          </a:bodyPr>
          <a:lstStyle/>
          <a:p>
            <a:endParaRPr/>
          </a:p>
        </p:txBody>
      </p:sp>
      <p:sp>
        <p:nvSpPr>
          <p:cNvPr id="185" name="object 115"/>
          <p:cNvSpPr/>
          <p:nvPr/>
        </p:nvSpPr>
        <p:spPr>
          <a:xfrm>
            <a:off x="5238542" y="2608118"/>
            <a:ext cx="344424" cy="365760"/>
          </a:xfrm>
          <a:prstGeom prst="rect">
            <a:avLst/>
          </a:prstGeom>
          <a:blipFill>
            <a:blip r:embed="rId5" cstate="print"/>
            <a:stretch>
              <a:fillRect/>
            </a:stretch>
          </a:blipFill>
        </p:spPr>
        <p:txBody>
          <a:bodyPr wrap="square" lIns="0" tIns="0" rIns="0" bIns="0" rtlCol="0">
            <a:noAutofit/>
          </a:bodyPr>
          <a:lstStyle/>
          <a:p>
            <a:endParaRPr/>
          </a:p>
        </p:txBody>
      </p:sp>
      <p:sp>
        <p:nvSpPr>
          <p:cNvPr id="186" name="object 118"/>
          <p:cNvSpPr/>
          <p:nvPr/>
        </p:nvSpPr>
        <p:spPr>
          <a:xfrm>
            <a:off x="5956347" y="2608118"/>
            <a:ext cx="342900" cy="365760"/>
          </a:xfrm>
          <a:prstGeom prst="rect">
            <a:avLst/>
          </a:prstGeom>
          <a:blipFill>
            <a:blip r:embed="rId5" cstate="print"/>
            <a:stretch>
              <a:fillRect/>
            </a:stretch>
          </a:blipFill>
        </p:spPr>
        <p:txBody>
          <a:bodyPr wrap="square" lIns="0" tIns="0" rIns="0" bIns="0" rtlCol="0">
            <a:noAutofit/>
          </a:bodyPr>
          <a:lstStyle/>
          <a:p>
            <a:endParaRPr/>
          </a:p>
        </p:txBody>
      </p:sp>
      <p:sp>
        <p:nvSpPr>
          <p:cNvPr id="187" name="object 122"/>
          <p:cNvSpPr/>
          <p:nvPr/>
        </p:nvSpPr>
        <p:spPr>
          <a:xfrm>
            <a:off x="6384590" y="2608118"/>
            <a:ext cx="344424" cy="365760"/>
          </a:xfrm>
          <a:prstGeom prst="rect">
            <a:avLst/>
          </a:prstGeom>
          <a:blipFill>
            <a:blip r:embed="rId5" cstate="print"/>
            <a:stretch>
              <a:fillRect/>
            </a:stretch>
          </a:blipFill>
        </p:spPr>
        <p:txBody>
          <a:bodyPr wrap="square" lIns="0" tIns="0" rIns="0" bIns="0" rtlCol="0">
            <a:noAutofit/>
          </a:bodyPr>
          <a:lstStyle/>
          <a:p>
            <a:endParaRPr/>
          </a:p>
        </p:txBody>
      </p:sp>
      <p:sp>
        <p:nvSpPr>
          <p:cNvPr id="188" name="object 124"/>
          <p:cNvSpPr/>
          <p:nvPr/>
        </p:nvSpPr>
        <p:spPr>
          <a:xfrm>
            <a:off x="6591854" y="2608118"/>
            <a:ext cx="341376" cy="365760"/>
          </a:xfrm>
          <a:prstGeom prst="rect">
            <a:avLst/>
          </a:prstGeom>
          <a:blipFill>
            <a:blip r:embed="rId5" cstate="print"/>
            <a:stretch>
              <a:fillRect/>
            </a:stretch>
          </a:blipFill>
        </p:spPr>
        <p:txBody>
          <a:bodyPr wrap="square" lIns="0" tIns="0" rIns="0" bIns="0" rtlCol="0">
            <a:noAutofit/>
          </a:bodyPr>
          <a:lstStyle/>
          <a:p>
            <a:endParaRPr/>
          </a:p>
        </p:txBody>
      </p:sp>
      <p:sp>
        <p:nvSpPr>
          <p:cNvPr id="189" name="object 126"/>
          <p:cNvSpPr/>
          <p:nvPr/>
        </p:nvSpPr>
        <p:spPr>
          <a:xfrm>
            <a:off x="7303562" y="2608118"/>
            <a:ext cx="342900" cy="365760"/>
          </a:xfrm>
          <a:prstGeom prst="rect">
            <a:avLst/>
          </a:prstGeom>
          <a:blipFill>
            <a:blip r:embed="rId5" cstate="print"/>
            <a:stretch>
              <a:fillRect/>
            </a:stretch>
          </a:blipFill>
        </p:spPr>
        <p:txBody>
          <a:bodyPr wrap="square" lIns="0" tIns="0" rIns="0" bIns="0" rtlCol="0">
            <a:noAutofit/>
          </a:bodyPr>
          <a:lstStyle/>
          <a:p>
            <a:endParaRPr/>
          </a:p>
        </p:txBody>
      </p:sp>
      <p:sp>
        <p:nvSpPr>
          <p:cNvPr id="190" name="object 127"/>
          <p:cNvSpPr/>
          <p:nvPr/>
        </p:nvSpPr>
        <p:spPr>
          <a:xfrm>
            <a:off x="7366048" y="2608118"/>
            <a:ext cx="554735" cy="365760"/>
          </a:xfrm>
          <a:prstGeom prst="rect">
            <a:avLst/>
          </a:prstGeom>
          <a:blipFill>
            <a:blip r:embed="rId9" cstate="print"/>
            <a:stretch>
              <a:fillRect/>
            </a:stretch>
          </a:blipFill>
        </p:spPr>
        <p:txBody>
          <a:bodyPr wrap="square" lIns="0" tIns="0" rIns="0" bIns="0" rtlCol="0">
            <a:noAutofit/>
          </a:bodyPr>
          <a:lstStyle/>
          <a:p>
            <a:endParaRPr/>
          </a:p>
        </p:txBody>
      </p:sp>
      <p:sp>
        <p:nvSpPr>
          <p:cNvPr id="191" name="object 128"/>
          <p:cNvSpPr/>
          <p:nvPr/>
        </p:nvSpPr>
        <p:spPr>
          <a:xfrm>
            <a:off x="7640366" y="2608118"/>
            <a:ext cx="731520" cy="365760"/>
          </a:xfrm>
          <a:prstGeom prst="rect">
            <a:avLst/>
          </a:prstGeom>
          <a:blipFill>
            <a:blip r:embed="rId10" cstate="print"/>
            <a:stretch>
              <a:fillRect/>
            </a:stretch>
          </a:blipFill>
        </p:spPr>
        <p:txBody>
          <a:bodyPr wrap="square" lIns="0" tIns="0" rIns="0" bIns="0" rtlCol="0">
            <a:noAutofit/>
          </a:bodyPr>
          <a:lstStyle/>
          <a:p>
            <a:endParaRPr/>
          </a:p>
        </p:txBody>
      </p:sp>
      <p:sp>
        <p:nvSpPr>
          <p:cNvPr id="192" name="object 129"/>
          <p:cNvSpPr/>
          <p:nvPr/>
        </p:nvSpPr>
        <p:spPr>
          <a:xfrm>
            <a:off x="8091472" y="2608118"/>
            <a:ext cx="341375" cy="365760"/>
          </a:xfrm>
          <a:prstGeom prst="rect">
            <a:avLst/>
          </a:prstGeom>
          <a:blipFill>
            <a:blip r:embed="rId5" cstate="print"/>
            <a:stretch>
              <a:fillRect/>
            </a:stretch>
          </a:blipFill>
        </p:spPr>
        <p:txBody>
          <a:bodyPr wrap="square" lIns="0" tIns="0" rIns="0" bIns="0" rtlCol="0">
            <a:noAutofit/>
          </a:bodyPr>
          <a:lstStyle/>
          <a:p>
            <a:endParaRPr/>
          </a:p>
        </p:txBody>
      </p:sp>
      <p:sp>
        <p:nvSpPr>
          <p:cNvPr id="193" name="object 130"/>
          <p:cNvSpPr/>
          <p:nvPr/>
        </p:nvSpPr>
        <p:spPr>
          <a:xfrm>
            <a:off x="8152431" y="2608118"/>
            <a:ext cx="341375" cy="365760"/>
          </a:xfrm>
          <a:prstGeom prst="rect">
            <a:avLst/>
          </a:prstGeom>
          <a:blipFill>
            <a:blip r:embed="rId5" cstate="print"/>
            <a:stretch>
              <a:fillRect/>
            </a:stretch>
          </a:blipFill>
        </p:spPr>
        <p:txBody>
          <a:bodyPr wrap="square" lIns="0" tIns="0" rIns="0" bIns="0" rtlCol="0">
            <a:noAutofit/>
          </a:bodyPr>
          <a:lstStyle/>
          <a:p>
            <a:endParaRPr/>
          </a:p>
        </p:txBody>
      </p:sp>
      <p:sp>
        <p:nvSpPr>
          <p:cNvPr id="194" name="object 132"/>
          <p:cNvSpPr/>
          <p:nvPr/>
        </p:nvSpPr>
        <p:spPr>
          <a:xfrm>
            <a:off x="5174535" y="2929683"/>
            <a:ext cx="341375" cy="361188"/>
          </a:xfrm>
          <a:prstGeom prst="rect">
            <a:avLst/>
          </a:prstGeom>
          <a:blipFill>
            <a:blip r:embed="rId7" cstate="print"/>
            <a:stretch>
              <a:fillRect/>
            </a:stretch>
          </a:blipFill>
        </p:spPr>
        <p:txBody>
          <a:bodyPr wrap="square" lIns="0" tIns="0" rIns="0" bIns="0" rtlCol="0">
            <a:noAutofit/>
          </a:bodyPr>
          <a:lstStyle/>
          <a:p>
            <a:endParaRPr/>
          </a:p>
        </p:txBody>
      </p:sp>
      <p:sp>
        <p:nvSpPr>
          <p:cNvPr id="195" name="object 134"/>
          <p:cNvSpPr/>
          <p:nvPr/>
        </p:nvSpPr>
        <p:spPr>
          <a:xfrm>
            <a:off x="5378751" y="2929683"/>
            <a:ext cx="342900" cy="361188"/>
          </a:xfrm>
          <a:prstGeom prst="rect">
            <a:avLst/>
          </a:prstGeom>
          <a:blipFill>
            <a:blip r:embed="rId7" cstate="print"/>
            <a:stretch>
              <a:fillRect/>
            </a:stretch>
          </a:blipFill>
        </p:spPr>
        <p:txBody>
          <a:bodyPr wrap="square" lIns="0" tIns="0" rIns="0" bIns="0" rtlCol="0">
            <a:noAutofit/>
          </a:bodyPr>
          <a:lstStyle/>
          <a:p>
            <a:endParaRPr/>
          </a:p>
        </p:txBody>
      </p:sp>
      <p:sp>
        <p:nvSpPr>
          <p:cNvPr id="196" name="object 136"/>
          <p:cNvSpPr/>
          <p:nvPr/>
        </p:nvSpPr>
        <p:spPr>
          <a:xfrm>
            <a:off x="6221522" y="2929683"/>
            <a:ext cx="344424" cy="361188"/>
          </a:xfrm>
          <a:prstGeom prst="rect">
            <a:avLst/>
          </a:prstGeom>
          <a:blipFill>
            <a:blip r:embed="rId7" cstate="print"/>
            <a:stretch>
              <a:fillRect/>
            </a:stretch>
          </a:blipFill>
        </p:spPr>
        <p:txBody>
          <a:bodyPr wrap="square" lIns="0" tIns="0" rIns="0" bIns="0" rtlCol="0">
            <a:noAutofit/>
          </a:bodyPr>
          <a:lstStyle/>
          <a:p>
            <a:endParaRPr/>
          </a:p>
        </p:txBody>
      </p:sp>
      <p:sp>
        <p:nvSpPr>
          <p:cNvPr id="197" name="object 140"/>
          <p:cNvSpPr/>
          <p:nvPr/>
        </p:nvSpPr>
        <p:spPr>
          <a:xfrm>
            <a:off x="7442248" y="2929683"/>
            <a:ext cx="341375" cy="361188"/>
          </a:xfrm>
          <a:prstGeom prst="rect">
            <a:avLst/>
          </a:prstGeom>
          <a:blipFill>
            <a:blip r:embed="rId7" cstate="print"/>
            <a:stretch>
              <a:fillRect/>
            </a:stretch>
          </a:blipFill>
        </p:spPr>
        <p:txBody>
          <a:bodyPr wrap="square" lIns="0" tIns="0" rIns="0" bIns="0" rtlCol="0">
            <a:noAutofit/>
          </a:bodyPr>
          <a:lstStyle/>
          <a:p>
            <a:endParaRPr/>
          </a:p>
        </p:txBody>
      </p:sp>
      <p:sp>
        <p:nvSpPr>
          <p:cNvPr id="198" name="object 142"/>
          <p:cNvSpPr/>
          <p:nvPr/>
        </p:nvSpPr>
        <p:spPr>
          <a:xfrm>
            <a:off x="8484663" y="2929683"/>
            <a:ext cx="341375" cy="361188"/>
          </a:xfrm>
          <a:prstGeom prst="rect">
            <a:avLst/>
          </a:prstGeom>
          <a:blipFill>
            <a:blip r:embed="rId7" cstate="print"/>
            <a:stretch>
              <a:fillRect/>
            </a:stretch>
          </a:blipFill>
        </p:spPr>
        <p:txBody>
          <a:bodyPr wrap="square" lIns="0" tIns="0" rIns="0" bIns="0" rtlCol="0">
            <a:noAutofit/>
          </a:bodyPr>
          <a:lstStyle/>
          <a:p>
            <a:endParaRPr/>
          </a:p>
        </p:txBody>
      </p:sp>
      <p:sp>
        <p:nvSpPr>
          <p:cNvPr id="199" name="object 143"/>
          <p:cNvSpPr/>
          <p:nvPr/>
        </p:nvSpPr>
        <p:spPr>
          <a:xfrm>
            <a:off x="1822244" y="3866816"/>
            <a:ext cx="674751" cy="76200"/>
          </a:xfrm>
          <a:custGeom>
            <a:avLst/>
            <a:gdLst/>
            <a:ahLst/>
            <a:cxnLst/>
            <a:rect l="l" t="t" r="r" b="b"/>
            <a:pathLst>
              <a:path w="674751" h="76200">
                <a:moveTo>
                  <a:pt x="598551" y="0"/>
                </a:moveTo>
                <a:lnTo>
                  <a:pt x="598551" y="31750"/>
                </a:lnTo>
                <a:lnTo>
                  <a:pt x="611251" y="31750"/>
                </a:lnTo>
                <a:lnTo>
                  <a:pt x="611251" y="44450"/>
                </a:lnTo>
                <a:lnTo>
                  <a:pt x="598551" y="44450"/>
                </a:lnTo>
                <a:lnTo>
                  <a:pt x="598551" y="76200"/>
                </a:lnTo>
                <a:lnTo>
                  <a:pt x="674751" y="38100"/>
                </a:lnTo>
                <a:lnTo>
                  <a:pt x="598551" y="0"/>
                </a:lnTo>
                <a:close/>
              </a:path>
              <a:path w="674751" h="76200">
                <a:moveTo>
                  <a:pt x="598551" y="31750"/>
                </a:moveTo>
                <a:lnTo>
                  <a:pt x="0" y="31750"/>
                </a:lnTo>
                <a:lnTo>
                  <a:pt x="0" y="44450"/>
                </a:lnTo>
                <a:lnTo>
                  <a:pt x="598551" y="44450"/>
                </a:lnTo>
                <a:lnTo>
                  <a:pt x="598551" y="31750"/>
                </a:lnTo>
                <a:close/>
              </a:path>
            </a:pathLst>
          </a:custGeom>
          <a:solidFill>
            <a:srgbClr val="000000"/>
          </a:solidFill>
        </p:spPr>
        <p:txBody>
          <a:bodyPr wrap="square" lIns="0" tIns="0" rIns="0" bIns="0" rtlCol="0">
            <a:noAutofit/>
          </a:bodyPr>
          <a:lstStyle/>
          <a:p>
            <a:endParaRPr/>
          </a:p>
        </p:txBody>
      </p:sp>
      <p:sp>
        <p:nvSpPr>
          <p:cNvPr id="200" name="object 145"/>
          <p:cNvSpPr/>
          <p:nvPr/>
        </p:nvSpPr>
        <p:spPr>
          <a:xfrm>
            <a:off x="1451402" y="3723688"/>
            <a:ext cx="300228" cy="300227"/>
          </a:xfrm>
          <a:prstGeom prst="rect">
            <a:avLst/>
          </a:prstGeom>
          <a:blipFill>
            <a:blip r:embed="rId11" cstate="print"/>
            <a:stretch>
              <a:fillRect/>
            </a:stretch>
          </a:blipFill>
        </p:spPr>
        <p:txBody>
          <a:bodyPr wrap="square" lIns="0" tIns="0" rIns="0" bIns="0" rtlCol="0">
            <a:noAutofit/>
          </a:bodyPr>
          <a:lstStyle/>
          <a:p>
            <a:endParaRPr/>
          </a:p>
        </p:txBody>
      </p:sp>
      <p:sp>
        <p:nvSpPr>
          <p:cNvPr id="201" name="object 146"/>
          <p:cNvSpPr txBox="1"/>
          <p:nvPr/>
        </p:nvSpPr>
        <p:spPr>
          <a:xfrm>
            <a:off x="1101373" y="3794949"/>
            <a:ext cx="2865120" cy="462280"/>
          </a:xfrm>
          <a:prstGeom prst="rect">
            <a:avLst/>
          </a:prstGeom>
        </p:spPr>
        <p:txBody>
          <a:bodyPr vert="horz" wrap="square" lIns="0" tIns="0" rIns="0" bIns="0" rtlCol="0">
            <a:noAutofit/>
          </a:bodyPr>
          <a:lstStyle/>
          <a:p>
            <a:pPr marL="12700"/>
            <a:r>
              <a:rPr sz="1400" b="1" i="1" dirty="0">
                <a:solidFill>
                  <a:schemeClr val="accent1"/>
                </a:solidFill>
                <a:cs typeface="Trebuchet MS"/>
              </a:rPr>
              <a:t>Cul</a:t>
            </a:r>
            <a:r>
              <a:rPr sz="1400" b="1" i="1" spc="-10" dirty="0">
                <a:solidFill>
                  <a:schemeClr val="accent1"/>
                </a:solidFill>
                <a:cs typeface="Trebuchet MS"/>
              </a:rPr>
              <a:t>t</a:t>
            </a:r>
            <a:r>
              <a:rPr sz="1400" b="1" i="1" spc="-5" dirty="0">
                <a:solidFill>
                  <a:schemeClr val="accent1"/>
                </a:solidFill>
                <a:cs typeface="Trebuchet MS"/>
              </a:rPr>
              <a:t>u</a:t>
            </a:r>
            <a:r>
              <a:rPr sz="1400" b="1" i="1" spc="-10" dirty="0">
                <a:solidFill>
                  <a:schemeClr val="accent1"/>
                </a:solidFill>
                <a:cs typeface="Trebuchet MS"/>
              </a:rPr>
              <a:t>r</a:t>
            </a:r>
            <a:r>
              <a:rPr sz="1400" b="1" i="1" dirty="0">
                <a:solidFill>
                  <a:schemeClr val="accent1"/>
                </a:solidFill>
                <a:cs typeface="Trebuchet MS"/>
              </a:rPr>
              <a:t>e</a:t>
            </a:r>
            <a:endParaRPr sz="1400" dirty="0">
              <a:solidFill>
                <a:schemeClr val="accent1"/>
              </a:solidFill>
              <a:cs typeface="Trebuchet MS"/>
            </a:endParaRPr>
          </a:p>
          <a:p>
            <a:pPr marL="12700">
              <a:spcBef>
                <a:spcPts val="190"/>
              </a:spcBef>
            </a:pPr>
            <a:r>
              <a:rPr sz="1600" dirty="0">
                <a:solidFill>
                  <a:srgbClr val="062E64"/>
                </a:solidFill>
              </a:rPr>
              <a:t>Fermentation to pH= 4,70 – 4,50</a:t>
            </a:r>
          </a:p>
        </p:txBody>
      </p:sp>
      <p:sp>
        <p:nvSpPr>
          <p:cNvPr id="202" name="object 147"/>
          <p:cNvSpPr txBox="1"/>
          <p:nvPr/>
        </p:nvSpPr>
        <p:spPr>
          <a:xfrm>
            <a:off x="1451403" y="4518443"/>
            <a:ext cx="2075180" cy="265789"/>
          </a:xfrm>
          <a:prstGeom prst="rect">
            <a:avLst/>
          </a:prstGeom>
        </p:spPr>
        <p:txBody>
          <a:bodyPr vert="horz" wrap="square" lIns="0" tIns="0" rIns="0" bIns="0" rtlCol="0">
            <a:noAutofit/>
          </a:bodyPr>
          <a:lstStyle/>
          <a:p>
            <a:pPr marL="12700"/>
            <a:r>
              <a:rPr sz="1600" dirty="0">
                <a:solidFill>
                  <a:srgbClr val="062E64"/>
                </a:solidFill>
              </a:rPr>
              <a:t>Centrifugation at 42°C</a:t>
            </a:r>
          </a:p>
        </p:txBody>
      </p:sp>
      <p:sp>
        <p:nvSpPr>
          <p:cNvPr id="203" name="object 148"/>
          <p:cNvSpPr txBox="1"/>
          <p:nvPr/>
        </p:nvSpPr>
        <p:spPr>
          <a:xfrm>
            <a:off x="1871519" y="5067082"/>
            <a:ext cx="1204190" cy="270117"/>
          </a:xfrm>
          <a:prstGeom prst="rect">
            <a:avLst/>
          </a:prstGeom>
        </p:spPr>
        <p:txBody>
          <a:bodyPr vert="horz" wrap="square" lIns="0" tIns="0" rIns="0" bIns="0" rtlCol="0">
            <a:noAutofit/>
          </a:bodyPr>
          <a:lstStyle/>
          <a:p>
            <a:pPr marL="12700" algn="ctr"/>
            <a:r>
              <a:rPr sz="1600" b="1" dirty="0">
                <a:solidFill>
                  <a:srgbClr val="062E64"/>
                </a:solidFill>
              </a:rPr>
              <a:t>Smoothing</a:t>
            </a:r>
          </a:p>
        </p:txBody>
      </p:sp>
      <p:sp>
        <p:nvSpPr>
          <p:cNvPr id="204" name="object 149"/>
          <p:cNvSpPr txBox="1"/>
          <p:nvPr/>
        </p:nvSpPr>
        <p:spPr>
          <a:xfrm>
            <a:off x="1745028" y="5616083"/>
            <a:ext cx="1781555" cy="224032"/>
          </a:xfrm>
          <a:prstGeom prst="rect">
            <a:avLst/>
          </a:prstGeom>
        </p:spPr>
        <p:txBody>
          <a:bodyPr vert="horz" wrap="square" lIns="0" tIns="0" rIns="0" bIns="0" rtlCol="0">
            <a:noAutofit/>
          </a:bodyPr>
          <a:lstStyle/>
          <a:p>
            <a:pPr marL="12700"/>
            <a:r>
              <a:rPr sz="1600" dirty="0">
                <a:solidFill>
                  <a:srgbClr val="062E64"/>
                </a:solidFill>
              </a:rPr>
              <a:t>Cooling to 20-25°C</a:t>
            </a:r>
          </a:p>
        </p:txBody>
      </p:sp>
      <p:sp>
        <p:nvSpPr>
          <p:cNvPr id="205" name="object 150"/>
          <p:cNvSpPr txBox="1"/>
          <p:nvPr/>
        </p:nvSpPr>
        <p:spPr>
          <a:xfrm>
            <a:off x="4688252" y="1168694"/>
            <a:ext cx="3852243" cy="1362710"/>
          </a:xfrm>
          <a:prstGeom prst="rect">
            <a:avLst/>
          </a:prstGeom>
        </p:spPr>
        <p:txBody>
          <a:bodyPr vert="horz" wrap="square" lIns="0" tIns="0" rIns="0" bIns="0" rtlCol="0">
            <a:noAutofit/>
          </a:bodyPr>
          <a:lstStyle/>
          <a:p>
            <a:pPr marL="12700" marR="12700">
              <a:lnSpc>
                <a:spcPct val="109100"/>
              </a:lnSpc>
              <a:tabLst>
                <a:tab pos="1235075" algn="l"/>
                <a:tab pos="1600835" algn="l"/>
                <a:tab pos="2085339" algn="l"/>
                <a:tab pos="2839720" algn="l"/>
              </a:tabLst>
            </a:pPr>
            <a:r>
              <a:rPr lang="en-GB" sz="1600" b="1" u="heavy" spc="-135" dirty="0" smtClean="0">
                <a:solidFill>
                  <a:srgbClr val="062E64"/>
                </a:solidFill>
                <a:cs typeface="Trebuchet MS"/>
              </a:rPr>
              <a:t>T</a:t>
            </a:r>
            <a:r>
              <a:rPr lang="en-GB" sz="1600" b="1" u="heavy" spc="-10" dirty="0" smtClean="0">
                <a:solidFill>
                  <a:srgbClr val="062E64"/>
                </a:solidFill>
                <a:cs typeface="Trebuchet MS"/>
              </a:rPr>
              <a:t>y</a:t>
            </a:r>
            <a:r>
              <a:rPr lang="en-GB" sz="1600" b="1" u="heavy" spc="-20" dirty="0" smtClean="0">
                <a:solidFill>
                  <a:srgbClr val="062E64"/>
                </a:solidFill>
                <a:cs typeface="Trebuchet MS"/>
              </a:rPr>
              <a:t>p</a:t>
            </a:r>
            <a:r>
              <a:rPr lang="en-GB" sz="1600" b="1" u="heavy" spc="-10" dirty="0" smtClean="0">
                <a:solidFill>
                  <a:srgbClr val="062E64"/>
                </a:solidFill>
                <a:cs typeface="Trebuchet MS"/>
              </a:rPr>
              <a:t>ical</a:t>
            </a:r>
            <a:r>
              <a:rPr lang="en-GB" sz="1600" b="1" u="heavy" spc="15" dirty="0" smtClean="0">
                <a:solidFill>
                  <a:srgbClr val="062E64"/>
                </a:solidFill>
                <a:cs typeface="Trebuchet MS"/>
              </a:rPr>
              <a:t> p</a:t>
            </a:r>
            <a:r>
              <a:rPr lang="en-GB" sz="1600" b="1" u="heavy" spc="-10" dirty="0" smtClean="0">
                <a:solidFill>
                  <a:srgbClr val="062E64"/>
                </a:solidFill>
                <a:cs typeface="Trebuchet MS"/>
              </a:rPr>
              <a:t>roc</a:t>
            </a:r>
            <a:r>
              <a:rPr lang="en-GB" sz="1600" b="1" u="heavy" spc="-20" dirty="0" smtClean="0">
                <a:solidFill>
                  <a:srgbClr val="062E64"/>
                </a:solidFill>
                <a:cs typeface="Trebuchet MS"/>
              </a:rPr>
              <a:t>e</a:t>
            </a:r>
            <a:r>
              <a:rPr lang="en-GB" sz="1600" b="1" u="heavy" spc="-10" dirty="0" smtClean="0">
                <a:solidFill>
                  <a:srgbClr val="062E64"/>
                </a:solidFill>
                <a:cs typeface="Trebuchet MS"/>
              </a:rPr>
              <a:t>ss</a:t>
            </a:r>
            <a:r>
              <a:rPr lang="en-GB" sz="1600" b="1" u="heavy" spc="20" dirty="0" smtClean="0">
                <a:solidFill>
                  <a:srgbClr val="062E64"/>
                </a:solidFill>
                <a:cs typeface="Trebuchet MS"/>
              </a:rPr>
              <a:t> </a:t>
            </a:r>
            <a:r>
              <a:rPr lang="en-GB" sz="1600" b="1" u="heavy" spc="-10" dirty="0" smtClean="0">
                <a:solidFill>
                  <a:srgbClr val="062E64"/>
                </a:solidFill>
                <a:cs typeface="Trebuchet MS"/>
              </a:rPr>
              <a:t>&amp; r</a:t>
            </a:r>
            <a:r>
              <a:rPr lang="en-GB" sz="1600" b="1" u="heavy" spc="-20" dirty="0" smtClean="0">
                <a:solidFill>
                  <a:srgbClr val="062E64"/>
                </a:solidFill>
                <a:cs typeface="Trebuchet MS"/>
              </a:rPr>
              <a:t>e</a:t>
            </a:r>
            <a:r>
              <a:rPr lang="en-GB" sz="1600" b="1" u="heavy" spc="-10" dirty="0" smtClean="0">
                <a:solidFill>
                  <a:srgbClr val="062E64"/>
                </a:solidFill>
                <a:cs typeface="Trebuchet MS"/>
              </a:rPr>
              <a:t>cipe</a:t>
            </a:r>
            <a:r>
              <a:rPr lang="en-GB" sz="1600" spc="-10" dirty="0" smtClean="0">
                <a:solidFill>
                  <a:srgbClr val="062E64"/>
                </a:solidFill>
                <a:cs typeface="Trebuchet MS"/>
              </a:rPr>
              <a:t>:</a:t>
            </a:r>
          </a:p>
          <a:p>
            <a:pPr marL="12700" marR="12700">
              <a:lnSpc>
                <a:spcPct val="109100"/>
              </a:lnSpc>
              <a:tabLst>
                <a:tab pos="1235075" algn="l"/>
                <a:tab pos="1600835" algn="l"/>
                <a:tab pos="2085339" algn="l"/>
                <a:tab pos="2839720" algn="l"/>
              </a:tabLst>
            </a:pPr>
            <a:r>
              <a:rPr lang="en-GB" sz="1600" spc="-10" dirty="0" smtClean="0">
                <a:solidFill>
                  <a:srgbClr val="062E64"/>
                </a:solidFill>
                <a:cs typeface="Trebuchet MS"/>
              </a:rPr>
              <a:t>Enrich</a:t>
            </a:r>
            <a:r>
              <a:rPr lang="en-GB" sz="1600" spc="-25" dirty="0" smtClean="0">
                <a:solidFill>
                  <a:srgbClr val="062E64"/>
                </a:solidFill>
                <a:cs typeface="Trebuchet MS"/>
              </a:rPr>
              <a:t>m</a:t>
            </a:r>
            <a:r>
              <a:rPr lang="en-GB" sz="1600" spc="-10" dirty="0" smtClean="0">
                <a:solidFill>
                  <a:srgbClr val="062E64"/>
                </a:solidFill>
                <a:cs typeface="Trebuchet MS"/>
              </a:rPr>
              <a:t>e</a:t>
            </a:r>
            <a:r>
              <a:rPr lang="en-GB" sz="1600" spc="-15" dirty="0" smtClean="0">
                <a:solidFill>
                  <a:srgbClr val="062E64"/>
                </a:solidFill>
                <a:cs typeface="Trebuchet MS"/>
              </a:rPr>
              <a:t>n</a:t>
            </a:r>
            <a:r>
              <a:rPr lang="en-GB" sz="1600" dirty="0" smtClean="0">
                <a:solidFill>
                  <a:srgbClr val="062E64"/>
                </a:solidFill>
                <a:cs typeface="Trebuchet MS"/>
              </a:rPr>
              <a:t>t </a:t>
            </a:r>
            <a:r>
              <a:rPr lang="en-GB" sz="1600" spc="-20" dirty="0" smtClean="0">
                <a:solidFill>
                  <a:srgbClr val="062E64"/>
                </a:solidFill>
                <a:cs typeface="Trebuchet MS"/>
              </a:rPr>
              <a:t>o</a:t>
            </a:r>
            <a:r>
              <a:rPr lang="en-GB" sz="1600" spc="-10" dirty="0" smtClean="0">
                <a:solidFill>
                  <a:srgbClr val="062E64"/>
                </a:solidFill>
                <a:cs typeface="Trebuchet MS"/>
              </a:rPr>
              <a:t>f	the reci</a:t>
            </a:r>
            <a:r>
              <a:rPr lang="en-GB" sz="1600" spc="-15" dirty="0" smtClean="0">
                <a:solidFill>
                  <a:srgbClr val="062E64"/>
                </a:solidFill>
                <a:cs typeface="Trebuchet MS"/>
              </a:rPr>
              <a:t>p</a:t>
            </a:r>
            <a:r>
              <a:rPr lang="en-GB" sz="1600" spc="-10" dirty="0" smtClean="0">
                <a:solidFill>
                  <a:srgbClr val="062E64"/>
                </a:solidFill>
                <a:cs typeface="Trebuchet MS"/>
              </a:rPr>
              <a:t>e	</a:t>
            </a:r>
            <a:r>
              <a:rPr lang="en-GB" sz="1600" spc="5" dirty="0" smtClean="0">
                <a:solidFill>
                  <a:srgbClr val="062E64"/>
                </a:solidFill>
                <a:cs typeface="Trebuchet MS"/>
              </a:rPr>
              <a:t>i</a:t>
            </a:r>
            <a:r>
              <a:rPr lang="en-GB" sz="1600" spc="-10" dirty="0" smtClean="0">
                <a:solidFill>
                  <a:srgbClr val="062E64"/>
                </a:solidFill>
                <a:cs typeface="Trebuchet MS"/>
              </a:rPr>
              <a:t>n proteins by </a:t>
            </a:r>
            <a:r>
              <a:rPr lang="en-GB" sz="1600" b="1" spc="-10" dirty="0" smtClean="0">
                <a:solidFill>
                  <a:srgbClr val="062E64"/>
                </a:solidFill>
                <a:cs typeface="Trebuchet MS"/>
              </a:rPr>
              <a:t>c</a:t>
            </a:r>
            <a:r>
              <a:rPr lang="en-GB" sz="1600" b="1" spc="-20" dirty="0" smtClean="0">
                <a:solidFill>
                  <a:srgbClr val="062E64"/>
                </a:solidFill>
                <a:cs typeface="Trebuchet MS"/>
              </a:rPr>
              <a:t>e</a:t>
            </a:r>
            <a:r>
              <a:rPr lang="en-GB" sz="1600" b="1" spc="-10" dirty="0" smtClean="0">
                <a:solidFill>
                  <a:srgbClr val="062E64"/>
                </a:solidFill>
                <a:cs typeface="Trebuchet MS"/>
              </a:rPr>
              <a:t>n</a:t>
            </a:r>
            <a:r>
              <a:rPr lang="en-GB" sz="1600" b="1" spc="-15" dirty="0" smtClean="0">
                <a:solidFill>
                  <a:srgbClr val="062E64"/>
                </a:solidFill>
                <a:cs typeface="Trebuchet MS"/>
              </a:rPr>
              <a:t>t</a:t>
            </a:r>
            <a:r>
              <a:rPr lang="en-GB" sz="1600" b="1" spc="-10" dirty="0" smtClean="0">
                <a:solidFill>
                  <a:srgbClr val="062E64"/>
                </a:solidFill>
                <a:cs typeface="Trebuchet MS"/>
              </a:rPr>
              <a:t>rif</a:t>
            </a:r>
            <a:r>
              <a:rPr lang="en-GB" sz="1600" b="1" spc="-5" dirty="0" smtClean="0">
                <a:solidFill>
                  <a:srgbClr val="062E64"/>
                </a:solidFill>
                <a:cs typeface="Trebuchet MS"/>
              </a:rPr>
              <a:t>u</a:t>
            </a:r>
            <a:r>
              <a:rPr lang="en-GB" sz="1600" b="1" spc="-10" dirty="0" smtClean="0">
                <a:solidFill>
                  <a:srgbClr val="062E64"/>
                </a:solidFill>
                <a:cs typeface="Trebuchet MS"/>
              </a:rPr>
              <a:t>ga</a:t>
            </a:r>
            <a:r>
              <a:rPr lang="en-GB" sz="1600" b="1" spc="-5" dirty="0" smtClean="0">
                <a:solidFill>
                  <a:srgbClr val="062E64"/>
                </a:solidFill>
                <a:cs typeface="Trebuchet MS"/>
              </a:rPr>
              <a:t>ti</a:t>
            </a:r>
            <a:r>
              <a:rPr lang="en-GB" sz="1600" b="1" spc="-15" dirty="0" smtClean="0">
                <a:solidFill>
                  <a:srgbClr val="062E64"/>
                </a:solidFill>
                <a:cs typeface="Trebuchet MS"/>
              </a:rPr>
              <a:t>o</a:t>
            </a:r>
            <a:r>
              <a:rPr lang="en-GB" sz="1600" b="1" spc="-10" dirty="0" smtClean="0">
                <a:solidFill>
                  <a:srgbClr val="062E64"/>
                </a:solidFill>
                <a:cs typeface="Trebuchet MS"/>
              </a:rPr>
              <a:t>n</a:t>
            </a:r>
            <a:r>
              <a:rPr lang="en-GB" sz="1600" b="1" spc="25" dirty="0" smtClean="0">
                <a:solidFill>
                  <a:srgbClr val="062E64"/>
                </a:solidFill>
                <a:cs typeface="Trebuchet MS"/>
              </a:rPr>
              <a:t> </a:t>
            </a:r>
            <a:r>
              <a:rPr lang="en-GB" sz="1600" spc="-10" dirty="0" smtClean="0">
                <a:solidFill>
                  <a:srgbClr val="062E64"/>
                </a:solidFill>
                <a:cs typeface="Trebuchet MS"/>
              </a:rPr>
              <a:t>af</a:t>
            </a:r>
            <a:r>
              <a:rPr lang="en-GB" sz="1600" spc="-15" dirty="0" smtClean="0">
                <a:solidFill>
                  <a:srgbClr val="062E64"/>
                </a:solidFill>
                <a:cs typeface="Trebuchet MS"/>
              </a:rPr>
              <a:t>t</a:t>
            </a:r>
            <a:r>
              <a:rPr lang="en-GB" sz="1600" spc="-5" dirty="0" smtClean="0">
                <a:solidFill>
                  <a:srgbClr val="062E64"/>
                </a:solidFill>
                <a:cs typeface="Trebuchet MS"/>
              </a:rPr>
              <a:t>e</a:t>
            </a:r>
            <a:r>
              <a:rPr lang="en-GB" sz="1600" spc="-10" dirty="0" smtClean="0">
                <a:solidFill>
                  <a:srgbClr val="062E64"/>
                </a:solidFill>
                <a:cs typeface="Trebuchet MS"/>
              </a:rPr>
              <a:t>r</a:t>
            </a:r>
            <a:r>
              <a:rPr lang="en-GB" sz="1600" spc="15" dirty="0" smtClean="0">
                <a:solidFill>
                  <a:srgbClr val="062E64"/>
                </a:solidFill>
                <a:cs typeface="Trebuchet MS"/>
              </a:rPr>
              <a:t> </a:t>
            </a:r>
            <a:r>
              <a:rPr lang="en-GB" sz="1600" spc="-10" dirty="0" smtClean="0">
                <a:solidFill>
                  <a:srgbClr val="062E64"/>
                </a:solidFill>
                <a:cs typeface="Trebuchet MS"/>
              </a:rPr>
              <a:t>fe</a:t>
            </a:r>
            <a:r>
              <a:rPr lang="en-GB" sz="1600" spc="-5" dirty="0" smtClean="0">
                <a:solidFill>
                  <a:srgbClr val="062E64"/>
                </a:solidFill>
                <a:cs typeface="Trebuchet MS"/>
              </a:rPr>
              <a:t>r</a:t>
            </a:r>
            <a:r>
              <a:rPr lang="en-GB" sz="1600" spc="-15" dirty="0" smtClean="0">
                <a:solidFill>
                  <a:srgbClr val="062E64"/>
                </a:solidFill>
                <a:cs typeface="Trebuchet MS"/>
              </a:rPr>
              <a:t>me</a:t>
            </a:r>
            <a:r>
              <a:rPr lang="en-GB" sz="1600" spc="-10" dirty="0" smtClean="0">
                <a:solidFill>
                  <a:srgbClr val="062E64"/>
                </a:solidFill>
                <a:cs typeface="Trebuchet MS"/>
              </a:rPr>
              <a:t>n</a:t>
            </a:r>
            <a:r>
              <a:rPr lang="en-GB" sz="1600" spc="-15" dirty="0" smtClean="0">
                <a:solidFill>
                  <a:srgbClr val="062E64"/>
                </a:solidFill>
                <a:cs typeface="Trebuchet MS"/>
              </a:rPr>
              <a:t>t</a:t>
            </a:r>
            <a:r>
              <a:rPr lang="en-GB" sz="1600" spc="-10" dirty="0" smtClean="0">
                <a:solidFill>
                  <a:srgbClr val="062E64"/>
                </a:solidFill>
                <a:cs typeface="Trebuchet MS"/>
              </a:rPr>
              <a:t>a</a:t>
            </a:r>
            <a:r>
              <a:rPr lang="en-GB" sz="1600" spc="-15" dirty="0" smtClean="0">
                <a:solidFill>
                  <a:srgbClr val="062E64"/>
                </a:solidFill>
                <a:cs typeface="Trebuchet MS"/>
              </a:rPr>
              <a:t>t</a:t>
            </a:r>
            <a:r>
              <a:rPr lang="en-GB" sz="1600" spc="-5" dirty="0" smtClean="0">
                <a:solidFill>
                  <a:srgbClr val="062E64"/>
                </a:solidFill>
                <a:cs typeface="Trebuchet MS"/>
              </a:rPr>
              <a:t>i</a:t>
            </a:r>
            <a:r>
              <a:rPr lang="en-GB" sz="1600" spc="-15" dirty="0" smtClean="0">
                <a:solidFill>
                  <a:srgbClr val="062E64"/>
                </a:solidFill>
                <a:cs typeface="Trebuchet MS"/>
              </a:rPr>
              <a:t>o</a:t>
            </a:r>
            <a:r>
              <a:rPr lang="en-GB" sz="1600" spc="-10" dirty="0" smtClean="0">
                <a:solidFill>
                  <a:srgbClr val="062E64"/>
                </a:solidFill>
                <a:cs typeface="Trebuchet MS"/>
              </a:rPr>
              <a:t>n</a:t>
            </a:r>
            <a:endParaRPr lang="en-GB" sz="1600" dirty="0" smtClean="0">
              <a:solidFill>
                <a:srgbClr val="062E64"/>
              </a:solidFill>
              <a:cs typeface="Trebuchet MS"/>
            </a:endParaRPr>
          </a:p>
          <a:p>
            <a:pPr>
              <a:lnSpc>
                <a:spcPts val="550"/>
              </a:lnSpc>
              <a:spcBef>
                <a:spcPts val="33"/>
              </a:spcBef>
            </a:pPr>
            <a:endParaRPr lang="en-GB" sz="550" dirty="0" smtClean="0">
              <a:solidFill>
                <a:srgbClr val="062E64"/>
              </a:solidFill>
            </a:endParaRPr>
          </a:p>
          <a:p>
            <a:pPr marL="375285"/>
            <a:r>
              <a:rPr lang="en-GB" sz="1400" dirty="0" smtClean="0">
                <a:solidFill>
                  <a:srgbClr val="062E64"/>
                </a:solidFill>
                <a:cs typeface="Trebuchet MS"/>
              </a:rPr>
              <a:t>Hi</a:t>
            </a:r>
            <a:r>
              <a:rPr lang="en-GB" sz="1400" spc="-5" dirty="0" smtClean="0">
                <a:solidFill>
                  <a:srgbClr val="062E64"/>
                </a:solidFill>
                <a:cs typeface="Trebuchet MS"/>
              </a:rPr>
              <a:t>g</a:t>
            </a:r>
            <a:r>
              <a:rPr lang="en-GB" sz="1400" dirty="0" smtClean="0">
                <a:solidFill>
                  <a:srgbClr val="062E64"/>
                </a:solidFill>
                <a:cs typeface="Trebuchet MS"/>
              </a:rPr>
              <a:t>h</a:t>
            </a:r>
            <a:r>
              <a:rPr lang="en-GB" sz="1400" spc="-15" dirty="0" smtClean="0">
                <a:solidFill>
                  <a:srgbClr val="062E64"/>
                </a:solidFill>
                <a:cs typeface="Trebuchet MS"/>
              </a:rPr>
              <a:t> </a:t>
            </a:r>
            <a:r>
              <a:rPr lang="en-GB" sz="1400" spc="-5" dirty="0" smtClean="0">
                <a:solidFill>
                  <a:srgbClr val="062E64"/>
                </a:solidFill>
                <a:cs typeface="Trebuchet MS"/>
              </a:rPr>
              <a:t>p</a:t>
            </a:r>
            <a:r>
              <a:rPr lang="en-GB" sz="1400" spc="-10" dirty="0" smtClean="0">
                <a:solidFill>
                  <a:srgbClr val="062E64"/>
                </a:solidFill>
                <a:cs typeface="Trebuchet MS"/>
              </a:rPr>
              <a:t>r</a:t>
            </a:r>
            <a:r>
              <a:rPr lang="en-GB" sz="1400" dirty="0" smtClean="0">
                <a:solidFill>
                  <a:srgbClr val="062E64"/>
                </a:solidFill>
                <a:cs typeface="Trebuchet MS"/>
              </a:rPr>
              <a:t>otein</a:t>
            </a:r>
            <a:r>
              <a:rPr lang="en-GB" sz="1400" spc="-15" dirty="0" smtClean="0">
                <a:solidFill>
                  <a:srgbClr val="062E64"/>
                </a:solidFill>
                <a:cs typeface="Trebuchet MS"/>
              </a:rPr>
              <a:t> </a:t>
            </a:r>
            <a:r>
              <a:rPr lang="en-GB" sz="1400" dirty="0" smtClean="0">
                <a:solidFill>
                  <a:srgbClr val="062E64"/>
                </a:solidFill>
                <a:cs typeface="Trebuchet MS"/>
              </a:rPr>
              <a:t>lev</a:t>
            </a:r>
            <a:r>
              <a:rPr lang="en-GB" sz="1400" spc="-5" dirty="0" smtClean="0">
                <a:solidFill>
                  <a:srgbClr val="062E64"/>
                </a:solidFill>
                <a:cs typeface="Trebuchet MS"/>
              </a:rPr>
              <a:t>e</a:t>
            </a:r>
            <a:r>
              <a:rPr lang="en-GB" sz="1400" dirty="0" smtClean="0">
                <a:solidFill>
                  <a:srgbClr val="062E64"/>
                </a:solidFill>
                <a:cs typeface="Trebuchet MS"/>
              </a:rPr>
              <a:t>l</a:t>
            </a:r>
            <a:r>
              <a:rPr lang="en-GB" sz="1400" spc="-5" dirty="0" smtClean="0">
                <a:solidFill>
                  <a:srgbClr val="062E64"/>
                </a:solidFill>
                <a:cs typeface="Trebuchet MS"/>
              </a:rPr>
              <a:t> </a:t>
            </a:r>
            <a:r>
              <a:rPr lang="en-GB" sz="1400" dirty="0" smtClean="0">
                <a:solidFill>
                  <a:srgbClr val="062E64"/>
                </a:solidFill>
                <a:cs typeface="Trebuchet MS"/>
              </a:rPr>
              <a:t>(</a:t>
            </a:r>
            <a:r>
              <a:rPr lang="en-GB" sz="1400" spc="-5" dirty="0" smtClean="0">
                <a:solidFill>
                  <a:srgbClr val="062E64"/>
                </a:solidFill>
                <a:cs typeface="Trebuchet MS"/>
              </a:rPr>
              <a:t>&gt;8%</a:t>
            </a:r>
            <a:r>
              <a:rPr lang="en-GB" sz="1400" dirty="0" smtClean="0">
                <a:solidFill>
                  <a:srgbClr val="062E64"/>
                </a:solidFill>
                <a:cs typeface="Trebuchet MS"/>
              </a:rPr>
              <a:t>)</a:t>
            </a:r>
          </a:p>
          <a:p>
            <a:pPr marL="375285">
              <a:spcBef>
                <a:spcPts val="405"/>
              </a:spcBef>
            </a:pPr>
            <a:r>
              <a:rPr lang="en-GB" sz="1400" spc="-5" dirty="0" smtClean="0">
                <a:solidFill>
                  <a:srgbClr val="062E64"/>
                </a:solidFill>
                <a:cs typeface="Trebuchet MS"/>
              </a:rPr>
              <a:t>0</a:t>
            </a:r>
            <a:r>
              <a:rPr lang="en-GB" sz="1400" dirty="0" smtClean="0">
                <a:solidFill>
                  <a:srgbClr val="062E64"/>
                </a:solidFill>
                <a:cs typeface="Trebuchet MS"/>
              </a:rPr>
              <a:t>%</a:t>
            </a:r>
            <a:r>
              <a:rPr lang="en-GB" sz="1400" spc="5" dirty="0" smtClean="0">
                <a:solidFill>
                  <a:srgbClr val="062E64"/>
                </a:solidFill>
                <a:cs typeface="Trebuchet MS"/>
              </a:rPr>
              <a:t> </a:t>
            </a:r>
            <a:r>
              <a:rPr lang="en-GB" sz="1400" spc="-5" dirty="0" smtClean="0">
                <a:solidFill>
                  <a:srgbClr val="062E64"/>
                </a:solidFill>
                <a:cs typeface="Trebuchet MS"/>
              </a:rPr>
              <a:t>t</a:t>
            </a:r>
            <a:r>
              <a:rPr lang="en-GB" sz="1400" dirty="0" smtClean="0">
                <a:solidFill>
                  <a:srgbClr val="062E64"/>
                </a:solidFill>
                <a:cs typeface="Trebuchet MS"/>
              </a:rPr>
              <a:t>o</a:t>
            </a:r>
            <a:r>
              <a:rPr lang="en-GB" sz="1400" spc="-10" dirty="0" smtClean="0">
                <a:solidFill>
                  <a:srgbClr val="062E64"/>
                </a:solidFill>
                <a:cs typeface="Trebuchet MS"/>
              </a:rPr>
              <a:t> </a:t>
            </a:r>
            <a:r>
              <a:rPr lang="en-GB" sz="1400" dirty="0" smtClean="0">
                <a:solidFill>
                  <a:srgbClr val="062E64"/>
                </a:solidFill>
                <a:cs typeface="Trebuchet MS"/>
              </a:rPr>
              <a:t>me</a:t>
            </a:r>
            <a:r>
              <a:rPr lang="en-GB" sz="1400" spc="-5" dirty="0" smtClean="0">
                <a:solidFill>
                  <a:srgbClr val="062E64"/>
                </a:solidFill>
                <a:cs typeface="Trebuchet MS"/>
              </a:rPr>
              <a:t>di</a:t>
            </a:r>
            <a:r>
              <a:rPr lang="en-GB" sz="1400" dirty="0" smtClean="0">
                <a:solidFill>
                  <a:srgbClr val="062E64"/>
                </a:solidFill>
                <a:cs typeface="Trebuchet MS"/>
              </a:rPr>
              <a:t>um</a:t>
            </a:r>
            <a:r>
              <a:rPr lang="en-GB" sz="1400" spc="-5" dirty="0" smtClean="0">
                <a:solidFill>
                  <a:srgbClr val="062E64"/>
                </a:solidFill>
                <a:cs typeface="Trebuchet MS"/>
              </a:rPr>
              <a:t> </a:t>
            </a:r>
            <a:r>
              <a:rPr lang="en-GB" sz="1400" dirty="0" smtClean="0">
                <a:solidFill>
                  <a:srgbClr val="062E64"/>
                </a:solidFill>
                <a:cs typeface="Trebuchet MS"/>
              </a:rPr>
              <a:t>f</a:t>
            </a:r>
            <a:r>
              <a:rPr lang="en-GB" sz="1400" spc="-10" dirty="0" smtClean="0">
                <a:solidFill>
                  <a:srgbClr val="062E64"/>
                </a:solidFill>
                <a:cs typeface="Trebuchet MS"/>
              </a:rPr>
              <a:t>a</a:t>
            </a:r>
            <a:r>
              <a:rPr lang="en-GB" sz="1400" dirty="0" smtClean="0">
                <a:solidFill>
                  <a:srgbClr val="062E64"/>
                </a:solidFill>
                <a:cs typeface="Trebuchet MS"/>
              </a:rPr>
              <a:t>t</a:t>
            </a:r>
            <a:r>
              <a:rPr lang="en-GB" sz="1400" spc="-10" dirty="0" smtClean="0">
                <a:solidFill>
                  <a:srgbClr val="062E64"/>
                </a:solidFill>
                <a:cs typeface="Trebuchet MS"/>
              </a:rPr>
              <a:t> </a:t>
            </a:r>
            <a:r>
              <a:rPr lang="en-GB" sz="1400" dirty="0" smtClean="0">
                <a:solidFill>
                  <a:srgbClr val="062E64"/>
                </a:solidFill>
                <a:cs typeface="Trebuchet MS"/>
              </a:rPr>
              <a:t>lev</a:t>
            </a:r>
            <a:r>
              <a:rPr lang="en-GB" sz="1400" spc="-5" dirty="0" smtClean="0">
                <a:solidFill>
                  <a:srgbClr val="062E64"/>
                </a:solidFill>
                <a:cs typeface="Trebuchet MS"/>
              </a:rPr>
              <a:t>e</a:t>
            </a:r>
            <a:r>
              <a:rPr lang="en-GB" sz="1400" dirty="0" smtClean="0">
                <a:solidFill>
                  <a:srgbClr val="062E64"/>
                </a:solidFill>
                <a:cs typeface="Trebuchet MS"/>
              </a:rPr>
              <a:t>l</a:t>
            </a:r>
            <a:r>
              <a:rPr lang="en-GB" sz="1400" spc="-5" dirty="0" smtClean="0">
                <a:solidFill>
                  <a:srgbClr val="062E64"/>
                </a:solidFill>
                <a:cs typeface="Trebuchet MS"/>
              </a:rPr>
              <a:t> </a:t>
            </a:r>
            <a:r>
              <a:rPr lang="en-GB" sz="1400" dirty="0" smtClean="0">
                <a:solidFill>
                  <a:srgbClr val="062E64"/>
                </a:solidFill>
                <a:cs typeface="Trebuchet MS"/>
              </a:rPr>
              <a:t>(</a:t>
            </a:r>
            <a:r>
              <a:rPr lang="en-GB" sz="1400" spc="-5" dirty="0" smtClean="0">
                <a:solidFill>
                  <a:srgbClr val="062E64"/>
                </a:solidFill>
                <a:cs typeface="Trebuchet MS"/>
              </a:rPr>
              <a:t>&lt;5%</a:t>
            </a:r>
            <a:r>
              <a:rPr lang="en-GB" sz="1400" dirty="0" smtClean="0">
                <a:solidFill>
                  <a:srgbClr val="062E64"/>
                </a:solidFill>
                <a:cs typeface="Trebuchet MS"/>
              </a:rPr>
              <a:t>)</a:t>
            </a:r>
            <a:endParaRPr lang="en-GB" sz="1400" dirty="0">
              <a:solidFill>
                <a:srgbClr val="062E64"/>
              </a:solidFill>
              <a:cs typeface="Trebuchet MS"/>
            </a:endParaRPr>
          </a:p>
        </p:txBody>
      </p:sp>
      <p:sp>
        <p:nvSpPr>
          <p:cNvPr id="206" name="object 152"/>
          <p:cNvSpPr txBox="1"/>
          <p:nvPr/>
        </p:nvSpPr>
        <p:spPr>
          <a:xfrm>
            <a:off x="4692870" y="2808773"/>
            <a:ext cx="3937000" cy="1136015"/>
          </a:xfrm>
          <a:prstGeom prst="rect">
            <a:avLst/>
          </a:prstGeom>
        </p:spPr>
        <p:txBody>
          <a:bodyPr vert="horz" wrap="square" lIns="0" tIns="0" rIns="0" bIns="0" rtlCol="0">
            <a:noAutofit/>
          </a:bodyPr>
          <a:lstStyle/>
          <a:p>
            <a:pPr marL="12700"/>
            <a:r>
              <a:rPr lang="en-GB" sz="1600" b="1" u="heavy" spc="-140" dirty="0" smtClean="0">
                <a:solidFill>
                  <a:srgbClr val="062E64"/>
                </a:solidFill>
                <a:cs typeface="Trebuchet MS"/>
              </a:rPr>
              <a:t>T</a:t>
            </a:r>
            <a:r>
              <a:rPr lang="en-GB" sz="1600" b="1" u="heavy" spc="-10" dirty="0" smtClean="0">
                <a:solidFill>
                  <a:srgbClr val="062E64"/>
                </a:solidFill>
                <a:cs typeface="Trebuchet MS"/>
              </a:rPr>
              <a:t>y</a:t>
            </a:r>
            <a:r>
              <a:rPr lang="en-GB" sz="1600" b="1" u="heavy" spc="-20" dirty="0" smtClean="0">
                <a:solidFill>
                  <a:srgbClr val="062E64"/>
                </a:solidFill>
                <a:cs typeface="Trebuchet MS"/>
              </a:rPr>
              <a:t>p</a:t>
            </a:r>
            <a:r>
              <a:rPr lang="en-GB" sz="1600" b="1" u="heavy" spc="-10" dirty="0" smtClean="0">
                <a:solidFill>
                  <a:srgbClr val="062E64"/>
                </a:solidFill>
                <a:cs typeface="Trebuchet MS"/>
              </a:rPr>
              <a:t>ical</a:t>
            </a:r>
            <a:r>
              <a:rPr lang="en-GB" sz="1600" b="1" u="heavy" spc="15" dirty="0" smtClean="0">
                <a:solidFill>
                  <a:srgbClr val="062E64"/>
                </a:solidFill>
                <a:cs typeface="Trebuchet MS"/>
              </a:rPr>
              <a:t> </a:t>
            </a:r>
            <a:r>
              <a:rPr lang="en-GB" sz="1600" b="1" u="heavy" spc="-10" dirty="0" smtClean="0">
                <a:solidFill>
                  <a:srgbClr val="062E64"/>
                </a:solidFill>
                <a:cs typeface="Trebuchet MS"/>
              </a:rPr>
              <a:t>mark</a:t>
            </a:r>
            <a:r>
              <a:rPr lang="en-GB" sz="1600" b="1" u="heavy" spc="-20" dirty="0" smtClean="0">
                <a:solidFill>
                  <a:srgbClr val="062E64"/>
                </a:solidFill>
                <a:cs typeface="Trebuchet MS"/>
              </a:rPr>
              <a:t>e</a:t>
            </a:r>
            <a:r>
              <a:rPr lang="en-GB" sz="1600" b="1" u="heavy" dirty="0" smtClean="0">
                <a:solidFill>
                  <a:srgbClr val="062E64"/>
                </a:solidFill>
                <a:cs typeface="Trebuchet MS"/>
              </a:rPr>
              <a:t>t</a:t>
            </a:r>
            <a:r>
              <a:rPr lang="en-GB" sz="1600" b="1" spc="-10" dirty="0" smtClean="0">
                <a:solidFill>
                  <a:srgbClr val="062E64"/>
                </a:solidFill>
                <a:cs typeface="Trebuchet MS"/>
              </a:rPr>
              <a:t>:</a:t>
            </a:r>
            <a:r>
              <a:rPr lang="en-GB" sz="1600" b="1" spc="10" dirty="0" smtClean="0">
                <a:solidFill>
                  <a:srgbClr val="062E64"/>
                </a:solidFill>
                <a:cs typeface="Trebuchet MS"/>
              </a:rPr>
              <a:t> </a:t>
            </a:r>
            <a:r>
              <a:rPr lang="en-GB" sz="1600" spc="-20" dirty="0" smtClean="0">
                <a:solidFill>
                  <a:srgbClr val="062E64"/>
                </a:solidFill>
                <a:cs typeface="Trebuchet MS"/>
              </a:rPr>
              <a:t>U</a:t>
            </a:r>
            <a:r>
              <a:rPr lang="en-GB" sz="1600" spc="-10" dirty="0" smtClean="0">
                <a:solidFill>
                  <a:srgbClr val="062E64"/>
                </a:solidFill>
                <a:cs typeface="Trebuchet MS"/>
              </a:rPr>
              <a:t>S</a:t>
            </a:r>
            <a:r>
              <a:rPr lang="en-GB" sz="1600" spc="20" dirty="0" smtClean="0">
                <a:solidFill>
                  <a:srgbClr val="062E64"/>
                </a:solidFill>
                <a:cs typeface="Trebuchet MS"/>
              </a:rPr>
              <a:t> </a:t>
            </a:r>
            <a:r>
              <a:rPr lang="en-GB" sz="1600" spc="-15" dirty="0" smtClean="0">
                <a:solidFill>
                  <a:srgbClr val="062E64"/>
                </a:solidFill>
                <a:cs typeface="Trebuchet MS"/>
              </a:rPr>
              <a:t>&amp;</a:t>
            </a:r>
            <a:r>
              <a:rPr lang="en-GB" sz="1600" spc="-5" dirty="0" smtClean="0">
                <a:solidFill>
                  <a:srgbClr val="062E64"/>
                </a:solidFill>
                <a:cs typeface="Trebuchet MS"/>
              </a:rPr>
              <a:t> </a:t>
            </a:r>
            <a:r>
              <a:rPr lang="en-GB" sz="1600" spc="-10" dirty="0" smtClean="0">
                <a:solidFill>
                  <a:srgbClr val="062E64"/>
                </a:solidFill>
                <a:cs typeface="Trebuchet MS"/>
              </a:rPr>
              <a:t>Gree</a:t>
            </a:r>
            <a:r>
              <a:rPr lang="en-GB" sz="1600" spc="-15" dirty="0" smtClean="0">
                <a:solidFill>
                  <a:srgbClr val="062E64"/>
                </a:solidFill>
                <a:cs typeface="Trebuchet MS"/>
              </a:rPr>
              <a:t>c</a:t>
            </a:r>
            <a:r>
              <a:rPr lang="en-GB" sz="1600" spc="-10" dirty="0" smtClean="0">
                <a:solidFill>
                  <a:srgbClr val="062E64"/>
                </a:solidFill>
                <a:cs typeface="Trebuchet MS"/>
              </a:rPr>
              <a:t>e</a:t>
            </a:r>
            <a:endParaRPr lang="en-GB" sz="1600" dirty="0" smtClean="0">
              <a:solidFill>
                <a:srgbClr val="062E64"/>
              </a:solidFill>
              <a:cs typeface="Trebuchet MS"/>
            </a:endParaRPr>
          </a:p>
          <a:p>
            <a:pPr>
              <a:lnSpc>
                <a:spcPts val="600"/>
              </a:lnSpc>
              <a:spcBef>
                <a:spcPts val="12"/>
              </a:spcBef>
            </a:pPr>
            <a:endParaRPr lang="en-GB" sz="600" dirty="0" smtClean="0">
              <a:solidFill>
                <a:srgbClr val="062E64"/>
              </a:solidFill>
            </a:endParaRPr>
          </a:p>
          <a:p>
            <a:pPr marL="12700"/>
            <a:r>
              <a:rPr lang="en-GB" sz="1600" spc="-20" dirty="0" smtClean="0">
                <a:solidFill>
                  <a:srgbClr val="062E64"/>
                </a:solidFill>
                <a:cs typeface="Trebuchet MS"/>
              </a:rPr>
              <a:t>H</a:t>
            </a:r>
            <a:r>
              <a:rPr lang="en-GB" sz="1600" spc="-10" dirty="0" smtClean="0">
                <a:solidFill>
                  <a:srgbClr val="062E64"/>
                </a:solidFill>
                <a:cs typeface="Trebuchet MS"/>
              </a:rPr>
              <a:t>eal</a:t>
            </a:r>
            <a:r>
              <a:rPr lang="en-GB" sz="1600" spc="-15" dirty="0" smtClean="0">
                <a:solidFill>
                  <a:srgbClr val="062E64"/>
                </a:solidFill>
                <a:cs typeface="Trebuchet MS"/>
              </a:rPr>
              <a:t>t</a:t>
            </a:r>
            <a:r>
              <a:rPr lang="en-GB" sz="1600" spc="-10" dirty="0" smtClean="0">
                <a:solidFill>
                  <a:srgbClr val="062E64"/>
                </a:solidFill>
                <a:cs typeface="Trebuchet MS"/>
              </a:rPr>
              <a:t>h</a:t>
            </a:r>
            <a:r>
              <a:rPr lang="en-GB" sz="1600" spc="5" dirty="0" smtClean="0">
                <a:solidFill>
                  <a:srgbClr val="062E64"/>
                </a:solidFill>
                <a:cs typeface="Trebuchet MS"/>
              </a:rPr>
              <a:t> </a:t>
            </a:r>
            <a:r>
              <a:rPr lang="en-GB" sz="1600" spc="-15" dirty="0" smtClean="0">
                <a:solidFill>
                  <a:srgbClr val="062E64"/>
                </a:solidFill>
                <a:cs typeface="Trebuchet MS"/>
              </a:rPr>
              <a:t>&amp;</a:t>
            </a:r>
            <a:r>
              <a:rPr lang="en-GB" sz="1600" spc="10" dirty="0" smtClean="0">
                <a:solidFill>
                  <a:srgbClr val="062E64"/>
                </a:solidFill>
                <a:cs typeface="Trebuchet MS"/>
              </a:rPr>
              <a:t> w</a:t>
            </a:r>
            <a:r>
              <a:rPr lang="en-GB" sz="1600" spc="-10" dirty="0" smtClean="0">
                <a:solidFill>
                  <a:srgbClr val="062E64"/>
                </a:solidFill>
                <a:cs typeface="Trebuchet MS"/>
              </a:rPr>
              <a:t>el</a:t>
            </a:r>
            <a:r>
              <a:rPr lang="en-GB" sz="1600" spc="-15" dirty="0" smtClean="0">
                <a:solidFill>
                  <a:srgbClr val="062E64"/>
                </a:solidFill>
                <a:cs typeface="Trebuchet MS"/>
              </a:rPr>
              <a:t>ln</a:t>
            </a:r>
            <a:r>
              <a:rPr lang="en-GB" sz="1600" spc="-5" dirty="0" smtClean="0">
                <a:solidFill>
                  <a:srgbClr val="062E64"/>
                </a:solidFill>
                <a:cs typeface="Trebuchet MS"/>
              </a:rPr>
              <a:t>e</a:t>
            </a:r>
            <a:r>
              <a:rPr lang="en-GB" sz="1600" spc="-10" dirty="0" smtClean="0">
                <a:solidFill>
                  <a:srgbClr val="062E64"/>
                </a:solidFill>
                <a:cs typeface="Trebuchet MS"/>
              </a:rPr>
              <a:t>ss</a:t>
            </a:r>
            <a:r>
              <a:rPr lang="en-GB" sz="1600" spc="30" dirty="0" smtClean="0">
                <a:solidFill>
                  <a:srgbClr val="062E64"/>
                </a:solidFill>
                <a:cs typeface="Trebuchet MS"/>
              </a:rPr>
              <a:t> </a:t>
            </a:r>
            <a:r>
              <a:rPr lang="en-GB" sz="1600" spc="-10" dirty="0" smtClean="0">
                <a:solidFill>
                  <a:srgbClr val="062E64"/>
                </a:solidFill>
                <a:cs typeface="Trebuchet MS"/>
              </a:rPr>
              <a:t>+</a:t>
            </a:r>
            <a:r>
              <a:rPr lang="en-GB" sz="1600" spc="10" dirty="0" smtClean="0">
                <a:solidFill>
                  <a:srgbClr val="062E64"/>
                </a:solidFill>
                <a:cs typeface="Trebuchet MS"/>
              </a:rPr>
              <a:t> </a:t>
            </a:r>
            <a:r>
              <a:rPr lang="en-GB" sz="1600" spc="-10" dirty="0" smtClean="0">
                <a:solidFill>
                  <a:srgbClr val="062E64"/>
                </a:solidFill>
                <a:cs typeface="Trebuchet MS"/>
              </a:rPr>
              <a:t>Indul</a:t>
            </a:r>
            <a:r>
              <a:rPr lang="en-GB" sz="1600" spc="-15" dirty="0" smtClean="0">
                <a:solidFill>
                  <a:srgbClr val="062E64"/>
                </a:solidFill>
                <a:cs typeface="Trebuchet MS"/>
              </a:rPr>
              <a:t>g</a:t>
            </a:r>
            <a:r>
              <a:rPr lang="en-GB" sz="1600" spc="-5" dirty="0" smtClean="0">
                <a:solidFill>
                  <a:srgbClr val="062E64"/>
                </a:solidFill>
                <a:cs typeface="Trebuchet MS"/>
              </a:rPr>
              <a:t>e</a:t>
            </a:r>
            <a:r>
              <a:rPr lang="en-GB" sz="1600" spc="-15" dirty="0" smtClean="0">
                <a:solidFill>
                  <a:srgbClr val="062E64"/>
                </a:solidFill>
                <a:cs typeface="Trebuchet MS"/>
              </a:rPr>
              <a:t>n</a:t>
            </a:r>
            <a:r>
              <a:rPr lang="en-GB" sz="1600" spc="-10" dirty="0" smtClean="0">
                <a:solidFill>
                  <a:srgbClr val="062E64"/>
                </a:solidFill>
                <a:cs typeface="Trebuchet MS"/>
              </a:rPr>
              <a:t>ce</a:t>
            </a:r>
            <a:r>
              <a:rPr lang="en-GB" sz="1600" spc="5" dirty="0" smtClean="0">
                <a:solidFill>
                  <a:srgbClr val="062E64"/>
                </a:solidFill>
                <a:cs typeface="Trebuchet MS"/>
              </a:rPr>
              <a:t> </a:t>
            </a:r>
            <a:r>
              <a:rPr lang="en-GB" sz="1600" spc="-85" dirty="0" smtClean="0">
                <a:solidFill>
                  <a:srgbClr val="062E64"/>
                </a:solidFill>
                <a:cs typeface="Trebuchet MS"/>
              </a:rPr>
              <a:t>p</a:t>
            </a:r>
            <a:r>
              <a:rPr lang="en-GB" sz="1600" spc="-15" dirty="0" smtClean="0">
                <a:solidFill>
                  <a:srgbClr val="062E64"/>
                </a:solidFill>
                <a:cs typeface="Trebuchet MS"/>
              </a:rPr>
              <a:t>o</a:t>
            </a:r>
            <a:r>
              <a:rPr lang="en-GB" sz="1600" spc="-10" dirty="0" smtClean="0">
                <a:solidFill>
                  <a:srgbClr val="062E64"/>
                </a:solidFill>
                <a:cs typeface="Trebuchet MS"/>
              </a:rPr>
              <a:t>sitioning</a:t>
            </a:r>
            <a:endParaRPr lang="en-GB" sz="1600" dirty="0" smtClean="0">
              <a:solidFill>
                <a:srgbClr val="062E64"/>
              </a:solidFill>
              <a:cs typeface="Trebuchet MS"/>
            </a:endParaRPr>
          </a:p>
          <a:p>
            <a:pPr>
              <a:lnSpc>
                <a:spcPts val="500"/>
              </a:lnSpc>
              <a:spcBef>
                <a:spcPts val="35"/>
              </a:spcBef>
            </a:pPr>
            <a:endParaRPr lang="en-GB" sz="500" dirty="0" smtClean="0">
              <a:solidFill>
                <a:srgbClr val="062E64"/>
              </a:solidFill>
            </a:endParaRPr>
          </a:p>
          <a:p>
            <a:pPr marL="393700"/>
            <a:r>
              <a:rPr lang="en-GB" sz="1400" dirty="0" smtClean="0">
                <a:solidFill>
                  <a:srgbClr val="062E64"/>
                </a:solidFill>
                <a:cs typeface="Trebuchet MS"/>
              </a:rPr>
              <a:t>Ad</a:t>
            </a:r>
            <a:r>
              <a:rPr lang="en-GB" sz="1400" spc="-5" dirty="0" smtClean="0">
                <a:solidFill>
                  <a:srgbClr val="062E64"/>
                </a:solidFill>
                <a:cs typeface="Trebuchet MS"/>
              </a:rPr>
              <a:t>di</a:t>
            </a:r>
            <a:r>
              <a:rPr lang="en-GB" sz="1400" spc="-10" dirty="0" smtClean="0">
                <a:solidFill>
                  <a:srgbClr val="062E64"/>
                </a:solidFill>
                <a:cs typeface="Trebuchet MS"/>
              </a:rPr>
              <a:t>t</a:t>
            </a:r>
            <a:r>
              <a:rPr lang="en-GB" sz="1400" dirty="0" smtClean="0">
                <a:solidFill>
                  <a:srgbClr val="062E64"/>
                </a:solidFill>
                <a:cs typeface="Trebuchet MS"/>
              </a:rPr>
              <a:t>io</a:t>
            </a:r>
            <a:r>
              <a:rPr lang="en-GB" sz="1400" spc="-5" dirty="0" smtClean="0">
                <a:solidFill>
                  <a:srgbClr val="062E64"/>
                </a:solidFill>
                <a:cs typeface="Trebuchet MS"/>
              </a:rPr>
              <a:t>n</a:t>
            </a:r>
            <a:r>
              <a:rPr lang="en-GB" sz="1400" dirty="0" smtClean="0">
                <a:solidFill>
                  <a:srgbClr val="062E64"/>
                </a:solidFill>
                <a:cs typeface="Trebuchet MS"/>
              </a:rPr>
              <a:t>s</a:t>
            </a:r>
            <a:r>
              <a:rPr lang="en-GB" sz="1400" spc="-30" dirty="0" smtClean="0">
                <a:solidFill>
                  <a:srgbClr val="062E64"/>
                </a:solidFill>
                <a:cs typeface="Trebuchet MS"/>
              </a:rPr>
              <a:t> </a:t>
            </a:r>
            <a:r>
              <a:rPr lang="en-GB" sz="1400" dirty="0" smtClean="0">
                <a:solidFill>
                  <a:srgbClr val="062E64"/>
                </a:solidFill>
                <a:cs typeface="Trebuchet MS"/>
              </a:rPr>
              <a:t>of</a:t>
            </a:r>
            <a:r>
              <a:rPr lang="en-GB" sz="1400" spc="-20" dirty="0" smtClean="0">
                <a:solidFill>
                  <a:srgbClr val="062E64"/>
                </a:solidFill>
                <a:cs typeface="Trebuchet MS"/>
              </a:rPr>
              <a:t> </a:t>
            </a:r>
            <a:r>
              <a:rPr lang="en-GB" sz="1400" spc="-5" dirty="0" smtClean="0">
                <a:solidFill>
                  <a:srgbClr val="062E64"/>
                </a:solidFill>
                <a:cs typeface="Trebuchet MS"/>
              </a:rPr>
              <a:t>p</a:t>
            </a:r>
            <a:r>
              <a:rPr lang="en-GB" sz="1400" spc="-10" dirty="0" smtClean="0">
                <a:solidFill>
                  <a:srgbClr val="062E64"/>
                </a:solidFill>
                <a:cs typeface="Trebuchet MS"/>
              </a:rPr>
              <a:t>r</a:t>
            </a:r>
            <a:r>
              <a:rPr lang="en-GB" sz="1400" dirty="0" smtClean="0">
                <a:solidFill>
                  <a:srgbClr val="062E64"/>
                </a:solidFill>
                <a:cs typeface="Trebuchet MS"/>
              </a:rPr>
              <a:t>obio</a:t>
            </a:r>
            <a:r>
              <a:rPr lang="en-GB" sz="1400" spc="-10" dirty="0" smtClean="0">
                <a:solidFill>
                  <a:srgbClr val="062E64"/>
                </a:solidFill>
                <a:cs typeface="Trebuchet MS"/>
              </a:rPr>
              <a:t>t</a:t>
            </a:r>
            <a:r>
              <a:rPr lang="en-GB" sz="1400" dirty="0" smtClean="0">
                <a:solidFill>
                  <a:srgbClr val="062E64"/>
                </a:solidFill>
                <a:cs typeface="Trebuchet MS"/>
              </a:rPr>
              <a:t>i</a:t>
            </a:r>
            <a:r>
              <a:rPr lang="en-GB" sz="1400" spc="-5" dirty="0" smtClean="0">
                <a:solidFill>
                  <a:srgbClr val="062E64"/>
                </a:solidFill>
                <a:cs typeface="Trebuchet MS"/>
              </a:rPr>
              <a:t>c</a:t>
            </a:r>
            <a:r>
              <a:rPr lang="en-GB" sz="1400" dirty="0" smtClean="0">
                <a:solidFill>
                  <a:srgbClr val="062E64"/>
                </a:solidFill>
                <a:cs typeface="Trebuchet MS"/>
              </a:rPr>
              <a:t>s</a:t>
            </a:r>
          </a:p>
          <a:p>
            <a:pPr>
              <a:lnSpc>
                <a:spcPts val="500"/>
              </a:lnSpc>
              <a:spcBef>
                <a:spcPts val="4"/>
              </a:spcBef>
            </a:pPr>
            <a:endParaRPr lang="en-GB" sz="500" dirty="0" smtClean="0">
              <a:solidFill>
                <a:srgbClr val="062E64"/>
              </a:solidFill>
            </a:endParaRPr>
          </a:p>
          <a:p>
            <a:pPr marL="393700"/>
            <a:r>
              <a:rPr lang="en-GB" sz="1400" dirty="0" smtClean="0">
                <a:solidFill>
                  <a:srgbClr val="062E64"/>
                </a:solidFill>
                <a:cs typeface="Trebuchet MS"/>
              </a:rPr>
              <a:t>All</a:t>
            </a:r>
            <a:r>
              <a:rPr lang="en-GB" sz="1400" spc="-20" dirty="0" smtClean="0">
                <a:solidFill>
                  <a:srgbClr val="062E64"/>
                </a:solidFill>
                <a:cs typeface="Trebuchet MS"/>
              </a:rPr>
              <a:t> n</a:t>
            </a:r>
            <a:r>
              <a:rPr lang="en-GB" sz="1400" spc="-10" dirty="0" smtClean="0">
                <a:solidFill>
                  <a:srgbClr val="062E64"/>
                </a:solidFill>
                <a:cs typeface="Trebuchet MS"/>
              </a:rPr>
              <a:t>a</a:t>
            </a:r>
            <a:r>
              <a:rPr lang="en-GB" sz="1400" dirty="0" smtClean="0">
                <a:solidFill>
                  <a:srgbClr val="062E64"/>
                </a:solidFill>
                <a:cs typeface="Trebuchet MS"/>
              </a:rPr>
              <a:t>t</a:t>
            </a:r>
            <a:r>
              <a:rPr lang="en-GB" sz="1400" spc="-5" dirty="0" smtClean="0">
                <a:solidFill>
                  <a:srgbClr val="062E64"/>
                </a:solidFill>
                <a:cs typeface="Trebuchet MS"/>
              </a:rPr>
              <a:t>u</a:t>
            </a:r>
            <a:r>
              <a:rPr lang="en-GB" sz="1400" spc="-10" dirty="0" smtClean="0">
                <a:solidFill>
                  <a:srgbClr val="062E64"/>
                </a:solidFill>
                <a:cs typeface="Trebuchet MS"/>
              </a:rPr>
              <a:t>ra</a:t>
            </a:r>
            <a:r>
              <a:rPr lang="en-GB" sz="1400" dirty="0" smtClean="0">
                <a:solidFill>
                  <a:srgbClr val="062E64"/>
                </a:solidFill>
                <a:cs typeface="Trebuchet MS"/>
              </a:rPr>
              <a:t>l</a:t>
            </a:r>
            <a:r>
              <a:rPr lang="en-GB" sz="1400" spc="5" dirty="0" smtClean="0">
                <a:solidFill>
                  <a:srgbClr val="062E64"/>
                </a:solidFill>
                <a:cs typeface="Trebuchet MS"/>
              </a:rPr>
              <a:t> </a:t>
            </a:r>
            <a:r>
              <a:rPr lang="en-GB" sz="1400" spc="-5" dirty="0" smtClean="0">
                <a:solidFill>
                  <a:srgbClr val="062E64"/>
                </a:solidFill>
                <a:cs typeface="Trebuchet MS"/>
              </a:rPr>
              <a:t>(</a:t>
            </a:r>
            <a:r>
              <a:rPr lang="en-GB" sz="1400" dirty="0" smtClean="0">
                <a:solidFill>
                  <a:srgbClr val="062E64"/>
                </a:solidFill>
                <a:cs typeface="Trebuchet MS"/>
              </a:rPr>
              <a:t>w</a:t>
            </a:r>
            <a:r>
              <a:rPr lang="en-GB" sz="1400" spc="-5" dirty="0" smtClean="0">
                <a:solidFill>
                  <a:srgbClr val="062E64"/>
                </a:solidFill>
                <a:cs typeface="Trebuchet MS"/>
              </a:rPr>
              <a:t>i</a:t>
            </a:r>
            <a:r>
              <a:rPr lang="en-GB" sz="1400" spc="-10" dirty="0" smtClean="0">
                <a:solidFill>
                  <a:srgbClr val="062E64"/>
                </a:solidFill>
                <a:cs typeface="Trebuchet MS"/>
              </a:rPr>
              <a:t>t</a:t>
            </a:r>
            <a:r>
              <a:rPr lang="en-GB" sz="1400" dirty="0" smtClean="0">
                <a:solidFill>
                  <a:srgbClr val="062E64"/>
                </a:solidFill>
                <a:cs typeface="Trebuchet MS"/>
              </a:rPr>
              <a:t>hout</a:t>
            </a:r>
            <a:r>
              <a:rPr lang="en-GB" sz="1400" spc="-30" dirty="0" smtClean="0">
                <a:solidFill>
                  <a:srgbClr val="062E64"/>
                </a:solidFill>
                <a:cs typeface="Trebuchet MS"/>
              </a:rPr>
              <a:t> </a:t>
            </a:r>
            <a:r>
              <a:rPr lang="en-GB" sz="1400" spc="-5" dirty="0" smtClean="0">
                <a:solidFill>
                  <a:srgbClr val="062E64"/>
                </a:solidFill>
                <a:cs typeface="Trebuchet MS"/>
              </a:rPr>
              <a:t>st</a:t>
            </a:r>
            <a:r>
              <a:rPr lang="en-GB" sz="1400" spc="-10" dirty="0" smtClean="0">
                <a:solidFill>
                  <a:srgbClr val="062E64"/>
                </a:solidFill>
                <a:cs typeface="Trebuchet MS"/>
              </a:rPr>
              <a:t>a</a:t>
            </a:r>
            <a:r>
              <a:rPr lang="en-GB" sz="1400" spc="-5" dirty="0" smtClean="0">
                <a:solidFill>
                  <a:srgbClr val="062E64"/>
                </a:solidFill>
                <a:cs typeface="Trebuchet MS"/>
              </a:rPr>
              <a:t>b</a:t>
            </a:r>
            <a:r>
              <a:rPr lang="en-GB" sz="1400" spc="-10" dirty="0" smtClean="0">
                <a:solidFill>
                  <a:srgbClr val="062E64"/>
                </a:solidFill>
                <a:cs typeface="Trebuchet MS"/>
              </a:rPr>
              <a:t>i</a:t>
            </a:r>
            <a:r>
              <a:rPr lang="en-GB" sz="1400" dirty="0" smtClean="0">
                <a:solidFill>
                  <a:srgbClr val="062E64"/>
                </a:solidFill>
                <a:cs typeface="Trebuchet MS"/>
              </a:rPr>
              <a:t>lizer</a:t>
            </a:r>
            <a:r>
              <a:rPr lang="en-GB" sz="1400" spc="-10" dirty="0" smtClean="0">
                <a:solidFill>
                  <a:srgbClr val="062E64"/>
                </a:solidFill>
                <a:cs typeface="Trebuchet MS"/>
              </a:rPr>
              <a:t>s</a:t>
            </a:r>
            <a:r>
              <a:rPr lang="en-GB" sz="1400" dirty="0" smtClean="0">
                <a:solidFill>
                  <a:srgbClr val="062E64"/>
                </a:solidFill>
                <a:cs typeface="Trebuchet MS"/>
              </a:rPr>
              <a:t>)</a:t>
            </a:r>
            <a:endParaRPr lang="en-GB" sz="1400" dirty="0">
              <a:solidFill>
                <a:srgbClr val="062E64"/>
              </a:solidFill>
              <a:cs typeface="Trebuchet MS"/>
            </a:endParaRPr>
          </a:p>
        </p:txBody>
      </p:sp>
      <p:sp>
        <p:nvSpPr>
          <p:cNvPr id="207" name="object 153"/>
          <p:cNvSpPr/>
          <p:nvPr/>
        </p:nvSpPr>
        <p:spPr>
          <a:xfrm>
            <a:off x="2468419" y="4768517"/>
            <a:ext cx="76200" cy="333375"/>
          </a:xfrm>
          <a:custGeom>
            <a:avLst/>
            <a:gdLst/>
            <a:ahLst/>
            <a:cxnLst/>
            <a:rect l="l" t="t" r="r" b="b"/>
            <a:pathLst>
              <a:path w="76200" h="333375">
                <a:moveTo>
                  <a:pt x="31750" y="257175"/>
                </a:moveTo>
                <a:lnTo>
                  <a:pt x="0" y="257175"/>
                </a:lnTo>
                <a:lnTo>
                  <a:pt x="38100" y="333375"/>
                </a:lnTo>
                <a:lnTo>
                  <a:pt x="69850" y="269875"/>
                </a:lnTo>
                <a:lnTo>
                  <a:pt x="31750" y="269875"/>
                </a:lnTo>
                <a:lnTo>
                  <a:pt x="31750" y="257175"/>
                </a:lnTo>
                <a:close/>
              </a:path>
              <a:path w="76200" h="333375">
                <a:moveTo>
                  <a:pt x="76200" y="257175"/>
                </a:moveTo>
                <a:lnTo>
                  <a:pt x="44450" y="257175"/>
                </a:lnTo>
                <a:lnTo>
                  <a:pt x="44450" y="269875"/>
                </a:lnTo>
                <a:lnTo>
                  <a:pt x="69850" y="269875"/>
                </a:lnTo>
                <a:lnTo>
                  <a:pt x="76200" y="257175"/>
                </a:lnTo>
                <a:close/>
              </a:path>
              <a:path w="76200" h="333375">
                <a:moveTo>
                  <a:pt x="44450" y="0"/>
                </a:moveTo>
                <a:lnTo>
                  <a:pt x="31750" y="0"/>
                </a:lnTo>
                <a:lnTo>
                  <a:pt x="31750" y="257175"/>
                </a:lnTo>
                <a:lnTo>
                  <a:pt x="44450" y="257175"/>
                </a:lnTo>
                <a:lnTo>
                  <a:pt x="44450" y="0"/>
                </a:lnTo>
                <a:close/>
              </a:path>
            </a:pathLst>
          </a:custGeom>
          <a:solidFill>
            <a:srgbClr val="000000"/>
          </a:solidFill>
        </p:spPr>
        <p:txBody>
          <a:bodyPr wrap="square" lIns="0" tIns="0" rIns="0" bIns="0" rtlCol="0">
            <a:noAutofit/>
          </a:bodyPr>
          <a:lstStyle/>
          <a:p>
            <a:endParaRPr/>
          </a:p>
        </p:txBody>
      </p:sp>
      <p:sp>
        <p:nvSpPr>
          <p:cNvPr id="208" name="object 154"/>
          <p:cNvSpPr/>
          <p:nvPr/>
        </p:nvSpPr>
        <p:spPr>
          <a:xfrm>
            <a:off x="2474261" y="2272840"/>
            <a:ext cx="76200" cy="327151"/>
          </a:xfrm>
          <a:custGeom>
            <a:avLst/>
            <a:gdLst/>
            <a:ahLst/>
            <a:cxnLst/>
            <a:rect l="l" t="t" r="r" b="b"/>
            <a:pathLst>
              <a:path w="76200" h="327151">
                <a:moveTo>
                  <a:pt x="0" y="250443"/>
                </a:moveTo>
                <a:lnTo>
                  <a:pt x="36956" y="327151"/>
                </a:lnTo>
                <a:lnTo>
                  <a:pt x="69813" y="263778"/>
                </a:lnTo>
                <a:lnTo>
                  <a:pt x="44322" y="263778"/>
                </a:lnTo>
                <a:lnTo>
                  <a:pt x="31622" y="263525"/>
                </a:lnTo>
                <a:lnTo>
                  <a:pt x="31805" y="250868"/>
                </a:lnTo>
                <a:lnTo>
                  <a:pt x="0" y="250443"/>
                </a:lnTo>
                <a:close/>
              </a:path>
              <a:path w="76200" h="327151">
                <a:moveTo>
                  <a:pt x="31805" y="250868"/>
                </a:moveTo>
                <a:lnTo>
                  <a:pt x="31622" y="263525"/>
                </a:lnTo>
                <a:lnTo>
                  <a:pt x="44322" y="263778"/>
                </a:lnTo>
                <a:lnTo>
                  <a:pt x="44507" y="251037"/>
                </a:lnTo>
                <a:lnTo>
                  <a:pt x="31805" y="250868"/>
                </a:lnTo>
                <a:close/>
              </a:path>
              <a:path w="76200" h="327151">
                <a:moveTo>
                  <a:pt x="44507" y="251037"/>
                </a:moveTo>
                <a:lnTo>
                  <a:pt x="44322" y="263778"/>
                </a:lnTo>
                <a:lnTo>
                  <a:pt x="69813" y="263778"/>
                </a:lnTo>
                <a:lnTo>
                  <a:pt x="76200" y="251460"/>
                </a:lnTo>
                <a:lnTo>
                  <a:pt x="44507" y="251037"/>
                </a:lnTo>
                <a:close/>
              </a:path>
              <a:path w="76200" h="327151">
                <a:moveTo>
                  <a:pt x="35432" y="0"/>
                </a:moveTo>
                <a:lnTo>
                  <a:pt x="31805" y="250868"/>
                </a:lnTo>
                <a:lnTo>
                  <a:pt x="44507" y="251037"/>
                </a:lnTo>
                <a:lnTo>
                  <a:pt x="48132" y="253"/>
                </a:lnTo>
                <a:lnTo>
                  <a:pt x="35432" y="0"/>
                </a:lnTo>
                <a:close/>
              </a:path>
            </a:pathLst>
          </a:custGeom>
          <a:solidFill>
            <a:srgbClr val="000000"/>
          </a:solidFill>
        </p:spPr>
        <p:txBody>
          <a:bodyPr wrap="square" lIns="0" tIns="0" rIns="0" bIns="0" rtlCol="0">
            <a:noAutofit/>
          </a:bodyPr>
          <a:lstStyle/>
          <a:p>
            <a:endParaRPr/>
          </a:p>
        </p:txBody>
      </p:sp>
      <p:sp>
        <p:nvSpPr>
          <p:cNvPr id="209" name="object 155"/>
          <p:cNvSpPr/>
          <p:nvPr/>
        </p:nvSpPr>
        <p:spPr>
          <a:xfrm>
            <a:off x="2472101" y="5825703"/>
            <a:ext cx="76200" cy="341401"/>
          </a:xfrm>
          <a:custGeom>
            <a:avLst/>
            <a:gdLst/>
            <a:ahLst/>
            <a:cxnLst/>
            <a:rect l="l" t="t" r="r" b="b"/>
            <a:pathLst>
              <a:path w="76200" h="341401">
                <a:moveTo>
                  <a:pt x="31824" y="265294"/>
                </a:moveTo>
                <a:lnTo>
                  <a:pt x="0" y="265734"/>
                </a:lnTo>
                <a:lnTo>
                  <a:pt x="39116" y="341401"/>
                </a:lnTo>
                <a:lnTo>
                  <a:pt x="69766" y="277990"/>
                </a:lnTo>
                <a:lnTo>
                  <a:pt x="32004" y="277990"/>
                </a:lnTo>
                <a:lnTo>
                  <a:pt x="31824" y="265294"/>
                </a:lnTo>
                <a:close/>
              </a:path>
              <a:path w="76200" h="341401">
                <a:moveTo>
                  <a:pt x="44524" y="265118"/>
                </a:moveTo>
                <a:lnTo>
                  <a:pt x="31824" y="265294"/>
                </a:lnTo>
                <a:lnTo>
                  <a:pt x="32004" y="277990"/>
                </a:lnTo>
                <a:lnTo>
                  <a:pt x="44704" y="277812"/>
                </a:lnTo>
                <a:lnTo>
                  <a:pt x="44524" y="265118"/>
                </a:lnTo>
                <a:close/>
              </a:path>
              <a:path w="76200" h="341401">
                <a:moveTo>
                  <a:pt x="76200" y="264680"/>
                </a:moveTo>
                <a:lnTo>
                  <a:pt x="44524" y="265118"/>
                </a:lnTo>
                <a:lnTo>
                  <a:pt x="44704" y="277812"/>
                </a:lnTo>
                <a:lnTo>
                  <a:pt x="32004" y="277990"/>
                </a:lnTo>
                <a:lnTo>
                  <a:pt x="69766" y="277990"/>
                </a:lnTo>
                <a:lnTo>
                  <a:pt x="76200" y="264680"/>
                </a:lnTo>
                <a:close/>
              </a:path>
              <a:path w="76200" h="341401">
                <a:moveTo>
                  <a:pt x="40767" y="0"/>
                </a:moveTo>
                <a:lnTo>
                  <a:pt x="28067" y="177"/>
                </a:lnTo>
                <a:lnTo>
                  <a:pt x="31824" y="265294"/>
                </a:lnTo>
                <a:lnTo>
                  <a:pt x="44524" y="265118"/>
                </a:lnTo>
                <a:lnTo>
                  <a:pt x="40767" y="0"/>
                </a:lnTo>
                <a:close/>
              </a:path>
            </a:pathLst>
          </a:custGeom>
          <a:solidFill>
            <a:srgbClr val="000000"/>
          </a:solidFill>
        </p:spPr>
        <p:txBody>
          <a:bodyPr wrap="square" lIns="0" tIns="0" rIns="0" bIns="0" rtlCol="0">
            <a:noAutofit/>
          </a:bodyPr>
          <a:lstStyle/>
          <a:p>
            <a:endParaRPr/>
          </a:p>
        </p:txBody>
      </p:sp>
      <p:sp>
        <p:nvSpPr>
          <p:cNvPr id="210" name="object 156"/>
          <p:cNvSpPr/>
          <p:nvPr/>
        </p:nvSpPr>
        <p:spPr>
          <a:xfrm>
            <a:off x="2472864" y="2793540"/>
            <a:ext cx="76200" cy="284225"/>
          </a:xfrm>
          <a:custGeom>
            <a:avLst/>
            <a:gdLst/>
            <a:ahLst/>
            <a:cxnLst/>
            <a:rect l="l" t="t" r="r" b="b"/>
            <a:pathLst>
              <a:path w="76200" h="284225">
                <a:moveTo>
                  <a:pt x="0" y="207517"/>
                </a:moveTo>
                <a:lnTo>
                  <a:pt x="36830" y="284225"/>
                </a:lnTo>
                <a:lnTo>
                  <a:pt x="69903" y="220852"/>
                </a:lnTo>
                <a:lnTo>
                  <a:pt x="44196" y="220852"/>
                </a:lnTo>
                <a:lnTo>
                  <a:pt x="31496" y="220725"/>
                </a:lnTo>
                <a:lnTo>
                  <a:pt x="31714" y="208046"/>
                </a:lnTo>
                <a:lnTo>
                  <a:pt x="0" y="207517"/>
                </a:lnTo>
                <a:close/>
              </a:path>
              <a:path w="76200" h="284225">
                <a:moveTo>
                  <a:pt x="31714" y="208046"/>
                </a:moveTo>
                <a:lnTo>
                  <a:pt x="31496" y="220725"/>
                </a:lnTo>
                <a:lnTo>
                  <a:pt x="44196" y="220852"/>
                </a:lnTo>
                <a:lnTo>
                  <a:pt x="44406" y="208258"/>
                </a:lnTo>
                <a:lnTo>
                  <a:pt x="31714" y="208046"/>
                </a:lnTo>
                <a:close/>
              </a:path>
              <a:path w="76200" h="284225">
                <a:moveTo>
                  <a:pt x="44406" y="208258"/>
                </a:moveTo>
                <a:lnTo>
                  <a:pt x="44196" y="220852"/>
                </a:lnTo>
                <a:lnTo>
                  <a:pt x="69903" y="220852"/>
                </a:lnTo>
                <a:lnTo>
                  <a:pt x="76200" y="208787"/>
                </a:lnTo>
                <a:lnTo>
                  <a:pt x="44406" y="208258"/>
                </a:lnTo>
                <a:close/>
              </a:path>
              <a:path w="76200" h="284225">
                <a:moveTo>
                  <a:pt x="35306" y="0"/>
                </a:moveTo>
                <a:lnTo>
                  <a:pt x="31714" y="208046"/>
                </a:lnTo>
                <a:lnTo>
                  <a:pt x="44406" y="208258"/>
                </a:lnTo>
                <a:lnTo>
                  <a:pt x="47879" y="253"/>
                </a:lnTo>
                <a:lnTo>
                  <a:pt x="35306" y="0"/>
                </a:lnTo>
                <a:close/>
              </a:path>
            </a:pathLst>
          </a:custGeom>
          <a:solidFill>
            <a:srgbClr val="000000"/>
          </a:solidFill>
        </p:spPr>
        <p:txBody>
          <a:bodyPr wrap="square" lIns="0" tIns="0" rIns="0" bIns="0" rtlCol="0">
            <a:noAutofit/>
          </a:bodyPr>
          <a:lstStyle/>
          <a:p>
            <a:endParaRPr/>
          </a:p>
        </p:txBody>
      </p:sp>
      <p:sp>
        <p:nvSpPr>
          <p:cNvPr id="211" name="object 157"/>
          <p:cNvSpPr/>
          <p:nvPr/>
        </p:nvSpPr>
        <p:spPr>
          <a:xfrm>
            <a:off x="2511346" y="4901866"/>
            <a:ext cx="722249" cy="0"/>
          </a:xfrm>
          <a:custGeom>
            <a:avLst/>
            <a:gdLst/>
            <a:ahLst/>
            <a:cxnLst/>
            <a:rect l="l" t="t" r="r" b="b"/>
            <a:pathLst>
              <a:path w="722249">
                <a:moveTo>
                  <a:pt x="0" y="0"/>
                </a:moveTo>
                <a:lnTo>
                  <a:pt x="722249" y="0"/>
                </a:lnTo>
              </a:path>
            </a:pathLst>
          </a:custGeom>
          <a:ln w="9525">
            <a:solidFill>
              <a:srgbClr val="000000"/>
            </a:solidFill>
          </a:ln>
        </p:spPr>
        <p:txBody>
          <a:bodyPr wrap="square" lIns="0" tIns="0" rIns="0" bIns="0" rtlCol="0">
            <a:noAutofit/>
          </a:bodyPr>
          <a:lstStyle/>
          <a:p>
            <a:endParaRPr/>
          </a:p>
        </p:txBody>
      </p:sp>
      <p:sp>
        <p:nvSpPr>
          <p:cNvPr id="212" name="object 158"/>
          <p:cNvSpPr/>
          <p:nvPr/>
        </p:nvSpPr>
        <p:spPr>
          <a:xfrm>
            <a:off x="3239944" y="4827189"/>
            <a:ext cx="0" cy="185800"/>
          </a:xfrm>
          <a:custGeom>
            <a:avLst/>
            <a:gdLst/>
            <a:ahLst/>
            <a:cxnLst/>
            <a:rect l="l" t="t" r="r" b="b"/>
            <a:pathLst>
              <a:path h="185800">
                <a:moveTo>
                  <a:pt x="0" y="0"/>
                </a:moveTo>
                <a:lnTo>
                  <a:pt x="0" y="185800"/>
                </a:lnTo>
              </a:path>
            </a:pathLst>
          </a:custGeom>
          <a:ln w="9525">
            <a:solidFill>
              <a:srgbClr val="000000"/>
            </a:solidFill>
          </a:ln>
        </p:spPr>
        <p:txBody>
          <a:bodyPr wrap="square" lIns="0" tIns="0" rIns="0" bIns="0" rtlCol="0">
            <a:noAutofit/>
          </a:bodyPr>
          <a:lstStyle/>
          <a:p>
            <a:endParaRPr/>
          </a:p>
        </p:txBody>
      </p:sp>
      <p:sp>
        <p:nvSpPr>
          <p:cNvPr id="213" name="object 159"/>
          <p:cNvSpPr/>
          <p:nvPr/>
        </p:nvSpPr>
        <p:spPr>
          <a:xfrm>
            <a:off x="3241468" y="4789089"/>
            <a:ext cx="246125" cy="76200"/>
          </a:xfrm>
          <a:custGeom>
            <a:avLst/>
            <a:gdLst/>
            <a:ahLst/>
            <a:cxnLst/>
            <a:rect l="l" t="t" r="r" b="b"/>
            <a:pathLst>
              <a:path w="246125" h="76200">
                <a:moveTo>
                  <a:pt x="169925" y="0"/>
                </a:moveTo>
                <a:lnTo>
                  <a:pt x="169925" y="31750"/>
                </a:lnTo>
                <a:lnTo>
                  <a:pt x="182625" y="31750"/>
                </a:lnTo>
                <a:lnTo>
                  <a:pt x="182625" y="44450"/>
                </a:lnTo>
                <a:lnTo>
                  <a:pt x="169925" y="44450"/>
                </a:lnTo>
                <a:lnTo>
                  <a:pt x="169925" y="76200"/>
                </a:lnTo>
                <a:lnTo>
                  <a:pt x="246125" y="38100"/>
                </a:lnTo>
                <a:lnTo>
                  <a:pt x="169925" y="0"/>
                </a:lnTo>
                <a:close/>
              </a:path>
              <a:path w="246125" h="76200">
                <a:moveTo>
                  <a:pt x="169925" y="31750"/>
                </a:moveTo>
                <a:lnTo>
                  <a:pt x="0" y="31750"/>
                </a:lnTo>
                <a:lnTo>
                  <a:pt x="0" y="44450"/>
                </a:lnTo>
                <a:lnTo>
                  <a:pt x="169925" y="44450"/>
                </a:lnTo>
                <a:lnTo>
                  <a:pt x="169925" y="31750"/>
                </a:lnTo>
                <a:close/>
              </a:path>
            </a:pathLst>
          </a:custGeom>
          <a:solidFill>
            <a:srgbClr val="000000"/>
          </a:solidFill>
        </p:spPr>
        <p:txBody>
          <a:bodyPr wrap="square" lIns="0" tIns="0" rIns="0" bIns="0" rtlCol="0">
            <a:noAutofit/>
          </a:bodyPr>
          <a:lstStyle/>
          <a:p>
            <a:endParaRPr/>
          </a:p>
        </p:txBody>
      </p:sp>
      <p:sp>
        <p:nvSpPr>
          <p:cNvPr id="214" name="object 160"/>
          <p:cNvSpPr/>
          <p:nvPr/>
        </p:nvSpPr>
        <p:spPr>
          <a:xfrm>
            <a:off x="3231943" y="4979589"/>
            <a:ext cx="258825" cy="76200"/>
          </a:xfrm>
          <a:custGeom>
            <a:avLst/>
            <a:gdLst/>
            <a:ahLst/>
            <a:cxnLst/>
            <a:rect l="l" t="t" r="r" b="b"/>
            <a:pathLst>
              <a:path w="258825" h="76200">
                <a:moveTo>
                  <a:pt x="76200" y="0"/>
                </a:moveTo>
                <a:lnTo>
                  <a:pt x="0" y="38100"/>
                </a:lnTo>
                <a:lnTo>
                  <a:pt x="76200" y="76200"/>
                </a:lnTo>
                <a:lnTo>
                  <a:pt x="76200" y="44450"/>
                </a:lnTo>
                <a:lnTo>
                  <a:pt x="63500" y="44450"/>
                </a:lnTo>
                <a:lnTo>
                  <a:pt x="63500" y="31750"/>
                </a:lnTo>
                <a:lnTo>
                  <a:pt x="76200" y="31750"/>
                </a:lnTo>
                <a:lnTo>
                  <a:pt x="76200" y="0"/>
                </a:lnTo>
                <a:close/>
              </a:path>
              <a:path w="258825" h="76200">
                <a:moveTo>
                  <a:pt x="258825" y="31750"/>
                </a:moveTo>
                <a:lnTo>
                  <a:pt x="76200" y="31750"/>
                </a:lnTo>
                <a:lnTo>
                  <a:pt x="76200" y="44450"/>
                </a:lnTo>
                <a:lnTo>
                  <a:pt x="258825" y="44450"/>
                </a:lnTo>
                <a:lnTo>
                  <a:pt x="258825" y="31750"/>
                </a:lnTo>
                <a:close/>
              </a:path>
            </a:pathLst>
          </a:custGeom>
          <a:solidFill>
            <a:srgbClr val="000000"/>
          </a:solidFill>
        </p:spPr>
        <p:txBody>
          <a:bodyPr wrap="square" lIns="0" tIns="0" rIns="0" bIns="0" rtlCol="0">
            <a:noAutofit/>
          </a:bodyPr>
          <a:lstStyle/>
          <a:p>
            <a:endParaRPr/>
          </a:p>
        </p:txBody>
      </p:sp>
      <p:sp>
        <p:nvSpPr>
          <p:cNvPr id="215" name="object 161"/>
          <p:cNvSpPr txBox="1"/>
          <p:nvPr/>
        </p:nvSpPr>
        <p:spPr>
          <a:xfrm>
            <a:off x="3526582" y="4676053"/>
            <a:ext cx="815631" cy="425840"/>
          </a:xfrm>
          <a:prstGeom prst="rect">
            <a:avLst/>
          </a:prstGeom>
        </p:spPr>
        <p:txBody>
          <a:bodyPr vert="horz" wrap="square" lIns="0" tIns="0" rIns="0" bIns="0" rtlCol="0">
            <a:noAutofit/>
          </a:bodyPr>
          <a:lstStyle/>
          <a:p>
            <a:pPr marL="12700" marR="12700" indent="40640">
              <a:lnSpc>
                <a:spcPct val="110000"/>
              </a:lnSpc>
            </a:pPr>
            <a:r>
              <a:rPr sz="1600" dirty="0">
                <a:solidFill>
                  <a:srgbClr val="062E64"/>
                </a:solidFill>
              </a:rPr>
              <a:t>Whey Cream</a:t>
            </a:r>
          </a:p>
        </p:txBody>
      </p:sp>
      <p:sp>
        <p:nvSpPr>
          <p:cNvPr id="216" name="object 162"/>
          <p:cNvSpPr/>
          <p:nvPr/>
        </p:nvSpPr>
        <p:spPr>
          <a:xfrm>
            <a:off x="2468419" y="5263817"/>
            <a:ext cx="76200" cy="360299"/>
          </a:xfrm>
          <a:custGeom>
            <a:avLst/>
            <a:gdLst/>
            <a:ahLst/>
            <a:cxnLst/>
            <a:rect l="l" t="t" r="r" b="b"/>
            <a:pathLst>
              <a:path w="76200" h="360299">
                <a:moveTo>
                  <a:pt x="31750" y="284099"/>
                </a:moveTo>
                <a:lnTo>
                  <a:pt x="0" y="284099"/>
                </a:lnTo>
                <a:lnTo>
                  <a:pt x="38100" y="360299"/>
                </a:lnTo>
                <a:lnTo>
                  <a:pt x="69850" y="296799"/>
                </a:lnTo>
                <a:lnTo>
                  <a:pt x="31750" y="296799"/>
                </a:lnTo>
                <a:lnTo>
                  <a:pt x="31750" y="284099"/>
                </a:lnTo>
                <a:close/>
              </a:path>
              <a:path w="76200" h="360299">
                <a:moveTo>
                  <a:pt x="76200" y="284099"/>
                </a:moveTo>
                <a:lnTo>
                  <a:pt x="44450" y="284099"/>
                </a:lnTo>
                <a:lnTo>
                  <a:pt x="44450" y="296799"/>
                </a:lnTo>
                <a:lnTo>
                  <a:pt x="69850" y="296799"/>
                </a:lnTo>
                <a:lnTo>
                  <a:pt x="76200" y="284099"/>
                </a:lnTo>
                <a:close/>
              </a:path>
              <a:path w="76200" h="360299">
                <a:moveTo>
                  <a:pt x="44450" y="0"/>
                </a:moveTo>
                <a:lnTo>
                  <a:pt x="31750" y="0"/>
                </a:lnTo>
                <a:lnTo>
                  <a:pt x="31750" y="284099"/>
                </a:lnTo>
                <a:lnTo>
                  <a:pt x="44450" y="284099"/>
                </a:lnTo>
                <a:lnTo>
                  <a:pt x="44450" y="0"/>
                </a:lnTo>
                <a:close/>
              </a:path>
            </a:pathLst>
          </a:custGeom>
          <a:solidFill>
            <a:srgbClr val="000000"/>
          </a:solidFill>
        </p:spPr>
        <p:txBody>
          <a:bodyPr wrap="square" lIns="0" tIns="0" rIns="0" bIns="0" rtlCol="0">
            <a:noAutofit/>
          </a:bodyPr>
          <a:lstStyle/>
          <a:p>
            <a:endParaRPr/>
          </a:p>
        </p:txBody>
      </p:sp>
      <p:sp>
        <p:nvSpPr>
          <p:cNvPr id="64" name="object 163"/>
          <p:cNvSpPr txBox="1"/>
          <p:nvPr/>
        </p:nvSpPr>
        <p:spPr>
          <a:xfrm>
            <a:off x="10867885" y="6539344"/>
            <a:ext cx="1227133" cy="217395"/>
          </a:xfrm>
          <a:prstGeom prst="rect">
            <a:avLst/>
          </a:prstGeom>
        </p:spPr>
        <p:txBody>
          <a:bodyPr vert="horz" wrap="square" lIns="0" tIns="0" rIns="0" bIns="0" rtlCol="0">
            <a:noAutofit/>
          </a:bodyPr>
          <a:lstStyle/>
          <a:p>
            <a:pPr marL="12700"/>
            <a:r>
              <a:rPr lang="en-GB" sz="1200" noProof="1" smtClean="0">
                <a:solidFill>
                  <a:srgbClr val="062E64"/>
                </a:solidFill>
                <a:cs typeface="Trebuchet MS"/>
              </a:rPr>
              <a:t>Source: Würth, D.</a:t>
            </a:r>
            <a:endParaRPr lang="en-GB" sz="1200" noProof="1">
              <a:solidFill>
                <a:srgbClr val="062E64"/>
              </a:solidFill>
              <a:cs typeface="Trebuchet MS"/>
            </a:endParaRPr>
          </a:p>
        </p:txBody>
      </p:sp>
      <p:sp>
        <p:nvSpPr>
          <p:cNvPr id="3" name="Rectángulo 2"/>
          <p:cNvSpPr/>
          <p:nvPr/>
        </p:nvSpPr>
        <p:spPr>
          <a:xfrm>
            <a:off x="9028923" y="2857391"/>
            <a:ext cx="2941240" cy="923330"/>
          </a:xfrm>
          <a:prstGeom prst="rect">
            <a:avLst/>
          </a:prstGeom>
        </p:spPr>
        <p:txBody>
          <a:bodyPr wrap="square">
            <a:spAutoFit/>
          </a:bodyPr>
          <a:lstStyle/>
          <a:p>
            <a:pPr algn="r"/>
            <a:r>
              <a:rPr lang="en-GB" dirty="0">
                <a:solidFill>
                  <a:srgbClr val="062E64"/>
                </a:solidFill>
                <a:ea typeface="+mj-ea"/>
                <a:cs typeface="Trebuchet MS"/>
              </a:rPr>
              <a:t>Strained process</a:t>
            </a:r>
          </a:p>
          <a:p>
            <a:pPr algn="r"/>
            <a:r>
              <a:rPr lang="en-GB" dirty="0" smtClean="0">
                <a:solidFill>
                  <a:srgbClr val="062E64"/>
                </a:solidFill>
                <a:ea typeface="+mj-ea"/>
                <a:cs typeface="Trebuchet MS"/>
              </a:rPr>
              <a:t>High protein concentration after fermentation</a:t>
            </a:r>
            <a:endParaRPr lang="en-GB" dirty="0">
              <a:solidFill>
                <a:srgbClr val="062E64"/>
              </a:solidFill>
              <a:ea typeface="+mj-ea"/>
              <a:cs typeface="Trebuchet MS"/>
            </a:endParaRPr>
          </a:p>
        </p:txBody>
      </p:sp>
      <p:pic>
        <p:nvPicPr>
          <p:cNvPr id="58"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55049" y="6953250"/>
            <a:ext cx="609600" cy="609600"/>
          </a:xfrm>
          <a:prstGeom prst="rect">
            <a:avLst/>
          </a:prstGeom>
        </p:spPr>
      </p:pic>
    </p:spTree>
    <p:extLst>
      <p:ext uri="{BB962C8B-B14F-4D97-AF65-F5344CB8AC3E}">
        <p14:creationId xmlns:p14="http://schemas.microsoft.com/office/powerpoint/2010/main" val="3952121685"/>
      </p:ext>
    </p:extLst>
  </p:cSld>
  <p:clrMapOvr>
    <a:masterClrMapping/>
  </p:clrMapOvr>
  <mc:AlternateContent xmlns:mc="http://schemas.openxmlformats.org/markup-compatibility/2006" xmlns:p14="http://schemas.microsoft.com/office/powerpoint/2010/main">
    <mc:Choice Requires="p14">
      <p:transition p14:dur="0" advClick="0" advTm="20800"/>
    </mc:Choice>
    <mc:Fallback xmlns="">
      <p:transition advClick="0" advTm="20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5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smtClean="0"/>
              <a:t>4.2. Nutritional value</a:t>
            </a:r>
            <a:endParaRPr lang="es-ES" dirty="0"/>
          </a:p>
        </p:txBody>
      </p:sp>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838200" y="2238491"/>
            <a:ext cx="10737655" cy="4148455"/>
          </a:xfrm>
        </p:spPr>
        <p:txBody>
          <a:bodyPr>
            <a:normAutofit/>
          </a:bodyPr>
          <a:lstStyle/>
          <a:p>
            <a:pPr lvl="0" algn="just"/>
            <a:r>
              <a:rPr lang="en-GB" sz="2200" dirty="0" smtClean="0"/>
              <a:t>Yogurts </a:t>
            </a:r>
            <a:r>
              <a:rPr lang="en-GB" sz="2200" dirty="0"/>
              <a:t>and fermented milks are rich in proteins of high biological value, easily assimilated calcium, B vitamins (especially B2 or riboflavin, but also folic acid, thiamine, vitamin B6 or pyridoxine and vitamin B5 or pantothenic acid) and fat-soluble vitamins (A, D, E and K), depending on the fat content. They also include carbohydrates and minerals.</a:t>
            </a:r>
            <a:endParaRPr lang="es-ES" sz="2200" dirty="0"/>
          </a:p>
          <a:p>
            <a:pPr lvl="0" algn="just"/>
            <a:r>
              <a:rPr lang="en-GB" sz="2200" dirty="0"/>
              <a:t>The live cultures present in </a:t>
            </a:r>
            <a:r>
              <a:rPr lang="en-GB" sz="2200" dirty="0" smtClean="0"/>
              <a:t>yogurts </a:t>
            </a:r>
            <a:r>
              <a:rPr lang="en-GB" sz="2200" dirty="0"/>
              <a:t>and fermented milks increase intestinal lactase activity and improve the digestion of lactose (milk sugar), making them suitable (generally) for people with lactose digestion problems.</a:t>
            </a:r>
            <a:endParaRPr lang="es-ES" sz="2200" dirty="0"/>
          </a:p>
          <a:p>
            <a:pPr lvl="0" algn="just"/>
            <a:r>
              <a:rPr lang="en-GB" sz="2200" dirty="0"/>
              <a:t>Recommended daily servings of dairy products depend on age, sex and physiological state (children, adults and men over 60, 2-3 servings/day; teenagers, 2-4 servings/day; pregnant or breastfeeding women, athletes and women over 60, 3-4 servings/day; 1 </a:t>
            </a:r>
            <a:r>
              <a:rPr lang="en-GB" sz="2200" dirty="0" smtClean="0"/>
              <a:t>serving= 2 yogurts).</a:t>
            </a:r>
            <a:endParaRPr lang="es-ES" sz="2200" dirty="0"/>
          </a:p>
        </p:txBody>
      </p:sp>
      <p:pic>
        <p:nvPicPr>
          <p:cNvPr id="4"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55010" y="6905482"/>
            <a:ext cx="609600" cy="609600"/>
          </a:xfrm>
          <a:prstGeom prst="rect">
            <a:avLst/>
          </a:prstGeom>
        </p:spPr>
      </p:pic>
    </p:spTree>
    <p:extLst>
      <p:ext uri="{BB962C8B-B14F-4D97-AF65-F5344CB8AC3E}">
        <p14:creationId xmlns:p14="http://schemas.microsoft.com/office/powerpoint/2010/main" val="2694551962"/>
      </p:ext>
    </p:extLst>
  </p:cSld>
  <p:clrMapOvr>
    <a:masterClrMapping/>
  </p:clrMapOvr>
  <mc:AlternateContent xmlns:mc="http://schemas.openxmlformats.org/markup-compatibility/2006" xmlns:p14="http://schemas.microsoft.com/office/powerpoint/2010/main">
    <mc:Choice Requires="p14">
      <p:transition p14:dur="0" advClick="0" advTm="19860"/>
    </mc:Choice>
    <mc:Fallback xmlns="">
      <p:transition advClick="0" advTm="19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smtClean="0"/>
              <a:t>4.2. Nutritional value</a:t>
            </a:r>
            <a:endParaRPr lang="es-ES" dirty="0"/>
          </a:p>
        </p:txBody>
      </p:sp>
      <p:sp>
        <p:nvSpPr>
          <p:cNvPr id="5" name="Content Placeholder 2">
            <a:extLst>
              <a:ext uri="{FF2B5EF4-FFF2-40B4-BE49-F238E27FC236}">
                <a16:creationId xmlns:a16="http://schemas.microsoft.com/office/drawing/2014/main" id="{DBE18B30-9AA9-423F-ACB5-930B869328A2}"/>
              </a:ext>
            </a:extLst>
          </p:cNvPr>
          <p:cNvSpPr>
            <a:spLocks noGrp="1"/>
          </p:cNvSpPr>
          <p:nvPr>
            <p:ph idx="1"/>
          </p:nvPr>
        </p:nvSpPr>
        <p:spPr>
          <a:xfrm>
            <a:off x="374074" y="2286000"/>
            <a:ext cx="8354290" cy="4015654"/>
          </a:xfrm>
        </p:spPr>
        <p:txBody>
          <a:bodyPr>
            <a:normAutofit lnSpcReduction="10000"/>
          </a:bodyPr>
          <a:lstStyle/>
          <a:p>
            <a:pPr lvl="0" algn="just"/>
            <a:r>
              <a:rPr lang="en-GB" sz="2200" dirty="0" smtClean="0"/>
              <a:t>It is advisable to consume whole dairy products, as fat-soluble vitamins and essential fatty acids are lost when the fat is separated.</a:t>
            </a:r>
          </a:p>
          <a:p>
            <a:pPr lvl="0" algn="just"/>
            <a:r>
              <a:rPr lang="en-GB" sz="2200" dirty="0" smtClean="0"/>
              <a:t>Enriched products with fat-soluble vitamins (A, D, E and K) and essential fatty acids are recommended for overweighted people or those who are advised to consume semi or skimmed dairy products due to health problems.</a:t>
            </a:r>
          </a:p>
          <a:p>
            <a:pPr lvl="0" algn="just"/>
            <a:r>
              <a:rPr lang="en-GB" sz="2200" dirty="0" smtClean="0"/>
              <a:t>In addition to its nutritional value, yogurt consumption benefits the body because it facilitates digestion (due to pre-digestion by the proteolytic enzymes of the microorganisms, which release free peptides and amino acids that are easily digested and absorbed; and due to the lower pH, which causes the precipitation of casein and facilitates the action of intestinal enzymes) and favours the absorption of calcium (because of the presence of lactic acid).</a:t>
            </a:r>
            <a:endParaRPr lang="en-GB" sz="2200" dirty="0"/>
          </a:p>
        </p:txBody>
      </p:sp>
      <p:pic>
        <p:nvPicPr>
          <p:cNvPr id="3" name="Imagen 2"/>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45919" t="-20805" r="25107" b="-101"/>
          <a:stretch/>
        </p:blipFill>
        <p:spPr>
          <a:xfrm>
            <a:off x="7481333" y="2474018"/>
            <a:ext cx="4039120" cy="303163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911254"/>
            <a:ext cx="520700" cy="609600"/>
          </a:xfrm>
          <a:prstGeom prst="rect">
            <a:avLst/>
          </a:prstGeom>
        </p:spPr>
      </p:pic>
    </p:spTree>
    <p:extLst>
      <p:ext uri="{BB962C8B-B14F-4D97-AF65-F5344CB8AC3E}">
        <p14:creationId xmlns:p14="http://schemas.microsoft.com/office/powerpoint/2010/main" val="653674417"/>
      </p:ext>
    </p:extLst>
  </p:cSld>
  <p:clrMapOvr>
    <a:masterClrMapping/>
  </p:clrMapOvr>
  <mc:AlternateContent xmlns:mc="http://schemas.openxmlformats.org/markup-compatibility/2006" xmlns:p14="http://schemas.microsoft.com/office/powerpoint/2010/main">
    <mc:Choice Requires="p14">
      <p:transition p14:dur="0" advClick="0" advTm="12500"/>
    </mc:Choice>
    <mc:Fallback xmlns="">
      <p:transition advClick="0" advTm="1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smtClean="0"/>
              <a:t>4.2. Nutritional value</a:t>
            </a:r>
            <a:endParaRPr lang="es-ES" dirty="0"/>
          </a:p>
        </p:txBody>
      </p:sp>
      <p:sp>
        <p:nvSpPr>
          <p:cNvPr id="5" name="Content Placeholder 2">
            <a:extLst>
              <a:ext uri="{FF2B5EF4-FFF2-40B4-BE49-F238E27FC236}">
                <a16:creationId xmlns:a16="http://schemas.microsoft.com/office/drawing/2014/main" id="{DBE18B30-9AA9-423F-ACB5-930B869328A2}"/>
              </a:ext>
            </a:extLst>
          </p:cNvPr>
          <p:cNvSpPr>
            <a:spLocks noGrp="1"/>
          </p:cNvSpPr>
          <p:nvPr>
            <p:ph idx="1"/>
          </p:nvPr>
        </p:nvSpPr>
        <p:spPr>
          <a:xfrm>
            <a:off x="623454" y="2286000"/>
            <a:ext cx="11069781" cy="4015654"/>
          </a:xfrm>
        </p:spPr>
        <p:txBody>
          <a:bodyPr>
            <a:normAutofit/>
          </a:bodyPr>
          <a:lstStyle/>
          <a:p>
            <a:pPr lvl="0" algn="just"/>
            <a:r>
              <a:rPr lang="en-US" sz="2200" dirty="0"/>
              <a:t>The nutritional value of dairy products depends on the milk used in their production and the effects of processing (heat treatment, storage, skimming, etc.). In the case of fermented milks, the activity of microorganisms has an impact on the nutritional and biological value of nutrients in the final product. For example, skimmed products have a lower content of fat-soluble vitamins, which are unintentionally removed when the cream is </a:t>
            </a:r>
            <a:r>
              <a:rPr lang="en-US" sz="2200" dirty="0" smtClean="0"/>
              <a:t>extracted.</a:t>
            </a:r>
          </a:p>
          <a:p>
            <a:pPr lvl="0" algn="just"/>
            <a:r>
              <a:rPr lang="en-US" sz="2200" dirty="0" smtClean="0"/>
              <a:t>The </a:t>
            </a:r>
            <a:r>
              <a:rPr lang="en-US" sz="2200" dirty="0"/>
              <a:t>energy value, macronutrient composition, vitamin and mineral content are similar to those of the starting milk, but from a nutritional point of view, fermented milks are a food with better digestibility, high enzyme concentration and a slight increase in B vitamins. All this makes them a food of high nutritional </a:t>
            </a:r>
            <a:r>
              <a:rPr lang="en-US" sz="2200" dirty="0" smtClean="0"/>
              <a:t>value.</a:t>
            </a:r>
          </a:p>
          <a:p>
            <a:pPr lvl="0" algn="just"/>
            <a:r>
              <a:rPr lang="en-US" sz="2200" dirty="0" smtClean="0"/>
              <a:t>The next two tables show the nutritional composition of several milk products.</a:t>
            </a:r>
            <a:endParaRPr lang="en-GB" sz="2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8435" y="6930304"/>
            <a:ext cx="609600" cy="609600"/>
          </a:xfrm>
          <a:prstGeom prst="rect">
            <a:avLst/>
          </a:prstGeom>
        </p:spPr>
      </p:pic>
    </p:spTree>
    <p:extLst>
      <p:ext uri="{BB962C8B-B14F-4D97-AF65-F5344CB8AC3E}">
        <p14:creationId xmlns:p14="http://schemas.microsoft.com/office/powerpoint/2010/main" val="4137578628"/>
      </p:ext>
    </p:extLst>
  </p:cSld>
  <p:clrMapOvr>
    <a:masterClrMapping/>
  </p:clrMapOvr>
  <mc:AlternateContent xmlns:mc="http://schemas.openxmlformats.org/markup-compatibility/2006" xmlns:p14="http://schemas.microsoft.com/office/powerpoint/2010/main">
    <mc:Choice Requires="p14">
      <p:transition p14:dur="0" advClick="0" advTm="27000"/>
    </mc:Choice>
    <mc:Fallback xmlns="">
      <p:transition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smtClean="0"/>
              <a:t>4.2. Nutritional value</a:t>
            </a:r>
            <a:endParaRPr lang="es-ES" dirty="0"/>
          </a:p>
        </p:txBody>
      </p:sp>
      <p:graphicFrame>
        <p:nvGraphicFramePr>
          <p:cNvPr id="6" name="Table 20">
            <a:extLst>
              <a:ext uri="{FF2B5EF4-FFF2-40B4-BE49-F238E27FC236}">
                <a16:creationId xmlns:a16="http://schemas.microsoft.com/office/drawing/2014/main" id="{8933023A-35AD-48D9-AD66-4DACCE7B4FC7}"/>
              </a:ext>
            </a:extLst>
          </p:cNvPr>
          <p:cNvGraphicFramePr>
            <a:graphicFrameLocks noGrp="1"/>
          </p:cNvGraphicFramePr>
          <p:nvPr>
            <p:ph sz="quarter" idx="4294967295"/>
            <p:extLst>
              <p:ext uri="{D42A27DB-BD31-4B8C-83A1-F6EECF244321}">
                <p14:modId xmlns:p14="http://schemas.microsoft.com/office/powerpoint/2010/main" val="4035799957"/>
              </p:ext>
            </p:extLst>
          </p:nvPr>
        </p:nvGraphicFramePr>
        <p:xfrm>
          <a:off x="277091" y="2161309"/>
          <a:ext cx="11679381" cy="3921142"/>
        </p:xfrm>
        <a:graphic>
          <a:graphicData uri="http://schemas.openxmlformats.org/drawingml/2006/table">
            <a:tbl>
              <a:tblPr firstRow="1" bandRow="1">
                <a:tableStyleId>{5C22544A-7EE6-4342-B048-85BDC9FD1C3A}</a:tableStyleId>
              </a:tblPr>
              <a:tblGrid>
                <a:gridCol w="4142350">
                  <a:extLst>
                    <a:ext uri="{9D8B030D-6E8A-4147-A177-3AD203B41FA5}">
                      <a16:colId xmlns:a16="http://schemas.microsoft.com/office/drawing/2014/main" val="2149714041"/>
                    </a:ext>
                  </a:extLst>
                </a:gridCol>
                <a:gridCol w="713152">
                  <a:extLst>
                    <a:ext uri="{9D8B030D-6E8A-4147-A177-3AD203B41FA5}">
                      <a16:colId xmlns:a16="http://schemas.microsoft.com/office/drawing/2014/main" val="1406019752"/>
                    </a:ext>
                  </a:extLst>
                </a:gridCol>
                <a:gridCol w="811036">
                  <a:extLst>
                    <a:ext uri="{9D8B030D-6E8A-4147-A177-3AD203B41FA5}">
                      <a16:colId xmlns:a16="http://schemas.microsoft.com/office/drawing/2014/main" val="3557201019"/>
                    </a:ext>
                  </a:extLst>
                </a:gridCol>
                <a:gridCol w="839002">
                  <a:extLst>
                    <a:ext uri="{9D8B030D-6E8A-4147-A177-3AD203B41FA5}">
                      <a16:colId xmlns:a16="http://schemas.microsoft.com/office/drawing/2014/main" val="215256108"/>
                    </a:ext>
                  </a:extLst>
                </a:gridCol>
                <a:gridCol w="1342402">
                  <a:extLst>
                    <a:ext uri="{9D8B030D-6E8A-4147-A177-3AD203B41FA5}">
                      <a16:colId xmlns:a16="http://schemas.microsoft.com/office/drawing/2014/main" val="735942982"/>
                    </a:ext>
                  </a:extLst>
                </a:gridCol>
                <a:gridCol w="727135">
                  <a:extLst>
                    <a:ext uri="{9D8B030D-6E8A-4147-A177-3AD203B41FA5}">
                      <a16:colId xmlns:a16="http://schemas.microsoft.com/office/drawing/2014/main" val="1547606690"/>
                    </a:ext>
                  </a:extLst>
                </a:gridCol>
                <a:gridCol w="1049108">
                  <a:extLst>
                    <a:ext uri="{9D8B030D-6E8A-4147-A177-3AD203B41FA5}">
                      <a16:colId xmlns:a16="http://schemas.microsoft.com/office/drawing/2014/main" val="1438862733"/>
                    </a:ext>
                  </a:extLst>
                </a:gridCol>
                <a:gridCol w="1206310">
                  <a:extLst>
                    <a:ext uri="{9D8B030D-6E8A-4147-A177-3AD203B41FA5}">
                      <a16:colId xmlns:a16="http://schemas.microsoft.com/office/drawing/2014/main" val="570392808"/>
                    </a:ext>
                  </a:extLst>
                </a:gridCol>
                <a:gridCol w="848886">
                  <a:extLst>
                    <a:ext uri="{9D8B030D-6E8A-4147-A177-3AD203B41FA5}">
                      <a16:colId xmlns:a16="http://schemas.microsoft.com/office/drawing/2014/main" val="1439690768"/>
                    </a:ext>
                  </a:extLst>
                </a:gridCol>
              </a:tblGrid>
              <a:tr h="504002">
                <a:tc>
                  <a:txBody>
                    <a:bodyPr/>
                    <a:lstStyle/>
                    <a:p>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Water (g)</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Energy (Kcal)</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Protein (g)</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Carbohydrates (g)</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Lipids (g)</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Calcium</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Phosphorus</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Zinc</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94578822"/>
                  </a:ext>
                </a:extLst>
              </a:tr>
              <a:tr h="309362">
                <a:tc>
                  <a:txBody>
                    <a:bodyPr/>
                    <a:lstStyle/>
                    <a:p>
                      <a:r>
                        <a:rPr lang="en-GB" sz="1400" b="0" noProof="0" dirty="0" smtClean="0">
                          <a:solidFill>
                            <a:srgbClr val="062E64"/>
                          </a:solidFill>
                        </a:rPr>
                        <a:t>Cow's milk (whole)</a:t>
                      </a:r>
                      <a:endParaRPr lang="en-GB"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88,4</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65,9</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3,1</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4,7</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3,8</a:t>
                      </a:r>
                      <a:endParaRPr lang="en-GB" sz="1200" b="0" i="0" kern="1200" noProof="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124</a:t>
                      </a:r>
                      <a:endParaRPr lang="en-GB" sz="1200" b="0" i="0" kern="1200" noProof="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92</a:t>
                      </a:r>
                      <a:endParaRPr lang="en-GB" sz="1200" b="0" i="0" kern="1200" noProof="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0,38</a:t>
                      </a:r>
                      <a:endParaRPr lang="en-GB" sz="1200" b="0" i="0" kern="1200" noProof="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02291689"/>
                  </a:ext>
                </a:extLst>
              </a:tr>
              <a:tr h="309362">
                <a:tc>
                  <a:txBody>
                    <a:bodyPr/>
                    <a:lstStyle/>
                    <a:p>
                      <a:r>
                        <a:rPr lang="en-GB" sz="1400" b="0" noProof="0" dirty="0" smtClean="0">
                          <a:solidFill>
                            <a:srgbClr val="062E64"/>
                          </a:solidFill>
                        </a:rPr>
                        <a:t>Cow's milk (skimmed)</a:t>
                      </a:r>
                      <a:endParaRPr lang="en-GB"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91</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37,6</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3,9</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4,9</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0,2</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121</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97</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0,54</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666901345"/>
                  </a:ext>
                </a:extLst>
              </a:tr>
              <a:tr h="309362">
                <a:tc>
                  <a:txBody>
                    <a:bodyPr/>
                    <a:lstStyle/>
                    <a:p>
                      <a:r>
                        <a:rPr lang="en-GB" sz="1400" b="0" noProof="0" dirty="0" smtClean="0">
                          <a:solidFill>
                            <a:srgbClr val="062E64"/>
                          </a:solidFill>
                        </a:rPr>
                        <a:t>Plain yogurt (whole)</a:t>
                      </a:r>
                      <a:endParaRPr lang="en-GB"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87,9</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64,4</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4</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5,5</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2,6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142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170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0,59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184935650"/>
                  </a:ext>
                </a:extLst>
              </a:tr>
              <a:tr h="309362">
                <a:tc>
                  <a:txBody>
                    <a:bodyPr/>
                    <a:lstStyle/>
                    <a:p>
                      <a:r>
                        <a:rPr lang="en-GB" sz="1400" b="0" noProof="0" dirty="0" smtClean="0">
                          <a:solidFill>
                            <a:srgbClr val="062E64"/>
                          </a:solidFill>
                        </a:rPr>
                        <a:t>Plain yogurt (skimmed)</a:t>
                      </a:r>
                      <a:endParaRPr lang="en-GB"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89,1</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47,8</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4,3</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6,3</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0,32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140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109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0,44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779389384"/>
                  </a:ext>
                </a:extLst>
              </a:tr>
              <a:tr h="309362">
                <a:tc>
                  <a:txBody>
                    <a:bodyPr/>
                    <a:lstStyle/>
                    <a:p>
                      <a:r>
                        <a:rPr lang="en-GB" sz="1400" b="0" noProof="0" dirty="0" smtClean="0">
                          <a:solidFill>
                            <a:srgbClr val="062E64"/>
                          </a:solidFill>
                        </a:rPr>
                        <a:t>Flavoured yogurt (whole)</a:t>
                      </a:r>
                      <a:endParaRPr lang="en-GB"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75,6</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114</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5,4</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15,6</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3,4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121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140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0,52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764160515"/>
                  </a:ext>
                </a:extLst>
              </a:tr>
              <a:tr h="309362">
                <a:tc>
                  <a:txBody>
                    <a:bodyPr/>
                    <a:lstStyle/>
                    <a:p>
                      <a:r>
                        <a:rPr lang="en-GB" sz="1400" b="0" noProof="0" dirty="0" smtClean="0">
                          <a:solidFill>
                            <a:srgbClr val="062E64"/>
                          </a:solidFill>
                        </a:rPr>
                        <a:t>Yogurt with fruits (whole)</a:t>
                      </a:r>
                      <a:endParaRPr lang="en-GB"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78,7</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95</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3,8</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14,3</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2,3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109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130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2925769312"/>
                  </a:ext>
                </a:extLst>
              </a:tr>
              <a:tr h="309362">
                <a:tc>
                  <a:txBody>
                    <a:bodyPr/>
                    <a:lstStyle/>
                    <a:p>
                      <a:r>
                        <a:rPr lang="en-GB" sz="1400" b="0" noProof="0" dirty="0" smtClean="0">
                          <a:solidFill>
                            <a:srgbClr val="062E64"/>
                          </a:solidFill>
                        </a:rPr>
                        <a:t>Greek yogurt</a:t>
                      </a:r>
                      <a:endParaRPr lang="en-GB"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78</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139</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6,4</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5,4</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10,2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150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130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0,5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465100994"/>
                  </a:ext>
                </a:extLst>
              </a:tr>
              <a:tr h="309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noProof="0" dirty="0" smtClean="0">
                          <a:solidFill>
                            <a:srgbClr val="062E64"/>
                          </a:solidFill>
                        </a:rPr>
                        <a:t>Fermented milk with </a:t>
                      </a:r>
                      <a:r>
                        <a:rPr lang="en-GB" sz="1400" b="0" i="1" kern="1200" noProof="0" dirty="0" smtClean="0">
                          <a:solidFill>
                            <a:srgbClr val="062E64"/>
                          </a:solidFill>
                          <a:latin typeface="+mn-lt"/>
                          <a:ea typeface="+mn-ea"/>
                          <a:cs typeface="+mn-cs"/>
                        </a:rPr>
                        <a:t>Lactobacillus </a:t>
                      </a:r>
                      <a:r>
                        <a:rPr lang="en-GB" sz="1400" b="0" i="1" kern="1200" noProof="1" smtClean="0">
                          <a:solidFill>
                            <a:srgbClr val="062E64"/>
                          </a:solidFill>
                          <a:latin typeface="+mn-lt"/>
                          <a:ea typeface="+mn-ea"/>
                          <a:cs typeface="+mn-cs"/>
                        </a:rPr>
                        <a:t>casei</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rgbClr val="062E64"/>
                          </a:solidFill>
                          <a:latin typeface="+mn-lt"/>
                          <a:ea typeface="+mn-ea"/>
                          <a:cs typeface="+mn-cs"/>
                        </a:rPr>
                        <a:t>79,6</a:t>
                      </a:r>
                      <a:endParaRPr lang="es-ES" sz="1200" b="0" i="0" kern="120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rgbClr val="062E64"/>
                          </a:solidFill>
                          <a:latin typeface="+mn-lt"/>
                          <a:ea typeface="+mn-ea"/>
                          <a:cs typeface="+mn-cs"/>
                        </a:rPr>
                        <a:t>98,1</a:t>
                      </a:r>
                      <a:endParaRPr lang="es-ES" sz="1200" b="0" i="0" kern="120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rgbClr val="062E64"/>
                          </a:solidFill>
                          <a:latin typeface="+mn-lt"/>
                          <a:ea typeface="+mn-ea"/>
                          <a:cs typeface="+mn-cs"/>
                        </a:rPr>
                        <a:t>3</a:t>
                      </a:r>
                      <a:endParaRPr lang="es-ES" sz="1200" b="0" i="0" kern="120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rgbClr val="062E64"/>
                          </a:solidFill>
                          <a:latin typeface="+mn-lt"/>
                          <a:ea typeface="+mn-ea"/>
                          <a:cs typeface="+mn-cs"/>
                        </a:rPr>
                        <a:t>14,1</a:t>
                      </a:r>
                      <a:endParaRPr lang="es-ES" sz="1200" b="0" i="0" kern="120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rgbClr val="062E64"/>
                          </a:solidFill>
                          <a:latin typeface="+mn-lt"/>
                          <a:ea typeface="+mn-ea"/>
                          <a:cs typeface="+mn-cs"/>
                        </a:rPr>
                        <a:t>3,3</a:t>
                      </a:r>
                      <a:endParaRPr lang="es-ES" sz="1200" b="0" i="0" kern="120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110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107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746228656"/>
                  </a:ext>
                </a:extLst>
              </a:tr>
              <a:tr h="309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noProof="0" dirty="0" smtClean="0">
                          <a:solidFill>
                            <a:srgbClr val="062E64"/>
                          </a:solidFill>
                        </a:rPr>
                        <a:t>Fermented milk with </a:t>
                      </a:r>
                      <a:r>
                        <a:rPr lang="en-GB" sz="1400" b="0" i="1" kern="1200" noProof="0" dirty="0" smtClean="0">
                          <a:solidFill>
                            <a:srgbClr val="062E64"/>
                          </a:solidFill>
                          <a:latin typeface="+mn-lt"/>
                          <a:ea typeface="+mn-ea"/>
                          <a:cs typeface="+mn-cs"/>
                        </a:rPr>
                        <a:t>Lactobacillus acidophilus</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79,5</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98,5</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3,1</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14,1</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3,3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105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107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0,7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1561094712"/>
                  </a:ext>
                </a:extLst>
              </a:tr>
              <a:tr h="309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noProof="0" dirty="0" smtClean="0">
                          <a:solidFill>
                            <a:srgbClr val="062E64"/>
                          </a:solidFill>
                        </a:rPr>
                        <a:t>Fermented milk with</a:t>
                      </a:r>
                      <a:r>
                        <a:rPr lang="en-GB" sz="1400" b="0" baseline="0" noProof="0" dirty="0" smtClean="0">
                          <a:solidFill>
                            <a:srgbClr val="062E64"/>
                          </a:solidFill>
                        </a:rPr>
                        <a:t> </a:t>
                      </a:r>
                      <a:r>
                        <a:rPr lang="en-GB" sz="1400" b="0" baseline="0" noProof="1" smtClean="0">
                          <a:solidFill>
                            <a:srgbClr val="062E64"/>
                          </a:solidFill>
                        </a:rPr>
                        <a:t>bifidobacteria</a:t>
                      </a:r>
                      <a:r>
                        <a:rPr lang="en-GB" sz="1400" b="0" baseline="0" noProof="0" dirty="0" smtClean="0">
                          <a:solidFill>
                            <a:srgbClr val="062E64"/>
                          </a:solidFill>
                        </a:rPr>
                        <a:t> (whole)</a:t>
                      </a:r>
                      <a:endParaRPr lang="en-GB" sz="1400" b="0" i="1" kern="1200" noProof="0" dirty="0" smtClean="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88,6</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62,6</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3,6</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4,4</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3,3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141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107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02163802"/>
                  </a:ext>
                </a:extLst>
              </a:tr>
              <a:tr h="309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noProof="0" dirty="0" smtClean="0">
                          <a:solidFill>
                            <a:srgbClr val="062E64"/>
                          </a:solidFill>
                        </a:rPr>
                        <a:t>Fermented milk with</a:t>
                      </a:r>
                      <a:r>
                        <a:rPr lang="en-GB" sz="1400" b="0" baseline="0" noProof="0" dirty="0" smtClean="0">
                          <a:solidFill>
                            <a:srgbClr val="062E64"/>
                          </a:solidFill>
                        </a:rPr>
                        <a:t> </a:t>
                      </a:r>
                      <a:r>
                        <a:rPr lang="en-GB" sz="1400" b="0" baseline="0" noProof="1" smtClean="0">
                          <a:solidFill>
                            <a:srgbClr val="062E64"/>
                          </a:solidFill>
                        </a:rPr>
                        <a:t>bifidobacteria</a:t>
                      </a:r>
                      <a:r>
                        <a:rPr lang="en-GB" sz="1400" b="0" baseline="0" noProof="0" dirty="0" smtClean="0">
                          <a:solidFill>
                            <a:srgbClr val="062E64"/>
                          </a:solidFill>
                        </a:rPr>
                        <a:t> (</a:t>
                      </a:r>
                      <a:r>
                        <a:rPr lang="en-GB" sz="1400" b="0" noProof="0" dirty="0" smtClean="0">
                          <a:solidFill>
                            <a:srgbClr val="062E64"/>
                          </a:solidFill>
                        </a:rPr>
                        <a:t>skimmed</a:t>
                      </a:r>
                      <a:r>
                        <a:rPr lang="en-GB" sz="1400" b="0" baseline="0" noProof="0" dirty="0" smtClean="0">
                          <a:solidFill>
                            <a:srgbClr val="062E64"/>
                          </a:solidFill>
                        </a:rPr>
                        <a:t>)</a:t>
                      </a:r>
                      <a:endParaRPr lang="en-GB" sz="1400" b="0" i="1" kern="1200" noProof="0" dirty="0" smtClean="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89,3</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44,3</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4,9</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62E64"/>
                          </a:solidFill>
                        </a:rPr>
                        <a:t>5,5</a:t>
                      </a:r>
                      <a:endParaRPr lang="en-GB"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164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135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rgbClr val="062E64"/>
                          </a:solidFill>
                          <a:latin typeface="+mn-lt"/>
                          <a:ea typeface="+mn-ea"/>
                          <a:cs typeface="+mn-cs"/>
                        </a:rPr>
                        <a:t>0,5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94157273"/>
                  </a:ext>
                </a:extLst>
              </a:tr>
            </a:tbl>
          </a:graphicData>
        </a:graphic>
      </p:graphicFrame>
      <p:sp>
        <p:nvSpPr>
          <p:cNvPr id="7" name="Rectángulo 6"/>
          <p:cNvSpPr/>
          <p:nvPr/>
        </p:nvSpPr>
        <p:spPr>
          <a:xfrm>
            <a:off x="9551903" y="6082451"/>
            <a:ext cx="1901867" cy="276999"/>
          </a:xfrm>
          <a:prstGeom prst="rect">
            <a:avLst/>
          </a:prstGeom>
        </p:spPr>
        <p:txBody>
          <a:bodyPr wrap="none">
            <a:spAutoFit/>
          </a:bodyPr>
          <a:lstStyle/>
          <a:p>
            <a:r>
              <a:rPr lang="en-GB" sz="1200" dirty="0" smtClean="0">
                <a:solidFill>
                  <a:srgbClr val="062E64"/>
                </a:solidFill>
              </a:rPr>
              <a:t>Source</a:t>
            </a:r>
            <a:r>
              <a:rPr lang="en-GB" sz="1200" dirty="0">
                <a:solidFill>
                  <a:srgbClr val="062E64"/>
                </a:solidFill>
              </a:rPr>
              <a:t>: Ortega </a:t>
            </a:r>
            <a:r>
              <a:rPr lang="en-GB" sz="1200" i="1" dirty="0">
                <a:solidFill>
                  <a:srgbClr val="062E64"/>
                </a:solidFill>
              </a:rPr>
              <a:t>et al. </a:t>
            </a:r>
            <a:r>
              <a:rPr lang="en-GB" sz="1200" dirty="0" smtClean="0">
                <a:solidFill>
                  <a:srgbClr val="062E64"/>
                </a:solidFill>
              </a:rPr>
              <a:t>(2004</a:t>
            </a:r>
            <a:r>
              <a:rPr lang="en-GB" sz="1200" dirty="0">
                <a:solidFill>
                  <a:srgbClr val="062E64"/>
                </a:solidFill>
              </a:rPr>
              <a:t>)</a:t>
            </a:r>
            <a:endParaRPr lang="es-ES" sz="1200" dirty="0">
              <a:solidFill>
                <a:srgbClr val="062E64"/>
              </a:solidFill>
            </a:endParaRPr>
          </a:p>
        </p:txBody>
      </p:sp>
      <p:sp>
        <p:nvSpPr>
          <p:cNvPr id="8" name="Rectángulo 7"/>
          <p:cNvSpPr/>
          <p:nvPr/>
        </p:nvSpPr>
        <p:spPr>
          <a:xfrm>
            <a:off x="9468773" y="1713494"/>
            <a:ext cx="2417328" cy="341632"/>
          </a:xfrm>
          <a:prstGeom prst="rect">
            <a:avLst/>
          </a:prstGeom>
        </p:spPr>
        <p:txBody>
          <a:bodyPr wrap="none">
            <a:spAutoFit/>
          </a:bodyPr>
          <a:lstStyle/>
          <a:p>
            <a:pPr>
              <a:lnSpc>
                <a:spcPct val="90000"/>
              </a:lnSpc>
              <a:spcBef>
                <a:spcPts val="1000"/>
              </a:spcBef>
            </a:pPr>
            <a:r>
              <a:rPr lang="en-GB" dirty="0" smtClean="0">
                <a:solidFill>
                  <a:schemeClr val="accent5">
                    <a:lumMod val="75000"/>
                  </a:schemeClr>
                </a:solidFill>
              </a:rPr>
              <a:t>Nutritional composition</a:t>
            </a:r>
            <a:endParaRPr lang="es-ES" dirty="0">
              <a:solidFill>
                <a:schemeClr val="accent5">
                  <a:lumMod val="75000"/>
                </a:schemeClr>
              </a:solidFill>
            </a:endParaRPr>
          </a:p>
        </p:txBody>
      </p:sp>
      <p:pic>
        <p:nvPicPr>
          <p:cNvPr id="9"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46872" y="6930950"/>
            <a:ext cx="609600" cy="609600"/>
          </a:xfrm>
          <a:prstGeom prst="rect">
            <a:avLst/>
          </a:prstGeom>
        </p:spPr>
      </p:pic>
    </p:spTree>
    <p:extLst>
      <p:ext uri="{BB962C8B-B14F-4D97-AF65-F5344CB8AC3E}">
        <p14:creationId xmlns:p14="http://schemas.microsoft.com/office/powerpoint/2010/main" val="1109758738"/>
      </p:ext>
    </p:extLst>
  </p:cSld>
  <p:clrMapOvr>
    <a:masterClrMapping/>
  </p:clrMapOvr>
  <mc:AlternateContent xmlns:mc="http://schemas.openxmlformats.org/markup-compatibility/2006" xmlns:p14="http://schemas.microsoft.com/office/powerpoint/2010/main">
    <mc:Choice Requires="p14">
      <p:transition p14:dur="0" advClick="0" advTm="28850"/>
    </mc:Choice>
    <mc:Fallback xmlns="">
      <p:transition advClick="0" advTm="28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smtClean="0"/>
              <a:t>4.2. Nutritional value</a:t>
            </a:r>
            <a:endParaRPr lang="es-ES" dirty="0"/>
          </a:p>
        </p:txBody>
      </p:sp>
      <p:sp>
        <p:nvSpPr>
          <p:cNvPr id="7" name="Rectángulo 6"/>
          <p:cNvSpPr/>
          <p:nvPr/>
        </p:nvSpPr>
        <p:spPr>
          <a:xfrm>
            <a:off x="9551903" y="5833067"/>
            <a:ext cx="1901867" cy="276999"/>
          </a:xfrm>
          <a:prstGeom prst="rect">
            <a:avLst/>
          </a:prstGeom>
        </p:spPr>
        <p:txBody>
          <a:bodyPr wrap="none">
            <a:spAutoFit/>
          </a:bodyPr>
          <a:lstStyle/>
          <a:p>
            <a:r>
              <a:rPr lang="en-GB" sz="1200" dirty="0">
                <a:solidFill>
                  <a:srgbClr val="062E64"/>
                </a:solidFill>
              </a:rPr>
              <a:t>Source: </a:t>
            </a:r>
            <a:r>
              <a:rPr lang="en-GB" sz="1200" dirty="0" smtClean="0">
                <a:solidFill>
                  <a:srgbClr val="062E64"/>
                </a:solidFill>
              </a:rPr>
              <a:t>Ortega </a:t>
            </a:r>
            <a:r>
              <a:rPr lang="en-GB" sz="1200" i="1" dirty="0">
                <a:solidFill>
                  <a:srgbClr val="062E64"/>
                </a:solidFill>
              </a:rPr>
              <a:t>et al. </a:t>
            </a:r>
            <a:r>
              <a:rPr lang="en-GB" sz="1200" dirty="0" smtClean="0">
                <a:solidFill>
                  <a:srgbClr val="062E64"/>
                </a:solidFill>
              </a:rPr>
              <a:t>(2004</a:t>
            </a:r>
            <a:r>
              <a:rPr lang="en-GB" sz="1200" dirty="0">
                <a:solidFill>
                  <a:srgbClr val="062E64"/>
                </a:solidFill>
              </a:rPr>
              <a:t>)</a:t>
            </a:r>
            <a:endParaRPr lang="es-ES" sz="1200" dirty="0">
              <a:solidFill>
                <a:srgbClr val="062E64"/>
              </a:solidFill>
            </a:endParaRPr>
          </a:p>
        </p:txBody>
      </p:sp>
      <p:sp>
        <p:nvSpPr>
          <p:cNvPr id="8" name="Rectángulo 7"/>
          <p:cNvSpPr/>
          <p:nvPr/>
        </p:nvSpPr>
        <p:spPr>
          <a:xfrm>
            <a:off x="9468773" y="1713494"/>
            <a:ext cx="2417328" cy="341632"/>
          </a:xfrm>
          <a:prstGeom prst="rect">
            <a:avLst/>
          </a:prstGeom>
        </p:spPr>
        <p:txBody>
          <a:bodyPr wrap="none">
            <a:spAutoFit/>
          </a:bodyPr>
          <a:lstStyle/>
          <a:p>
            <a:pPr>
              <a:lnSpc>
                <a:spcPct val="90000"/>
              </a:lnSpc>
              <a:spcBef>
                <a:spcPts val="1000"/>
              </a:spcBef>
            </a:pPr>
            <a:r>
              <a:rPr lang="en-GB" dirty="0" smtClean="0">
                <a:solidFill>
                  <a:schemeClr val="accent5">
                    <a:lumMod val="75000"/>
                  </a:schemeClr>
                </a:solidFill>
              </a:rPr>
              <a:t>Nutritional composition</a:t>
            </a:r>
            <a:endParaRPr lang="es-ES" dirty="0">
              <a:solidFill>
                <a:schemeClr val="accent5">
                  <a:lumMod val="75000"/>
                </a:schemeClr>
              </a:solidFill>
            </a:endParaRPr>
          </a:p>
        </p:txBody>
      </p:sp>
      <p:graphicFrame>
        <p:nvGraphicFramePr>
          <p:cNvPr id="9" name="Table 20">
            <a:extLst>
              <a:ext uri="{FF2B5EF4-FFF2-40B4-BE49-F238E27FC236}">
                <a16:creationId xmlns:a16="http://schemas.microsoft.com/office/drawing/2014/main" id="{8933023A-35AD-48D9-AD66-4DACCE7B4FC7}"/>
              </a:ext>
            </a:extLst>
          </p:cNvPr>
          <p:cNvGraphicFramePr>
            <a:graphicFrameLocks noGrp="1"/>
          </p:cNvGraphicFramePr>
          <p:nvPr>
            <p:ph sz="quarter" idx="4294967295"/>
            <p:extLst>
              <p:ext uri="{D42A27DB-BD31-4B8C-83A1-F6EECF244321}">
                <p14:modId xmlns:p14="http://schemas.microsoft.com/office/powerpoint/2010/main" val="2048508302"/>
              </p:ext>
            </p:extLst>
          </p:nvPr>
        </p:nvGraphicFramePr>
        <p:xfrm>
          <a:off x="277092" y="2161308"/>
          <a:ext cx="11679380" cy="3657612"/>
        </p:xfrm>
        <a:graphic>
          <a:graphicData uri="http://schemas.openxmlformats.org/drawingml/2006/table">
            <a:tbl>
              <a:tblPr firstRow="1" bandRow="1">
                <a:tableStyleId>{5C22544A-7EE6-4342-B048-85BDC9FD1C3A}</a:tableStyleId>
              </a:tblPr>
              <a:tblGrid>
                <a:gridCol w="5430984">
                  <a:extLst>
                    <a:ext uri="{9D8B030D-6E8A-4147-A177-3AD203B41FA5}">
                      <a16:colId xmlns:a16="http://schemas.microsoft.com/office/drawing/2014/main" val="2149714041"/>
                    </a:ext>
                  </a:extLst>
                </a:gridCol>
                <a:gridCol w="692728">
                  <a:extLst>
                    <a:ext uri="{9D8B030D-6E8A-4147-A177-3AD203B41FA5}">
                      <a16:colId xmlns:a16="http://schemas.microsoft.com/office/drawing/2014/main" val="1406019752"/>
                    </a:ext>
                  </a:extLst>
                </a:gridCol>
                <a:gridCol w="665018">
                  <a:extLst>
                    <a:ext uri="{9D8B030D-6E8A-4147-A177-3AD203B41FA5}">
                      <a16:colId xmlns:a16="http://schemas.microsoft.com/office/drawing/2014/main" val="3557201019"/>
                    </a:ext>
                  </a:extLst>
                </a:gridCol>
                <a:gridCol w="665018">
                  <a:extLst>
                    <a:ext uri="{9D8B030D-6E8A-4147-A177-3AD203B41FA5}">
                      <a16:colId xmlns:a16="http://schemas.microsoft.com/office/drawing/2014/main" val="215256108"/>
                    </a:ext>
                  </a:extLst>
                </a:gridCol>
                <a:gridCol w="623455">
                  <a:extLst>
                    <a:ext uri="{9D8B030D-6E8A-4147-A177-3AD203B41FA5}">
                      <a16:colId xmlns:a16="http://schemas.microsoft.com/office/drawing/2014/main" val="735942982"/>
                    </a:ext>
                  </a:extLst>
                </a:gridCol>
                <a:gridCol w="623454">
                  <a:extLst>
                    <a:ext uri="{9D8B030D-6E8A-4147-A177-3AD203B41FA5}">
                      <a16:colId xmlns:a16="http://schemas.microsoft.com/office/drawing/2014/main" val="1547606690"/>
                    </a:ext>
                  </a:extLst>
                </a:gridCol>
                <a:gridCol w="609600">
                  <a:extLst>
                    <a:ext uri="{9D8B030D-6E8A-4147-A177-3AD203B41FA5}">
                      <a16:colId xmlns:a16="http://schemas.microsoft.com/office/drawing/2014/main" val="1438862733"/>
                    </a:ext>
                  </a:extLst>
                </a:gridCol>
                <a:gridCol w="595746">
                  <a:extLst>
                    <a:ext uri="{9D8B030D-6E8A-4147-A177-3AD203B41FA5}">
                      <a16:colId xmlns:a16="http://schemas.microsoft.com/office/drawing/2014/main" val="570392808"/>
                    </a:ext>
                  </a:extLst>
                </a:gridCol>
                <a:gridCol w="595745">
                  <a:extLst>
                    <a:ext uri="{9D8B030D-6E8A-4147-A177-3AD203B41FA5}">
                      <a16:colId xmlns:a16="http://schemas.microsoft.com/office/drawing/2014/main" val="1439690768"/>
                    </a:ext>
                  </a:extLst>
                </a:gridCol>
                <a:gridCol w="568036">
                  <a:extLst>
                    <a:ext uri="{9D8B030D-6E8A-4147-A177-3AD203B41FA5}">
                      <a16:colId xmlns:a16="http://schemas.microsoft.com/office/drawing/2014/main" val="1843522599"/>
                    </a:ext>
                  </a:extLst>
                </a:gridCol>
                <a:gridCol w="609596">
                  <a:extLst>
                    <a:ext uri="{9D8B030D-6E8A-4147-A177-3AD203B41FA5}">
                      <a16:colId xmlns:a16="http://schemas.microsoft.com/office/drawing/2014/main" val="877918221"/>
                    </a:ext>
                  </a:extLst>
                </a:gridCol>
              </a:tblGrid>
              <a:tr h="304801">
                <a:tc>
                  <a:txBody>
                    <a:bodyPr/>
                    <a:lstStyle/>
                    <a:p>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B1</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B2</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B3</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B6</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B9</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B12</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C</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A</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D</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E</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94578822"/>
                  </a:ext>
                </a:extLst>
              </a:tr>
              <a:tr h="304801">
                <a:tc>
                  <a:txBody>
                    <a:bodyPr/>
                    <a:lstStyle/>
                    <a:p>
                      <a:r>
                        <a:rPr lang="en-GB" sz="1400" b="0" noProof="0" dirty="0" smtClean="0">
                          <a:solidFill>
                            <a:srgbClr val="062E64"/>
                          </a:solidFill>
                        </a:rPr>
                        <a:t>Cow's milk (whole)</a:t>
                      </a:r>
                      <a:endParaRPr lang="en-GB"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0,19</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0,73</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5,5</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0,3</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1,4</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46</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0,1</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02291689"/>
                  </a:ext>
                </a:extLst>
              </a:tr>
              <a:tr h="304801">
                <a:tc>
                  <a:txBody>
                    <a:bodyPr/>
                    <a:lstStyle/>
                    <a:p>
                      <a:r>
                        <a:rPr lang="en-GB" sz="1400" b="0" noProof="0" dirty="0" smtClean="0">
                          <a:solidFill>
                            <a:srgbClr val="062E64"/>
                          </a:solidFill>
                        </a:rPr>
                        <a:t>Cow's milk (skimmed)</a:t>
                      </a:r>
                      <a:endParaRPr lang="en-GB"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0,17</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0,9</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5,3</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0,3</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1,7</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Tr</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smtClean="0">
                          <a:ln>
                            <a:noFill/>
                          </a:ln>
                          <a:solidFill>
                            <a:srgbClr val="062E64"/>
                          </a:solidFill>
                          <a:effectLst/>
                          <a:uLnTx/>
                          <a:uFillTx/>
                          <a:latin typeface="+mn-lt"/>
                          <a:ea typeface="+mn-ea"/>
                          <a:cs typeface="+mn-cs"/>
                        </a:rPr>
                        <a:t>Tr</a:t>
                      </a:r>
                      <a:endParaRPr kumimoji="0" lang="es-ES" sz="1200" b="0" i="0" u="none" strike="noStrike" kern="1200" cap="none" spc="0" normalizeH="0" baseline="0" noProof="1">
                        <a:ln>
                          <a:noFill/>
                        </a:ln>
                        <a:solidFill>
                          <a:srgbClr val="062E64"/>
                        </a:solidFill>
                        <a:effectLst/>
                        <a:uLnTx/>
                        <a:uFillTx/>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smtClean="0">
                          <a:ln>
                            <a:noFill/>
                          </a:ln>
                          <a:solidFill>
                            <a:srgbClr val="062E64"/>
                          </a:solidFill>
                          <a:effectLst/>
                          <a:uLnTx/>
                          <a:uFillTx/>
                          <a:latin typeface="+mn-lt"/>
                          <a:ea typeface="+mn-ea"/>
                          <a:cs typeface="+mn-cs"/>
                        </a:rPr>
                        <a:t>Tr</a:t>
                      </a:r>
                      <a:endParaRPr kumimoji="0" lang="es-ES" sz="1200" b="0" i="0" u="none" strike="noStrike" kern="1200" cap="none" spc="0" normalizeH="0" baseline="0" noProof="1">
                        <a:ln>
                          <a:noFill/>
                        </a:ln>
                        <a:solidFill>
                          <a:srgbClr val="062E64"/>
                        </a:solidFill>
                        <a:effectLst/>
                        <a:uLnTx/>
                        <a:uFillTx/>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666901345"/>
                  </a:ext>
                </a:extLst>
              </a:tr>
              <a:tr h="304801">
                <a:tc>
                  <a:txBody>
                    <a:bodyPr/>
                    <a:lstStyle/>
                    <a:p>
                      <a:r>
                        <a:rPr lang="en-GB" sz="1400" b="0" noProof="0" dirty="0" smtClean="0">
                          <a:solidFill>
                            <a:srgbClr val="062E64"/>
                          </a:solidFill>
                        </a:rPr>
                        <a:t>Plain yogurt (whole)</a:t>
                      </a:r>
                      <a:endParaRPr lang="en-GB"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0,18</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0,44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smtClean="0">
                          <a:ln>
                            <a:noFill/>
                          </a:ln>
                          <a:solidFill>
                            <a:srgbClr val="062E64"/>
                          </a:solidFill>
                          <a:effectLst/>
                          <a:uLnTx/>
                          <a:uFillTx/>
                          <a:latin typeface="+mn-lt"/>
                          <a:ea typeface="+mn-ea"/>
                          <a:cs typeface="+mn-cs"/>
                        </a:rPr>
                        <a:t>0,05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3,7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9,8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184935650"/>
                  </a:ext>
                </a:extLst>
              </a:tr>
              <a:tr h="304801">
                <a:tc>
                  <a:txBody>
                    <a:bodyPr/>
                    <a:lstStyle/>
                    <a:p>
                      <a:r>
                        <a:rPr lang="en-GB" sz="1400" b="0" noProof="0" dirty="0" smtClean="0">
                          <a:solidFill>
                            <a:srgbClr val="062E64"/>
                          </a:solidFill>
                        </a:rPr>
                        <a:t>Plain yogurt (skimmed)</a:t>
                      </a:r>
                      <a:endParaRPr lang="en-GB"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0,19</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1,2</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smtClean="0">
                          <a:ln>
                            <a:noFill/>
                          </a:ln>
                          <a:solidFill>
                            <a:srgbClr val="062E64"/>
                          </a:solidFill>
                          <a:effectLst/>
                          <a:uLnTx/>
                          <a:uFillTx/>
                          <a:latin typeface="+mn-lt"/>
                          <a:ea typeface="+mn-ea"/>
                          <a:cs typeface="+mn-cs"/>
                        </a:rPr>
                        <a:t>0,08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4,7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1,6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779389384"/>
                  </a:ext>
                </a:extLst>
              </a:tr>
              <a:tr h="304801">
                <a:tc>
                  <a:txBody>
                    <a:bodyPr/>
                    <a:lstStyle/>
                    <a:p>
                      <a:r>
                        <a:rPr lang="en-GB" sz="1400" b="0" noProof="0" dirty="0" smtClean="0">
                          <a:solidFill>
                            <a:srgbClr val="062E64"/>
                          </a:solidFill>
                        </a:rPr>
                        <a:t>Flavoured yogurt (whole)</a:t>
                      </a:r>
                      <a:endParaRPr lang="en-GB"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0,2</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0,44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0,05</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13,5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0,17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0,94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27,4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0,05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0,08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764160515"/>
                  </a:ext>
                </a:extLst>
              </a:tr>
              <a:tr h="304801">
                <a:tc>
                  <a:txBody>
                    <a:bodyPr/>
                    <a:lstStyle/>
                    <a:p>
                      <a:r>
                        <a:rPr lang="en-GB" sz="1400" b="0" noProof="0" dirty="0" smtClean="0">
                          <a:solidFill>
                            <a:srgbClr val="062E64"/>
                          </a:solidFill>
                        </a:rPr>
                        <a:t>Yogurt with fruits (whole)</a:t>
                      </a:r>
                      <a:endParaRPr lang="en-GB"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smtClean="0">
                          <a:ln>
                            <a:noFill/>
                          </a:ln>
                          <a:solidFill>
                            <a:srgbClr val="062E64"/>
                          </a:solidFill>
                          <a:effectLst/>
                          <a:uLnTx/>
                          <a:uFillTx/>
                          <a:latin typeface="+mn-lt"/>
                          <a:ea typeface="+mn-ea"/>
                          <a:cs typeface="+mn-cs"/>
                        </a:rPr>
                        <a:t>0,03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1,4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0,013</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18,1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0,18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14,5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2925769312"/>
                  </a:ext>
                </a:extLst>
              </a:tr>
              <a:tr h="304801">
                <a:tc>
                  <a:txBody>
                    <a:bodyPr/>
                    <a:lstStyle/>
                    <a:p>
                      <a:r>
                        <a:rPr lang="en-GB" sz="1400" b="0" noProof="0" dirty="0" smtClean="0">
                          <a:solidFill>
                            <a:srgbClr val="062E64"/>
                          </a:solidFill>
                        </a:rPr>
                        <a:t>Greek yogurt</a:t>
                      </a:r>
                      <a:endParaRPr lang="en-GB"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smtClean="0">
                          <a:ln>
                            <a:noFill/>
                          </a:ln>
                          <a:solidFill>
                            <a:srgbClr val="062E64"/>
                          </a:solidFill>
                          <a:effectLst/>
                          <a:uLnTx/>
                          <a:uFillTx/>
                          <a:latin typeface="+mn-lt"/>
                          <a:ea typeface="+mn-ea"/>
                          <a:cs typeface="+mn-cs"/>
                        </a:rPr>
                        <a:t>0,03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0,36</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1,6</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0,05</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121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0,05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0,38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465100994"/>
                  </a:ext>
                </a:extLst>
              </a:tr>
              <a:tr h="304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noProof="0" dirty="0" smtClean="0">
                          <a:solidFill>
                            <a:srgbClr val="062E64"/>
                          </a:solidFill>
                        </a:rPr>
                        <a:t>Fermented milk with </a:t>
                      </a:r>
                      <a:r>
                        <a:rPr lang="en-GB" sz="1400" b="0" i="1" kern="1200" noProof="0" dirty="0" smtClean="0">
                          <a:solidFill>
                            <a:srgbClr val="062E64"/>
                          </a:solidFill>
                          <a:latin typeface="+mn-lt"/>
                          <a:ea typeface="+mn-ea"/>
                          <a:cs typeface="+mn-cs"/>
                        </a:rPr>
                        <a:t>Lactobacillus </a:t>
                      </a:r>
                      <a:r>
                        <a:rPr lang="en-GB" sz="1400" b="0" i="1" kern="1200" noProof="1" smtClean="0">
                          <a:solidFill>
                            <a:srgbClr val="062E64"/>
                          </a:solidFill>
                          <a:latin typeface="+mn-lt"/>
                          <a:ea typeface="+mn-ea"/>
                          <a:cs typeface="+mn-cs"/>
                        </a:rPr>
                        <a:t>casei</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0,08</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0,42</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0,09</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2,6</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2,6</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746228656"/>
                  </a:ext>
                </a:extLst>
              </a:tr>
              <a:tr h="304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noProof="0" dirty="0" smtClean="0">
                          <a:solidFill>
                            <a:srgbClr val="062E64"/>
                          </a:solidFill>
                        </a:rPr>
                        <a:t>Fermented milk with </a:t>
                      </a:r>
                      <a:r>
                        <a:rPr lang="en-GB" sz="1400" b="0" i="1" kern="1200" noProof="0" dirty="0" smtClean="0">
                          <a:solidFill>
                            <a:srgbClr val="062E64"/>
                          </a:solidFill>
                          <a:latin typeface="+mn-lt"/>
                          <a:ea typeface="+mn-ea"/>
                          <a:cs typeface="+mn-cs"/>
                        </a:rPr>
                        <a:t>Lactobacillus acidophilus</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0,08</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0,42</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0,09</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2,6</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2,6</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1561094712"/>
                  </a:ext>
                </a:extLst>
              </a:tr>
              <a:tr h="304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noProof="0" dirty="0" smtClean="0">
                          <a:solidFill>
                            <a:srgbClr val="062E64"/>
                          </a:solidFill>
                        </a:rPr>
                        <a:t>Fermented milk with</a:t>
                      </a:r>
                      <a:r>
                        <a:rPr lang="en-GB" sz="1400" b="0" baseline="0" noProof="0" dirty="0" smtClean="0">
                          <a:solidFill>
                            <a:srgbClr val="062E64"/>
                          </a:solidFill>
                        </a:rPr>
                        <a:t> </a:t>
                      </a:r>
                      <a:r>
                        <a:rPr lang="en-GB" sz="1400" b="0" baseline="0" noProof="1" smtClean="0">
                          <a:solidFill>
                            <a:srgbClr val="062E64"/>
                          </a:solidFill>
                        </a:rPr>
                        <a:t>bifidobacteria</a:t>
                      </a:r>
                      <a:r>
                        <a:rPr lang="en-GB" sz="1400" b="0" baseline="0" noProof="0" dirty="0" smtClean="0">
                          <a:solidFill>
                            <a:srgbClr val="062E64"/>
                          </a:solidFill>
                        </a:rPr>
                        <a:t> (whole)</a:t>
                      </a:r>
                      <a:endParaRPr lang="en-GB" sz="1400" b="0" i="1" kern="1200" noProof="0" dirty="0" smtClean="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0,18</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0,42</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0,09</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5</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33,5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smtClean="0">
                          <a:ln>
                            <a:noFill/>
                          </a:ln>
                          <a:solidFill>
                            <a:srgbClr val="062E64"/>
                          </a:solidFill>
                          <a:effectLst/>
                          <a:uLnTx/>
                          <a:uFillTx/>
                          <a:latin typeface="+mn-lt"/>
                          <a:ea typeface="+mn-ea"/>
                          <a:cs typeface="+mn-cs"/>
                        </a:rPr>
                        <a:t>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smtClean="0">
                          <a:ln>
                            <a:noFill/>
                          </a:ln>
                          <a:solidFill>
                            <a:srgbClr val="062E64"/>
                          </a:solidFill>
                          <a:effectLst/>
                          <a:uLnTx/>
                          <a:uFillTx/>
                          <a:latin typeface="+mn-lt"/>
                          <a:ea typeface="+mn-ea"/>
                          <a:cs typeface="+mn-cs"/>
                        </a:rPr>
                        <a:t>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02163802"/>
                  </a:ext>
                </a:extLst>
              </a:tr>
              <a:tr h="304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noProof="0" dirty="0" smtClean="0">
                          <a:solidFill>
                            <a:srgbClr val="062E64"/>
                          </a:solidFill>
                        </a:rPr>
                        <a:t>Fermented milk with</a:t>
                      </a:r>
                      <a:r>
                        <a:rPr lang="en-GB" sz="1400" b="0" baseline="0" noProof="0" dirty="0" smtClean="0">
                          <a:solidFill>
                            <a:srgbClr val="062E64"/>
                          </a:solidFill>
                        </a:rPr>
                        <a:t> </a:t>
                      </a:r>
                      <a:r>
                        <a:rPr lang="en-GB" sz="1400" b="0" baseline="0" noProof="1" smtClean="0">
                          <a:solidFill>
                            <a:srgbClr val="062E64"/>
                          </a:solidFill>
                        </a:rPr>
                        <a:t>bifidobacteria</a:t>
                      </a:r>
                      <a:r>
                        <a:rPr lang="en-GB" sz="1400" b="0" baseline="0" noProof="0" dirty="0" smtClean="0">
                          <a:solidFill>
                            <a:srgbClr val="062E64"/>
                          </a:solidFill>
                        </a:rPr>
                        <a:t> (</a:t>
                      </a:r>
                      <a:r>
                        <a:rPr lang="en-GB" sz="1400" b="0" noProof="0" dirty="0" smtClean="0">
                          <a:solidFill>
                            <a:srgbClr val="062E64"/>
                          </a:solidFill>
                        </a:rPr>
                        <a:t>skimmed</a:t>
                      </a:r>
                      <a:r>
                        <a:rPr lang="en-GB" sz="1400" b="0" baseline="0" noProof="0" dirty="0" smtClean="0">
                          <a:solidFill>
                            <a:srgbClr val="062E64"/>
                          </a:solidFill>
                        </a:rPr>
                        <a:t>)</a:t>
                      </a:r>
                      <a:endParaRPr lang="en-GB" sz="1400" b="0" i="1" kern="1200" noProof="0" dirty="0" smtClean="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0,21</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0,42</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0,11</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5</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smtClean="0">
                          <a:ln>
                            <a:noFill/>
                          </a:ln>
                          <a:solidFill>
                            <a:srgbClr val="062E64"/>
                          </a:solidFill>
                          <a:effectLst/>
                          <a:uLnTx/>
                          <a:uFillTx/>
                          <a:latin typeface="+mn-lt"/>
                          <a:ea typeface="+mn-ea"/>
                          <a:cs typeface="+mn-cs"/>
                        </a:rPr>
                        <a:t>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smtClean="0">
                          <a:ln>
                            <a:noFill/>
                          </a:ln>
                          <a:solidFill>
                            <a:srgbClr val="062E64"/>
                          </a:solidFill>
                          <a:effectLst/>
                          <a:uLnTx/>
                          <a:uFillTx/>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94157273"/>
                  </a:ext>
                </a:extLst>
              </a:tr>
            </a:tbl>
          </a:graphicData>
        </a:graphic>
      </p:graphicFrame>
      <p:pic>
        <p:nvPicPr>
          <p:cNvPr id="6"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53770" y="7042150"/>
            <a:ext cx="609600" cy="609600"/>
          </a:xfrm>
          <a:prstGeom prst="rect">
            <a:avLst/>
          </a:prstGeom>
        </p:spPr>
      </p:pic>
    </p:spTree>
    <p:extLst>
      <p:ext uri="{BB962C8B-B14F-4D97-AF65-F5344CB8AC3E}">
        <p14:creationId xmlns:p14="http://schemas.microsoft.com/office/powerpoint/2010/main" val="870079924"/>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10515600" cy="1325563"/>
          </a:xfrm>
        </p:spPr>
        <p:txBody>
          <a:bodyPr/>
          <a:lstStyle/>
          <a:p>
            <a:r>
              <a:rPr lang="en-GB" dirty="0" smtClean="0"/>
              <a:t>4.3. Essential </a:t>
            </a:r>
            <a:r>
              <a:rPr lang="en-GB" dirty="0"/>
              <a:t>composition and quality factors</a:t>
            </a:r>
            <a:endParaRPr lang="es-ES" dirty="0"/>
          </a:p>
        </p:txBody>
      </p:sp>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346363" y="2252339"/>
            <a:ext cx="11526981" cy="4079188"/>
          </a:xfrm>
        </p:spPr>
        <p:txBody>
          <a:bodyPr>
            <a:noAutofit/>
          </a:bodyPr>
          <a:lstStyle/>
          <a:p>
            <a:pPr marL="0" lvl="0" indent="0" algn="just">
              <a:buNone/>
            </a:pPr>
            <a:r>
              <a:rPr lang="en-GB" sz="2000" i="1" noProof="1" smtClean="0"/>
              <a:t>Real Decreto 271/2014, de 11 de abril, por el que se aprueba la Norma de Calidad para el yogur o yoghourt </a:t>
            </a:r>
            <a:r>
              <a:rPr lang="en-GB" sz="2000" i="1" dirty="0" smtClean="0"/>
              <a:t>(</a:t>
            </a:r>
            <a:r>
              <a:rPr lang="en-GB" sz="2000" i="1" dirty="0"/>
              <a:t>Spanish regulation</a:t>
            </a:r>
            <a:r>
              <a:rPr lang="en-GB" sz="2000" i="1" dirty="0" smtClean="0"/>
              <a:t>)</a:t>
            </a:r>
            <a:r>
              <a:rPr lang="en-GB" sz="2000" dirty="0" smtClean="0"/>
              <a:t>. Article 6: </a:t>
            </a:r>
            <a:r>
              <a:rPr lang="en-GB" sz="2000" dirty="0"/>
              <a:t>Essential composition and quality factors</a:t>
            </a:r>
            <a:endParaRPr lang="es-ES" sz="2000" dirty="0"/>
          </a:p>
          <a:p>
            <a:pPr marL="0" indent="0" algn="just">
              <a:buNone/>
            </a:pPr>
            <a:r>
              <a:rPr lang="en-GB" sz="2000" dirty="0"/>
              <a:t>1. All </a:t>
            </a:r>
            <a:r>
              <a:rPr lang="en-GB" sz="2000" dirty="0" smtClean="0"/>
              <a:t>yogurts </a:t>
            </a:r>
            <a:r>
              <a:rPr lang="en-GB" sz="2000" dirty="0"/>
              <a:t>must have a pH of 4,6 or less.</a:t>
            </a:r>
            <a:endParaRPr lang="es-ES" sz="2000" dirty="0"/>
          </a:p>
          <a:p>
            <a:pPr marL="0" indent="0" algn="just">
              <a:buNone/>
            </a:pPr>
            <a:r>
              <a:rPr lang="en-GB" sz="2000" dirty="0"/>
              <a:t>2. The minimum fat content of </a:t>
            </a:r>
            <a:r>
              <a:rPr lang="en-GB" sz="2000" dirty="0" smtClean="0"/>
              <a:t>yogurts</a:t>
            </a:r>
            <a:r>
              <a:rPr lang="en-GB" sz="2000" dirty="0"/>
              <a:t>, in the milk content, shall be 2 per 100 m/m, except for "semi-skimmed" </a:t>
            </a:r>
            <a:r>
              <a:rPr lang="en-GB" sz="2000" dirty="0" smtClean="0"/>
              <a:t>yogurts</a:t>
            </a:r>
            <a:r>
              <a:rPr lang="en-GB" sz="2000" dirty="0"/>
              <a:t>, where it shall be less than 2 and more than 0.5 per 100 m/m, and for "skimmed" </a:t>
            </a:r>
            <a:r>
              <a:rPr lang="en-GB" sz="2000" dirty="0" smtClean="0"/>
              <a:t>yogurts</a:t>
            </a:r>
            <a:r>
              <a:rPr lang="en-GB" sz="2000" dirty="0"/>
              <a:t>, where it shall be 0.5 per 100 m/m or less.</a:t>
            </a:r>
            <a:endParaRPr lang="es-ES" sz="2000" dirty="0"/>
          </a:p>
          <a:p>
            <a:pPr marL="0" indent="0" algn="just">
              <a:buNone/>
            </a:pPr>
            <a:r>
              <a:rPr lang="en-GB" sz="2000" dirty="0"/>
              <a:t>3. All </a:t>
            </a:r>
            <a:r>
              <a:rPr lang="en-GB" sz="2000" dirty="0" smtClean="0"/>
              <a:t>yogurts </a:t>
            </a:r>
            <a:r>
              <a:rPr lang="en-GB" sz="2000" dirty="0"/>
              <a:t>shall have a minimum solids-non-fat content of 8.5 per 100 m/m in the milk part of the </a:t>
            </a:r>
            <a:r>
              <a:rPr lang="en-GB" sz="2000" dirty="0" smtClean="0"/>
              <a:t>yogurt.</a:t>
            </a:r>
            <a:endParaRPr lang="es-ES" sz="2000" dirty="0"/>
          </a:p>
          <a:p>
            <a:pPr marL="0" indent="0" algn="just">
              <a:buNone/>
            </a:pPr>
            <a:r>
              <a:rPr lang="en-GB" sz="2000" dirty="0"/>
              <a:t>4. </a:t>
            </a:r>
            <a:r>
              <a:rPr lang="en-GB" sz="2000" dirty="0" smtClean="0"/>
              <a:t>Yogurt </a:t>
            </a:r>
            <a:r>
              <a:rPr lang="en-GB" sz="2000" dirty="0"/>
              <a:t>content:</a:t>
            </a:r>
            <a:endParaRPr lang="es-ES" sz="2000" dirty="0"/>
          </a:p>
          <a:p>
            <a:pPr marL="0" indent="0" algn="just">
              <a:buNone/>
            </a:pPr>
            <a:r>
              <a:rPr lang="en-GB" sz="2000" dirty="0"/>
              <a:t>(a) For </a:t>
            </a:r>
            <a:r>
              <a:rPr lang="en-GB" sz="2000" dirty="0" smtClean="0"/>
              <a:t>yogurts </a:t>
            </a:r>
            <a:r>
              <a:rPr lang="en-GB" sz="2000" dirty="0"/>
              <a:t>with fruits, juices and/or other foods, the minimum amount of </a:t>
            </a:r>
            <a:r>
              <a:rPr lang="en-GB" sz="2000" dirty="0" smtClean="0"/>
              <a:t>yogurt </a:t>
            </a:r>
            <a:r>
              <a:rPr lang="en-GB" sz="2000" dirty="0"/>
              <a:t>in the finished product shall be 70 per 100 m/m.</a:t>
            </a:r>
            <a:endParaRPr lang="es-ES" sz="2000" dirty="0"/>
          </a:p>
          <a:p>
            <a:pPr marL="0" indent="0" algn="just">
              <a:buNone/>
            </a:pPr>
            <a:r>
              <a:rPr lang="en-GB" sz="2000" dirty="0"/>
              <a:t>(b) For flavoured </a:t>
            </a:r>
            <a:r>
              <a:rPr lang="en-GB" sz="2000" dirty="0" smtClean="0"/>
              <a:t>yogurts</a:t>
            </a:r>
            <a:r>
              <a:rPr lang="en-GB" sz="2000" dirty="0"/>
              <a:t>, the minimum amount of </a:t>
            </a:r>
            <a:r>
              <a:rPr lang="en-GB" sz="2000" dirty="0" smtClean="0"/>
              <a:t>yogurt </a:t>
            </a:r>
            <a:r>
              <a:rPr lang="en-GB" sz="2000" dirty="0"/>
              <a:t>in the finished product shall be 80 per 100 m/m.</a:t>
            </a:r>
            <a:endParaRPr lang="es-E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6960177"/>
            <a:ext cx="609600" cy="609600"/>
          </a:xfrm>
          <a:prstGeom prst="rect">
            <a:avLst/>
          </a:prstGeom>
        </p:spPr>
      </p:pic>
    </p:spTree>
    <p:extLst>
      <p:ext uri="{BB962C8B-B14F-4D97-AF65-F5344CB8AC3E}">
        <p14:creationId xmlns:p14="http://schemas.microsoft.com/office/powerpoint/2010/main" val="2405200681"/>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10785764" cy="1325563"/>
          </a:xfrm>
        </p:spPr>
        <p:txBody>
          <a:bodyPr>
            <a:normAutofit/>
          </a:bodyPr>
          <a:lstStyle/>
          <a:p>
            <a:r>
              <a:rPr lang="en-GB" dirty="0" smtClean="0"/>
              <a:t>4.4. Raw </a:t>
            </a:r>
            <a:r>
              <a:rPr lang="en-GB" dirty="0"/>
              <a:t>materials used in </a:t>
            </a:r>
            <a:r>
              <a:rPr lang="en-GB" dirty="0" smtClean="0"/>
              <a:t>yogurt </a:t>
            </a:r>
            <a:r>
              <a:rPr lang="en-GB" dirty="0"/>
              <a:t>production</a:t>
            </a:r>
            <a:endParaRPr lang="es-ES" dirty="0"/>
          </a:p>
        </p:txBody>
      </p:sp>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422562" y="2252339"/>
            <a:ext cx="7654638" cy="3702944"/>
          </a:xfrm>
        </p:spPr>
        <p:txBody>
          <a:bodyPr>
            <a:noAutofit/>
          </a:bodyPr>
          <a:lstStyle/>
          <a:p>
            <a:pPr marL="0" lvl="0" indent="0" algn="just">
              <a:buNone/>
            </a:pPr>
            <a:r>
              <a:rPr lang="en-GB" sz="2200" dirty="0"/>
              <a:t>Essential raw </a:t>
            </a:r>
            <a:r>
              <a:rPr lang="en-GB" sz="2200" dirty="0" smtClean="0"/>
              <a:t>materials:</a:t>
            </a:r>
            <a:endParaRPr lang="es-ES" sz="2200" dirty="0"/>
          </a:p>
          <a:p>
            <a:pPr lvl="1" algn="just"/>
            <a:endParaRPr lang="en-GB" sz="2200" dirty="0" smtClean="0"/>
          </a:p>
          <a:p>
            <a:pPr lvl="1" algn="just"/>
            <a:r>
              <a:rPr lang="en-GB" sz="2200" dirty="0" smtClean="0"/>
              <a:t>Milk</a:t>
            </a:r>
            <a:r>
              <a:rPr lang="en-GB" sz="2200" dirty="0"/>
              <a:t>. Any type of milk may be used. It can also be concentrated milk, fully or partially skimmed milk or a mixture of milks. </a:t>
            </a:r>
            <a:r>
              <a:rPr lang="en-GB" sz="2200" dirty="0" smtClean="0"/>
              <a:t>Yogurt </a:t>
            </a:r>
            <a:r>
              <a:rPr lang="en-GB" sz="2200" dirty="0"/>
              <a:t>was originally made from sheep's and buffalo milk, sometimes adding cow's milk. Nowadays, cow's milk is the most commonly used</a:t>
            </a:r>
            <a:r>
              <a:rPr lang="en-GB" sz="2200" dirty="0" smtClean="0"/>
              <a:t>.</a:t>
            </a:r>
          </a:p>
          <a:p>
            <a:pPr lvl="1" algn="just"/>
            <a:endParaRPr lang="es-ES" sz="2200" dirty="0"/>
          </a:p>
          <a:p>
            <a:pPr lvl="1" algn="just"/>
            <a:r>
              <a:rPr lang="en-GB" sz="2200" dirty="0"/>
              <a:t>Lactic ferments (strains of thermophilic lactic acid bacteria </a:t>
            </a:r>
            <a:r>
              <a:rPr lang="en-GB" sz="2200" i="1" dirty="0"/>
              <a:t>Lactobacillus </a:t>
            </a:r>
            <a:r>
              <a:rPr lang="en-GB" sz="2200" i="1" noProof="1" smtClean="0"/>
              <a:t>bulgaricus</a:t>
            </a:r>
            <a:r>
              <a:rPr lang="en-GB" sz="2200" dirty="0" smtClean="0"/>
              <a:t> </a:t>
            </a:r>
            <a:r>
              <a:rPr lang="en-GB" sz="2200" dirty="0"/>
              <a:t>and </a:t>
            </a:r>
            <a:r>
              <a:rPr lang="en-GB" sz="2200" i="1" dirty="0"/>
              <a:t>Streptococcus </a:t>
            </a:r>
            <a:r>
              <a:rPr lang="en-GB" sz="2200" i="1" noProof="1" smtClean="0"/>
              <a:t>thermophilus</a:t>
            </a:r>
            <a:r>
              <a:rPr lang="en-GB" sz="2200" dirty="0" smtClean="0"/>
              <a:t>).</a:t>
            </a:r>
            <a:endParaRPr lang="es-ES" sz="2200" dirty="0"/>
          </a:p>
        </p:txBody>
      </p:sp>
      <p:pic>
        <p:nvPicPr>
          <p:cNvPr id="5" name="Imagen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30468" y="2280007"/>
            <a:ext cx="2793496" cy="4084928"/>
          </a:xfrm>
          <a:prstGeom prst="rect">
            <a:avLst/>
          </a:prstGeom>
        </p:spPr>
      </p:pic>
      <p:sp>
        <p:nvSpPr>
          <p:cNvPr id="6" name="Rectángulo 5"/>
          <p:cNvSpPr/>
          <p:nvPr/>
        </p:nvSpPr>
        <p:spPr>
          <a:xfrm>
            <a:off x="8779596" y="6364935"/>
            <a:ext cx="2844368" cy="276999"/>
          </a:xfrm>
          <a:prstGeom prst="rect">
            <a:avLst/>
          </a:prstGeom>
        </p:spPr>
        <p:txBody>
          <a:bodyPr wrap="none">
            <a:spAutoFit/>
          </a:bodyPr>
          <a:lstStyle/>
          <a:p>
            <a:pPr algn="ctr"/>
            <a:r>
              <a:rPr lang="en-GB" sz="1200" noProof="1" smtClean="0">
                <a:solidFill>
                  <a:srgbClr val="062E64"/>
                </a:solidFill>
              </a:rPr>
              <a:t>Free picture from Dagny Walter in Pixabay</a:t>
            </a:r>
            <a:endParaRPr lang="en-GB" sz="1200" noProof="1">
              <a:solidFill>
                <a:srgbClr val="062E64"/>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9664" y="6965322"/>
            <a:ext cx="609600" cy="609600"/>
          </a:xfrm>
          <a:prstGeom prst="rect">
            <a:avLst/>
          </a:prstGeom>
        </p:spPr>
      </p:pic>
    </p:spTree>
    <p:extLst>
      <p:ext uri="{BB962C8B-B14F-4D97-AF65-F5344CB8AC3E}">
        <p14:creationId xmlns:p14="http://schemas.microsoft.com/office/powerpoint/2010/main" val="1788822658"/>
      </p:ext>
    </p:extLst>
  </p:cSld>
  <p:clrMapOvr>
    <a:masterClrMapping/>
  </p:clrMapOvr>
  <mc:AlternateContent xmlns:mc="http://schemas.openxmlformats.org/markup-compatibility/2006" xmlns:p14="http://schemas.microsoft.com/office/powerpoint/2010/main">
    <mc:Choice Requires="p14">
      <p:transition p14:dur="0" advClick="0" advTm="14650"/>
    </mc:Choice>
    <mc:Fallback xmlns="">
      <p:transition advClick="0" advTm="14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BA1778-BA92-43EE-914D-F7F8570E464B}"/>
              </a:ext>
            </a:extLst>
          </p:cNvPr>
          <p:cNvSpPr>
            <a:spLocks noGrp="1"/>
          </p:cNvSpPr>
          <p:nvPr>
            <p:ph sz="half" idx="2"/>
          </p:nvPr>
        </p:nvSpPr>
        <p:spPr>
          <a:xfrm>
            <a:off x="124689" y="2133600"/>
            <a:ext cx="11956475" cy="3882943"/>
          </a:xfrm>
        </p:spPr>
        <p:txBody>
          <a:bodyPr numCol="2">
            <a:normAutofit/>
          </a:bodyPr>
          <a:lstStyle/>
          <a:p>
            <a:pPr marL="273050" indent="-273050">
              <a:buAutoNum type="arabicPeriod"/>
            </a:pPr>
            <a:r>
              <a:rPr lang="en-GB" sz="2200" b="1" dirty="0"/>
              <a:t>Yogurt and other fermented milks.</a:t>
            </a:r>
            <a:endParaRPr lang="en-GB" sz="2200" b="1" dirty="0" smtClean="0"/>
          </a:p>
          <a:p>
            <a:pPr marL="447675" lvl="2" indent="-174625">
              <a:spcBef>
                <a:spcPts val="1000"/>
              </a:spcBef>
              <a:buFont typeface="+mj-lt"/>
              <a:buAutoNum type="arabicPeriod"/>
            </a:pPr>
            <a:r>
              <a:rPr lang="en-US" sz="2200" dirty="0"/>
              <a:t>Types of yogurt and fermented milks</a:t>
            </a:r>
            <a:r>
              <a:rPr lang="en-GB" sz="2200" dirty="0" smtClean="0"/>
              <a:t>.</a:t>
            </a:r>
          </a:p>
          <a:p>
            <a:pPr marL="447675" lvl="2" indent="-174625">
              <a:spcBef>
                <a:spcPts val="1000"/>
              </a:spcBef>
              <a:buFont typeface="+mj-lt"/>
              <a:buAutoNum type="arabicPeriod"/>
            </a:pPr>
            <a:r>
              <a:rPr lang="en-US" sz="2200" dirty="0"/>
              <a:t>Nutritional value</a:t>
            </a:r>
            <a:r>
              <a:rPr lang="en-GB" sz="2200" dirty="0" smtClean="0"/>
              <a:t>. </a:t>
            </a:r>
          </a:p>
          <a:p>
            <a:pPr marL="447675" lvl="2" indent="-174625">
              <a:spcBef>
                <a:spcPts val="1000"/>
              </a:spcBef>
              <a:buFont typeface="+mj-lt"/>
              <a:buAutoNum type="arabicPeriod"/>
            </a:pPr>
            <a:r>
              <a:rPr lang="en-US" sz="2200" dirty="0"/>
              <a:t>Essential factors of composition and quality</a:t>
            </a:r>
            <a:r>
              <a:rPr lang="en-GB" sz="2200" dirty="0" smtClean="0"/>
              <a:t>.</a:t>
            </a:r>
          </a:p>
          <a:p>
            <a:pPr marL="447675" lvl="2" indent="-174625">
              <a:spcBef>
                <a:spcPts val="1000"/>
              </a:spcBef>
              <a:buFont typeface="+mj-lt"/>
              <a:buAutoNum type="arabicPeriod"/>
            </a:pPr>
            <a:r>
              <a:rPr lang="en-US" sz="2200" dirty="0"/>
              <a:t>Raw materials used in yogurt elaboration</a:t>
            </a:r>
            <a:r>
              <a:rPr lang="en-GB" sz="2200" dirty="0" smtClean="0"/>
              <a:t>. </a:t>
            </a:r>
          </a:p>
          <a:p>
            <a:pPr marL="447675" lvl="2" indent="-174625">
              <a:spcBef>
                <a:spcPts val="1000"/>
              </a:spcBef>
              <a:buFont typeface="+mj-lt"/>
              <a:buAutoNum type="arabicPeriod"/>
            </a:pPr>
            <a:r>
              <a:rPr lang="en-US" sz="2200" dirty="0" smtClean="0"/>
              <a:t>Processing technology</a:t>
            </a:r>
            <a:r>
              <a:rPr lang="en-GB" sz="2200" dirty="0" smtClean="0"/>
              <a:t>.</a:t>
            </a:r>
          </a:p>
          <a:p>
            <a:pPr marL="447675" lvl="2" indent="-174625">
              <a:spcBef>
                <a:spcPts val="1000"/>
              </a:spcBef>
              <a:buFont typeface="+mj-lt"/>
              <a:buAutoNum type="arabicPeriod"/>
            </a:pPr>
            <a:r>
              <a:rPr lang="en-US" sz="2200" dirty="0" smtClean="0"/>
              <a:t>References / links</a:t>
            </a:r>
            <a:r>
              <a:rPr lang="en-GB" sz="2200" dirty="0" smtClean="0"/>
              <a:t>.</a:t>
            </a:r>
            <a:r>
              <a:rPr lang="en-US" dirty="0" smtClean="0"/>
              <a:t>	</a:t>
            </a:r>
            <a:endParaRPr lang="es-ES_tradnl" dirty="0" smtClean="0"/>
          </a:p>
          <a:p>
            <a:pPr marL="536575" indent="-263525">
              <a:buNone/>
            </a:pPr>
            <a:endParaRPr lang="lt-LT" sz="1400" dirty="0"/>
          </a:p>
        </p:txBody>
      </p:sp>
      <p:sp>
        <p:nvSpPr>
          <p:cNvPr id="6" name="Title 5">
            <a:extLst>
              <a:ext uri="{FF2B5EF4-FFF2-40B4-BE49-F238E27FC236}">
                <a16:creationId xmlns:a16="http://schemas.microsoft.com/office/drawing/2014/main" id="{FB17723B-D711-4BC4-A00B-357A803ACBD2}"/>
              </a:ext>
            </a:extLst>
          </p:cNvPr>
          <p:cNvSpPr>
            <a:spLocks noGrp="1"/>
          </p:cNvSpPr>
          <p:nvPr>
            <p:ph type="title"/>
          </p:nvPr>
        </p:nvSpPr>
        <p:spPr>
          <a:xfrm>
            <a:off x="354011" y="1028162"/>
            <a:ext cx="11592456" cy="1325563"/>
          </a:xfrm>
        </p:spPr>
        <p:txBody>
          <a:bodyPr/>
          <a:lstStyle/>
          <a:p>
            <a:r>
              <a:rPr lang="en-US" b="1" dirty="0" smtClean="0"/>
              <a:t>Structure: </a:t>
            </a:r>
            <a:r>
              <a:rPr lang="en-US" sz="3600" dirty="0" smtClean="0"/>
              <a:t>Fermented milk products</a:t>
            </a:r>
            <a:endParaRPr lang="lt-LT" dirty="0"/>
          </a:p>
        </p:txBody>
      </p:sp>
      <p:pic>
        <p:nvPicPr>
          <p:cNvPr id="4"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36867" y="7004050"/>
            <a:ext cx="609600" cy="609600"/>
          </a:xfrm>
          <a:prstGeom prst="rect">
            <a:avLst/>
          </a:prstGeom>
        </p:spPr>
      </p:pic>
      <p:pic>
        <p:nvPicPr>
          <p:cNvPr id="5" name="Imagen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00402" y="2909455"/>
            <a:ext cx="4643199" cy="3107088"/>
          </a:xfrm>
          <a:prstGeom prst="rect">
            <a:avLst/>
          </a:prstGeom>
        </p:spPr>
      </p:pic>
    </p:spTree>
    <p:extLst>
      <p:ext uri="{BB962C8B-B14F-4D97-AF65-F5344CB8AC3E}">
        <p14:creationId xmlns:p14="http://schemas.microsoft.com/office/powerpoint/2010/main" val="934099387"/>
      </p:ext>
    </p:extLst>
  </p:cSld>
  <p:clrMapOvr>
    <a:masterClrMapping/>
  </p:clrMapOvr>
  <mc:AlternateContent xmlns:mc="http://schemas.openxmlformats.org/markup-compatibility/2006" xmlns:p14="http://schemas.microsoft.com/office/powerpoint/2010/main">
    <mc:Choice Requires="p14">
      <p:transition p14:dur="0" advTm="18500"/>
    </mc:Choice>
    <mc:Fallback xmlns="">
      <p:transition advTm="18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10785764" cy="1325563"/>
          </a:xfrm>
        </p:spPr>
        <p:txBody>
          <a:bodyPr>
            <a:normAutofit/>
          </a:bodyPr>
          <a:lstStyle/>
          <a:p>
            <a:r>
              <a:rPr lang="en-GB" dirty="0" smtClean="0"/>
              <a:t>4.4. Raw </a:t>
            </a:r>
            <a:r>
              <a:rPr lang="en-GB" dirty="0"/>
              <a:t>materials used in </a:t>
            </a:r>
            <a:r>
              <a:rPr lang="en-GB" dirty="0" smtClean="0"/>
              <a:t>yogurt </a:t>
            </a:r>
            <a:r>
              <a:rPr lang="en-GB" dirty="0"/>
              <a:t>production</a:t>
            </a:r>
            <a:endParaRPr lang="es-ES" dirty="0"/>
          </a:p>
        </p:txBody>
      </p:sp>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353297" y="2307757"/>
            <a:ext cx="6338447" cy="3815952"/>
          </a:xfrm>
        </p:spPr>
        <p:txBody>
          <a:bodyPr>
            <a:noAutofit/>
          </a:bodyPr>
          <a:lstStyle/>
          <a:p>
            <a:pPr marL="0" lvl="0" indent="0">
              <a:buNone/>
            </a:pPr>
            <a:r>
              <a:rPr lang="en-GB" sz="2200" dirty="0"/>
              <a:t>Other ingredients (depending on the type of </a:t>
            </a:r>
            <a:r>
              <a:rPr lang="en-GB" sz="2200" dirty="0" smtClean="0"/>
              <a:t>yogurt):</a:t>
            </a:r>
            <a:endParaRPr lang="es-ES" sz="2200" dirty="0"/>
          </a:p>
          <a:p>
            <a:pPr lvl="1"/>
            <a:r>
              <a:rPr lang="en-GB" sz="2200" dirty="0"/>
              <a:t>Pasteurised cream, powdered whey, milk proteins or powdered milk.</a:t>
            </a:r>
            <a:endParaRPr lang="es-ES" sz="2200" dirty="0"/>
          </a:p>
          <a:p>
            <a:pPr lvl="1"/>
            <a:r>
              <a:rPr lang="en-GB" sz="2200" dirty="0"/>
              <a:t>Sugars or sweeteners.</a:t>
            </a:r>
            <a:endParaRPr lang="es-ES" sz="2200" dirty="0"/>
          </a:p>
          <a:p>
            <a:pPr lvl="1"/>
            <a:r>
              <a:rPr lang="en-GB" sz="2200" dirty="0"/>
              <a:t>Fruit (chunks, pulp, jam, marmalade, jam, compote, syrup, juice, etc.).</a:t>
            </a:r>
            <a:endParaRPr lang="es-ES" sz="2200" dirty="0"/>
          </a:p>
          <a:p>
            <a:pPr lvl="1"/>
            <a:r>
              <a:rPr lang="en-GB" sz="2200" dirty="0"/>
              <a:t>Others (honey, cereals, nuts, chocolate, cocoa, coffee, spices, etc.).</a:t>
            </a:r>
            <a:endParaRPr lang="es-ES" sz="2200" dirty="0"/>
          </a:p>
          <a:p>
            <a:pPr lvl="1"/>
            <a:r>
              <a:rPr lang="en-GB" sz="2200" dirty="0"/>
              <a:t>Flavourings.</a:t>
            </a:r>
            <a:endParaRPr lang="es-ES" sz="2200" dirty="0"/>
          </a:p>
          <a:p>
            <a:pPr lvl="1"/>
            <a:r>
              <a:rPr lang="en-GB" sz="2200" dirty="0"/>
              <a:t>Pigments (colouring agents</a:t>
            </a:r>
            <a:r>
              <a:rPr lang="en-GB" sz="2200" dirty="0" smtClean="0"/>
              <a:t>).</a:t>
            </a:r>
          </a:p>
          <a:p>
            <a:pPr lvl="1"/>
            <a:endParaRPr lang="es-ES" sz="1800" dirty="0"/>
          </a:p>
        </p:txBody>
      </p:sp>
      <p:sp>
        <p:nvSpPr>
          <p:cNvPr id="4" name="Content Placeholder 2">
            <a:extLst>
              <a:ext uri="{FF2B5EF4-FFF2-40B4-BE49-F238E27FC236}">
                <a16:creationId xmlns:a16="http://schemas.microsoft.com/office/drawing/2014/main" id="{DBE18B30-9AA9-423F-ACB5-930B869328A2}"/>
              </a:ext>
            </a:extLst>
          </p:cNvPr>
          <p:cNvSpPr txBox="1">
            <a:spLocks/>
          </p:cNvSpPr>
          <p:nvPr/>
        </p:nvSpPr>
        <p:spPr>
          <a:xfrm>
            <a:off x="6231082" y="2692819"/>
            <a:ext cx="5392882" cy="37029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62E6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62E6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62E6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62E6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62E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2200" dirty="0"/>
              <a:t>Gelatine.</a:t>
            </a:r>
            <a:endParaRPr lang="es-ES" sz="2200" dirty="0"/>
          </a:p>
          <a:p>
            <a:pPr lvl="1"/>
            <a:r>
              <a:rPr lang="en-GB" sz="2200" dirty="0" smtClean="0"/>
              <a:t>Edible </a:t>
            </a:r>
            <a:r>
              <a:rPr lang="en-GB" sz="2200" dirty="0"/>
              <a:t>starches.</a:t>
            </a:r>
            <a:endParaRPr lang="es-ES" sz="2200" dirty="0"/>
          </a:p>
          <a:p>
            <a:pPr lvl="1"/>
            <a:r>
              <a:rPr lang="en-GB" sz="2200" dirty="0" smtClean="0"/>
              <a:t>Stabilisers.</a:t>
            </a:r>
            <a:endParaRPr lang="es-ES" sz="2200" dirty="0" smtClean="0"/>
          </a:p>
          <a:p>
            <a:pPr lvl="1"/>
            <a:r>
              <a:rPr lang="en-GB" sz="2200" dirty="0" smtClean="0"/>
              <a:t>Preservatives.</a:t>
            </a:r>
          </a:p>
          <a:p>
            <a:pPr lvl="1"/>
            <a:r>
              <a:rPr lang="en-GB" sz="2200" dirty="0" smtClean="0"/>
              <a:t>Probiotics (</a:t>
            </a:r>
            <a:r>
              <a:rPr lang="en-GB" sz="2200" i="1" noProof="1" smtClean="0"/>
              <a:t>Bifidobacterium</a:t>
            </a:r>
            <a:r>
              <a:rPr lang="en-GB" sz="2200" i="1" dirty="0" smtClean="0"/>
              <a:t> </a:t>
            </a:r>
            <a:r>
              <a:rPr lang="en-GB" sz="2200" i="1" noProof="1" smtClean="0"/>
              <a:t>lactis</a:t>
            </a:r>
            <a:r>
              <a:rPr lang="en-GB" sz="2200" i="1" dirty="0" smtClean="0"/>
              <a:t> </a:t>
            </a:r>
            <a:r>
              <a:rPr lang="en-GB" sz="2200" dirty="0" smtClean="0"/>
              <a:t>and </a:t>
            </a:r>
            <a:r>
              <a:rPr lang="en-GB" sz="2200" i="1" dirty="0" smtClean="0"/>
              <a:t>Lactobacillus </a:t>
            </a:r>
            <a:r>
              <a:rPr lang="en-GB" sz="2200" i="1" noProof="1" smtClean="0"/>
              <a:t>casei</a:t>
            </a:r>
            <a:r>
              <a:rPr lang="en-GB" sz="2200" dirty="0" smtClean="0"/>
              <a:t> bacteria).</a:t>
            </a:r>
            <a:endParaRPr lang="es-ES" sz="2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9164" y="7023100"/>
            <a:ext cx="609600" cy="609600"/>
          </a:xfrm>
          <a:prstGeom prst="rect">
            <a:avLst/>
          </a:prstGeom>
        </p:spPr>
      </p:pic>
    </p:spTree>
    <p:extLst>
      <p:ext uri="{BB962C8B-B14F-4D97-AF65-F5344CB8AC3E}">
        <p14:creationId xmlns:p14="http://schemas.microsoft.com/office/powerpoint/2010/main" val="1909678389"/>
      </p:ext>
    </p:extLst>
  </p:cSld>
  <p:clrMapOvr>
    <a:masterClrMapping/>
  </p:clrMapOvr>
  <mc:AlternateContent xmlns:mc="http://schemas.openxmlformats.org/markup-compatibility/2006" xmlns:p14="http://schemas.microsoft.com/office/powerpoint/2010/main">
    <mc:Choice Requires="p14">
      <p:transition p14:dur="0" advClick="0" advTm="21750"/>
    </mc:Choice>
    <mc:Fallback xmlns="">
      <p:transition advClick="0" advTm="21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10785764" cy="1325563"/>
          </a:xfrm>
        </p:spPr>
        <p:txBody>
          <a:bodyPr>
            <a:normAutofit/>
          </a:bodyPr>
          <a:lstStyle/>
          <a:p>
            <a:r>
              <a:rPr lang="en-GB" dirty="0" smtClean="0"/>
              <a:t>4.4. Raw </a:t>
            </a:r>
            <a:r>
              <a:rPr lang="en-GB" dirty="0"/>
              <a:t>materials used in </a:t>
            </a:r>
            <a:r>
              <a:rPr lang="en-GB" dirty="0" smtClean="0"/>
              <a:t>yogurt </a:t>
            </a:r>
            <a:r>
              <a:rPr lang="en-GB" dirty="0"/>
              <a:t>production</a:t>
            </a:r>
            <a:endParaRPr lang="es-ES" dirty="0"/>
          </a:p>
        </p:txBody>
      </p:sp>
      <p:sp>
        <p:nvSpPr>
          <p:cNvPr id="8" name="Rectángulo redondeado 7"/>
          <p:cNvSpPr/>
          <p:nvPr/>
        </p:nvSpPr>
        <p:spPr>
          <a:xfrm>
            <a:off x="678873" y="2474018"/>
            <a:ext cx="4876800" cy="20425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70C0"/>
                </a:solidFill>
              </a:rPr>
              <a:t>Innovation, the growing trend towards healthy lifestyles and food intolerances have led to the emergence of new flavours and types of </a:t>
            </a:r>
            <a:r>
              <a:rPr lang="en-GB" sz="2200" dirty="0" smtClean="0">
                <a:solidFill>
                  <a:srgbClr val="0070C0"/>
                </a:solidFill>
              </a:rPr>
              <a:t>yogurt (even when they are not STRICTLY </a:t>
            </a:r>
            <a:r>
              <a:rPr lang="en-GB" sz="2200" dirty="0">
                <a:solidFill>
                  <a:srgbClr val="0070C0"/>
                </a:solidFill>
              </a:rPr>
              <a:t>y</a:t>
            </a:r>
            <a:r>
              <a:rPr lang="en-GB" sz="2200" dirty="0" smtClean="0">
                <a:solidFill>
                  <a:srgbClr val="0070C0"/>
                </a:solidFill>
              </a:rPr>
              <a:t>ogurts)</a:t>
            </a:r>
            <a:endParaRPr lang="en-GB" sz="2200" dirty="0">
              <a:solidFill>
                <a:srgbClr val="0070C0"/>
              </a:solidFill>
            </a:endParaRPr>
          </a:p>
        </p:txBody>
      </p:sp>
      <p:sp>
        <p:nvSpPr>
          <p:cNvPr id="7" name="Rectángulo redondeado 6"/>
          <p:cNvSpPr/>
          <p:nvPr/>
        </p:nvSpPr>
        <p:spPr>
          <a:xfrm>
            <a:off x="6622473" y="3956455"/>
            <a:ext cx="4876800" cy="20425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smtClean="0">
                <a:solidFill>
                  <a:srgbClr val="0070C0"/>
                </a:solidFill>
              </a:rPr>
              <a:t>Drinking, concentrated (</a:t>
            </a:r>
            <a:r>
              <a:rPr lang="en-GB" sz="2200" noProof="1" smtClean="0">
                <a:solidFill>
                  <a:srgbClr val="0070C0"/>
                </a:solidFill>
              </a:rPr>
              <a:t>skyr</a:t>
            </a:r>
            <a:r>
              <a:rPr lang="en-GB" sz="2200" dirty="0" smtClean="0">
                <a:solidFill>
                  <a:srgbClr val="0070C0"/>
                </a:solidFill>
              </a:rPr>
              <a:t>, </a:t>
            </a:r>
            <a:r>
              <a:rPr lang="en-GB" sz="2200" noProof="1" smtClean="0">
                <a:solidFill>
                  <a:srgbClr val="0070C0"/>
                </a:solidFill>
              </a:rPr>
              <a:t>labneh</a:t>
            </a:r>
            <a:r>
              <a:rPr lang="en-GB" sz="2200" dirty="0" smtClean="0">
                <a:solidFill>
                  <a:srgbClr val="0070C0"/>
                </a:solidFill>
              </a:rPr>
              <a:t>, </a:t>
            </a:r>
            <a:r>
              <a:rPr lang="en-GB" sz="2200" noProof="1" smtClean="0">
                <a:solidFill>
                  <a:srgbClr val="0070C0"/>
                </a:solidFill>
              </a:rPr>
              <a:t>chakka</a:t>
            </a:r>
            <a:r>
              <a:rPr lang="en-GB" sz="2200" dirty="0" smtClean="0">
                <a:solidFill>
                  <a:srgbClr val="0070C0"/>
                </a:solidFill>
              </a:rPr>
              <a:t>, etc.), pasteurized, soya</a:t>
            </a:r>
            <a:r>
              <a:rPr lang="en-GB" sz="2200" dirty="0">
                <a:solidFill>
                  <a:srgbClr val="0070C0"/>
                </a:solidFill>
              </a:rPr>
              <a:t>, </a:t>
            </a:r>
            <a:r>
              <a:rPr lang="en-GB" sz="2200" dirty="0" smtClean="0">
                <a:solidFill>
                  <a:srgbClr val="0070C0"/>
                </a:solidFill>
              </a:rPr>
              <a:t>“yogurts” pasteurised </a:t>
            </a:r>
            <a:r>
              <a:rPr lang="en-GB" sz="2200" dirty="0">
                <a:solidFill>
                  <a:srgbClr val="0070C0"/>
                </a:solidFill>
              </a:rPr>
              <a:t>after </a:t>
            </a:r>
            <a:r>
              <a:rPr lang="en-GB" sz="2200" dirty="0" smtClean="0">
                <a:solidFill>
                  <a:srgbClr val="0070C0"/>
                </a:solidFill>
              </a:rPr>
              <a:t>fermentation, probiotic and frozen yogurts are good examples</a:t>
            </a:r>
            <a:endParaRPr lang="en-GB" sz="2200" dirty="0">
              <a:solidFill>
                <a:srgbClr val="0070C0"/>
              </a:solidFill>
            </a:endParaRPr>
          </a:p>
        </p:txBody>
      </p:sp>
      <p:pic>
        <p:nvPicPr>
          <p:cNvPr id="5"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985000"/>
            <a:ext cx="609600" cy="609600"/>
          </a:xfrm>
          <a:prstGeom prst="rect">
            <a:avLst/>
          </a:prstGeom>
        </p:spPr>
      </p:pic>
    </p:spTree>
    <p:extLst>
      <p:ext uri="{BB962C8B-B14F-4D97-AF65-F5344CB8AC3E}">
        <p14:creationId xmlns:p14="http://schemas.microsoft.com/office/powerpoint/2010/main" val="2382462497"/>
      </p:ext>
    </p:extLst>
  </p:cSld>
  <p:clrMapOvr>
    <a:masterClrMapping/>
  </p:clrMapOvr>
  <mc:AlternateContent xmlns:mc="http://schemas.openxmlformats.org/markup-compatibility/2006" xmlns:p14="http://schemas.microsoft.com/office/powerpoint/2010/main">
    <mc:Choice Requires="p14">
      <p:transition p14:dur="0" advClick="0" advTm="13580"/>
    </mc:Choice>
    <mc:Fallback xmlns="">
      <p:transition advClick="0" advTm="13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131618" y="2867891"/>
          <a:ext cx="11921836" cy="3317439"/>
        </p:xfrm>
        <a:graphic>
          <a:graphicData uri="http://schemas.openxmlformats.org/drawingml/2006/table">
            <a:tbl>
              <a:tblPr>
                <a:tableStyleId>{5C22544A-7EE6-4342-B048-85BDC9FD1C3A}</a:tableStyleId>
              </a:tblPr>
              <a:tblGrid>
                <a:gridCol w="791577">
                  <a:extLst>
                    <a:ext uri="{9D8B030D-6E8A-4147-A177-3AD203B41FA5}">
                      <a16:colId xmlns:a16="http://schemas.microsoft.com/office/drawing/2014/main" val="280140367"/>
                    </a:ext>
                  </a:extLst>
                </a:gridCol>
                <a:gridCol w="1590037">
                  <a:extLst>
                    <a:ext uri="{9D8B030D-6E8A-4147-A177-3AD203B41FA5}">
                      <a16:colId xmlns:a16="http://schemas.microsoft.com/office/drawing/2014/main" val="3247364071"/>
                    </a:ext>
                  </a:extLst>
                </a:gridCol>
                <a:gridCol w="1590037">
                  <a:extLst>
                    <a:ext uri="{9D8B030D-6E8A-4147-A177-3AD203B41FA5}">
                      <a16:colId xmlns:a16="http://schemas.microsoft.com/office/drawing/2014/main" val="1804727509"/>
                    </a:ext>
                  </a:extLst>
                </a:gridCol>
                <a:gridCol w="1590037">
                  <a:extLst>
                    <a:ext uri="{9D8B030D-6E8A-4147-A177-3AD203B41FA5}">
                      <a16:colId xmlns:a16="http://schemas.microsoft.com/office/drawing/2014/main" val="3264521210"/>
                    </a:ext>
                  </a:extLst>
                </a:gridCol>
                <a:gridCol w="1590037">
                  <a:extLst>
                    <a:ext uri="{9D8B030D-6E8A-4147-A177-3AD203B41FA5}">
                      <a16:colId xmlns:a16="http://schemas.microsoft.com/office/drawing/2014/main" val="1213294415"/>
                    </a:ext>
                  </a:extLst>
                </a:gridCol>
                <a:gridCol w="1590037">
                  <a:extLst>
                    <a:ext uri="{9D8B030D-6E8A-4147-A177-3AD203B41FA5}">
                      <a16:colId xmlns:a16="http://schemas.microsoft.com/office/drawing/2014/main" val="2358136549"/>
                    </a:ext>
                  </a:extLst>
                </a:gridCol>
                <a:gridCol w="1590037">
                  <a:extLst>
                    <a:ext uri="{9D8B030D-6E8A-4147-A177-3AD203B41FA5}">
                      <a16:colId xmlns:a16="http://schemas.microsoft.com/office/drawing/2014/main" val="1007752042"/>
                    </a:ext>
                  </a:extLst>
                </a:gridCol>
                <a:gridCol w="1590037">
                  <a:extLst>
                    <a:ext uri="{9D8B030D-6E8A-4147-A177-3AD203B41FA5}">
                      <a16:colId xmlns:a16="http://schemas.microsoft.com/office/drawing/2014/main" val="3602810177"/>
                    </a:ext>
                  </a:extLst>
                </a:gridCol>
              </a:tblGrid>
              <a:tr h="445812">
                <a:tc>
                  <a:txBody>
                    <a:bodyPr/>
                    <a:lstStyle/>
                    <a:p>
                      <a:pPr algn="l" fontAlgn="b"/>
                      <a:endParaRPr lang="es-ES" sz="600" b="0" i="0" u="none" strike="noStrike">
                        <a:solidFill>
                          <a:srgbClr val="000000"/>
                        </a:solidFill>
                        <a:effectLst/>
                        <a:latin typeface="Calibri" panose="020F0502020204030204" pitchFamily="34" charset="0"/>
                      </a:endParaRPr>
                    </a:p>
                  </a:txBody>
                  <a:tcPr marL="4554" marR="4554" marT="4554" marB="0" anchor="b"/>
                </a:tc>
                <a:tc>
                  <a:txBody>
                    <a:bodyPr/>
                    <a:lstStyle/>
                    <a:p>
                      <a:pPr algn="ctr" fontAlgn="ctr"/>
                      <a:r>
                        <a:rPr lang="es-ES" sz="1100" u="none" strike="noStrike">
                          <a:effectLst/>
                        </a:rPr>
                        <a:t>Greek yogurt</a:t>
                      </a:r>
                      <a:endParaRPr lang="es-ES" sz="1100" b="1"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s-ES" sz="1100" u="none" strike="noStrike">
                          <a:effectLst/>
                        </a:rPr>
                        <a:t>Skimmed yogurt</a:t>
                      </a:r>
                      <a:endParaRPr lang="es-ES" sz="1100" b="1"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s-ES" sz="1100" u="none" strike="noStrike">
                          <a:effectLst/>
                        </a:rPr>
                        <a:t>Lactose-free yogurt</a:t>
                      </a:r>
                      <a:endParaRPr lang="es-ES" sz="1100" b="1"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1100" u="none" strike="noStrike">
                          <a:effectLst/>
                        </a:rPr>
                        <a:t>Yogurt with bifidus</a:t>
                      </a:r>
                      <a:br>
                        <a:rPr lang="en-US" sz="1100" u="none" strike="noStrike">
                          <a:effectLst/>
                        </a:rPr>
                      </a:br>
                      <a:r>
                        <a:rPr lang="en-US" sz="1100" u="none" strike="noStrike">
                          <a:effectLst/>
                        </a:rPr>
                        <a:t>(functional probiotics)</a:t>
                      </a:r>
                      <a:endParaRPr lang="en-US" sz="1100" b="1"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1100" u="none" strike="noStrike">
                          <a:effectLst/>
                        </a:rPr>
                        <a:t>Yogurt with L Casei </a:t>
                      </a:r>
                      <a:br>
                        <a:rPr lang="en-US" sz="1100" u="none" strike="noStrike">
                          <a:effectLst/>
                        </a:rPr>
                      </a:br>
                      <a:r>
                        <a:rPr lang="en-US" sz="1100" u="none" strike="noStrike">
                          <a:effectLst/>
                        </a:rPr>
                        <a:t>(functional probiotics)</a:t>
                      </a:r>
                      <a:endParaRPr lang="en-US" sz="1100" b="1"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s-ES" sz="1100" u="none" strike="noStrike" noProof="1" smtClean="0">
                          <a:effectLst/>
                        </a:rPr>
                        <a:t>Yogurt with proteins</a:t>
                      </a:r>
                      <a:endParaRPr lang="es-ES" sz="1100" b="1" i="0" u="none" strike="noStrike" noProof="1">
                        <a:solidFill>
                          <a:srgbClr val="000000"/>
                        </a:solidFill>
                        <a:effectLst/>
                        <a:latin typeface="Calibri" panose="020F0502020204030204" pitchFamily="34" charset="0"/>
                      </a:endParaRPr>
                    </a:p>
                  </a:txBody>
                  <a:tcPr marL="4554" marR="4554" marT="4554" marB="0" anchor="ctr"/>
                </a:tc>
                <a:tc>
                  <a:txBody>
                    <a:bodyPr/>
                    <a:lstStyle/>
                    <a:p>
                      <a:pPr algn="ctr" fontAlgn="ctr"/>
                      <a:r>
                        <a:rPr lang="es-ES" sz="1100" u="none" strike="noStrike">
                          <a:effectLst/>
                        </a:rPr>
                        <a:t>Yogurt with natural sterols</a:t>
                      </a:r>
                      <a:endParaRPr lang="es-ES" sz="1100" b="1" i="0" u="none" strike="noStrike">
                        <a:solidFill>
                          <a:srgbClr val="000000"/>
                        </a:solidFill>
                        <a:effectLst/>
                        <a:latin typeface="Calibri" panose="020F0502020204030204" pitchFamily="34" charset="0"/>
                      </a:endParaRPr>
                    </a:p>
                  </a:txBody>
                  <a:tcPr marL="4554" marR="4554" marT="4554" marB="0" anchor="ctr"/>
                </a:tc>
                <a:extLst>
                  <a:ext uri="{0D108BD9-81ED-4DB2-BD59-A6C34878D82A}">
                    <a16:rowId xmlns:a16="http://schemas.microsoft.com/office/drawing/2014/main" val="350319109"/>
                  </a:ext>
                </a:extLst>
              </a:tr>
              <a:tr h="830431">
                <a:tc>
                  <a:txBody>
                    <a:bodyPr/>
                    <a:lstStyle/>
                    <a:p>
                      <a:pPr algn="l" fontAlgn="ctr"/>
                      <a:r>
                        <a:rPr lang="es-ES" sz="900" u="none" strike="noStrike">
                          <a:effectLst/>
                        </a:rPr>
                        <a:t>Description</a:t>
                      </a:r>
                      <a:endParaRPr lang="es-ES" sz="900" b="1"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600" u="none" strike="noStrike" dirty="0">
                          <a:effectLst/>
                        </a:rPr>
                        <a:t>Greek yogurt is a fermented dairy product, being thicker, denser, creamier and with a more palpable taste than conventional yogurt and having a low level of lactose compared to other dairy products.</a:t>
                      </a:r>
                      <a:endParaRPr lang="en-US" sz="600" b="0" i="0" u="none" strike="noStrike" dirty="0">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Skimmed yogurt is produced from skimmed milk. In nutritional terms, the only difference is that it is under 1% fat, although it contains the rest of the nutrients in similar proportions.</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Lactose is a disaccharide carbohydrate, a sugar split into two components: glucose and galactose. Lactase is the enzyme produced naturally in the body that splits the two lactose components, which are absorbed in the intestine.</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Bifidus contains the two yogurt bacteria (Streptococcus thermophilus and Lactobacillus bulgaricus) and an additional third live bacterium of the genus Bifidobacterium, which is present in an amount of up to 12.5 billion in each package of yogurt.</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Lactobacillus casei is a specie of anaerobic bacteria found in the gut and mouth of humans. It is a probiotic, lactic acid-producing bacterium used in the production of fermented dairy products.</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Protein-added yogurts have about 10% protein in their composition, compared to 3% in conventional yogurts.</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These are dairy products enriched with plant sterols, which are natural extracts found in fruits, vegetables, vegetables, vegetable oils, nuts, cereals and other foods.</a:t>
                      </a:r>
                      <a:endParaRPr lang="en-US" sz="600" b="0" i="0" u="none" strike="noStrike">
                        <a:solidFill>
                          <a:srgbClr val="222222"/>
                        </a:solidFill>
                        <a:effectLst/>
                        <a:latin typeface="Arial" panose="020B0604020202020204" pitchFamily="34" charset="0"/>
                      </a:endParaRPr>
                    </a:p>
                  </a:txBody>
                  <a:tcPr marL="4554" marR="4554" marT="4554" marB="0" anchor="ctr"/>
                </a:tc>
                <a:extLst>
                  <a:ext uri="{0D108BD9-81ED-4DB2-BD59-A6C34878D82A}">
                    <a16:rowId xmlns:a16="http://schemas.microsoft.com/office/drawing/2014/main" val="4194667588"/>
                  </a:ext>
                </a:extLst>
              </a:tr>
              <a:tr h="830431">
                <a:tc>
                  <a:txBody>
                    <a:bodyPr/>
                    <a:lstStyle/>
                    <a:p>
                      <a:pPr algn="l" fontAlgn="ctr"/>
                      <a:r>
                        <a:rPr lang="es-ES" sz="900" u="none" strike="noStrike">
                          <a:effectLst/>
                        </a:rPr>
                        <a:t>Process</a:t>
                      </a:r>
                      <a:endParaRPr lang="es-ES" sz="900" b="1"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600" u="none" strike="noStrike">
                          <a:effectLst/>
                        </a:rPr>
                        <a:t>In the traditional Greek recipe, the yogurt is made by removing the whey after fermentation to achieve a creamier texture.</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Skimmed milk is milk with the fat removed by centrifuging. That fat is then used to make cream and butter.</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Most people assume that "lactose-free" products do not contain lactose, but this is not true. What is done is adding the enzyme lactase.</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If any bacteria other than those associated with yogurt production is added during the manufacturing process, the final product cannot be called yogurt: it is a fermented milk, as is the case with bifidus.</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It is obtained by adding lactic ferments of the Lactobacillus casei type in the fermented milk production process, in order to provide it with alleged additional benefits.</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Dairy products with added protein are obtained by using milk and a nutrient concentrate, which can be further powdered milk, fresh cheese or protein concentrates. In this way, the resulting product has a higher proportion of the food's own nutrients.</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In this case, the fermented milk is added with natural plant sterols. The maximum daily intake of 3g/day should not be exceeded.</a:t>
                      </a:r>
                      <a:br>
                        <a:rPr lang="en-US" sz="600" u="none" strike="noStrike">
                          <a:effectLst/>
                        </a:rPr>
                      </a:br>
                      <a:endParaRPr lang="en-US" sz="600" b="0" i="0" u="none" strike="noStrike">
                        <a:solidFill>
                          <a:srgbClr val="222222"/>
                        </a:solidFill>
                        <a:effectLst/>
                        <a:latin typeface="Arial" panose="020B0604020202020204" pitchFamily="34" charset="0"/>
                      </a:endParaRPr>
                    </a:p>
                  </a:txBody>
                  <a:tcPr marL="4554" marR="4554" marT="4554" marB="0" anchor="ctr"/>
                </a:tc>
                <a:extLst>
                  <a:ext uri="{0D108BD9-81ED-4DB2-BD59-A6C34878D82A}">
                    <a16:rowId xmlns:a16="http://schemas.microsoft.com/office/drawing/2014/main" val="3859232337"/>
                  </a:ext>
                </a:extLst>
              </a:tr>
              <a:tr h="594841">
                <a:tc>
                  <a:txBody>
                    <a:bodyPr/>
                    <a:lstStyle/>
                    <a:p>
                      <a:pPr algn="l" fontAlgn="ctr"/>
                      <a:r>
                        <a:rPr lang="es-ES" sz="900" u="none" strike="noStrike">
                          <a:effectLst/>
                        </a:rPr>
                        <a:t>Benefits</a:t>
                      </a:r>
                      <a:endParaRPr lang="es-ES" sz="900" b="1"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600" u="none" strike="noStrike">
                          <a:effectLst/>
                        </a:rPr>
                        <a:t>Compared to normal yoghurt, it has more protein and more fat. It also has less lactose and less calcium because some of these nutrients can be lost through whey.</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It is particularly suitable for diets where whole milk consumption is prohibited, as its cream contains saturated fatty acids that raise blood cholesterol levels.</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It improves the digestibility of yogurts for lactose intolerant people. However, most yogurts have a low lactose content, as lactose is consumed by lactic ferments during fermentation.</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Bifidobacteria are part of our gut microbiota from a young age. When consumed in the form of fermented milk, they have healthy probiotic properties.</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Lactobacillus casei probiotics are live microorganisms that can improve our gut health and immune system.</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Supplement to reinforce protein intake in a natural way or as a supplement in weight loss diets.</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Several studies show evidences that sterols have the ability to reduce cholesterol absorption and thereby lower blood cholesterol levels.</a:t>
                      </a:r>
                      <a:endParaRPr lang="en-US" sz="600" b="0" i="0" u="none" strike="noStrike">
                        <a:solidFill>
                          <a:srgbClr val="222222"/>
                        </a:solidFill>
                        <a:effectLst/>
                        <a:latin typeface="Arial" panose="020B0604020202020204" pitchFamily="34" charset="0"/>
                      </a:endParaRPr>
                    </a:p>
                  </a:txBody>
                  <a:tcPr marL="4554" marR="4554" marT="4554" marB="0" anchor="ctr"/>
                </a:tc>
                <a:extLst>
                  <a:ext uri="{0D108BD9-81ED-4DB2-BD59-A6C34878D82A}">
                    <a16:rowId xmlns:a16="http://schemas.microsoft.com/office/drawing/2014/main" val="279612208"/>
                  </a:ext>
                </a:extLst>
              </a:tr>
              <a:tr h="615924">
                <a:tc>
                  <a:txBody>
                    <a:bodyPr/>
                    <a:lstStyle/>
                    <a:p>
                      <a:pPr algn="l" fontAlgn="ctr"/>
                      <a:r>
                        <a:rPr lang="es-ES" sz="900" u="none" strike="noStrike">
                          <a:effectLst/>
                        </a:rPr>
                        <a:t>Ingredients</a:t>
                      </a:r>
                      <a:endParaRPr lang="es-ES" sz="900" b="1"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600" u="none" strike="noStrike">
                          <a:effectLst/>
                        </a:rPr>
                        <a:t>Whole milk</a:t>
                      </a:r>
                      <a:br>
                        <a:rPr lang="en-US" sz="600" u="none" strike="noStrike">
                          <a:effectLst/>
                        </a:rPr>
                      </a:br>
                      <a:r>
                        <a:rPr lang="en-US" sz="600" u="none" strike="noStrike">
                          <a:effectLst/>
                        </a:rPr>
                        <a:t>Cream</a:t>
                      </a:r>
                      <a:br>
                        <a:rPr lang="en-US" sz="600" u="none" strike="noStrike">
                          <a:effectLst/>
                        </a:rPr>
                      </a:br>
                      <a:r>
                        <a:rPr lang="en-US" sz="600" u="none" strike="noStrike">
                          <a:effectLst/>
                        </a:rPr>
                        <a:t>Lactic ferments</a:t>
                      </a:r>
                      <a:br>
                        <a:rPr lang="en-US" sz="600" u="none" strike="noStrike">
                          <a:effectLst/>
                        </a:rPr>
                      </a:br>
                      <a:r>
                        <a:rPr lang="en-US" sz="600" u="none" strike="noStrike">
                          <a:effectLst/>
                        </a:rPr>
                        <a:t>Lactose</a:t>
                      </a:r>
                      <a:br>
                        <a:rPr lang="en-US" sz="600" u="none" strike="noStrike">
                          <a:effectLst/>
                        </a:rPr>
                      </a:br>
                      <a:r>
                        <a:rPr lang="en-US" sz="600" u="none" strike="noStrike">
                          <a:effectLst/>
                        </a:rPr>
                        <a:t>Milk protein</a:t>
                      </a:r>
                      <a:endParaRPr lang="en-US" sz="600" b="0"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s-ES" sz="600" u="none" strike="noStrike">
                          <a:effectLst/>
                        </a:rPr>
                        <a:t>Skimmed milk</a:t>
                      </a:r>
                      <a:br>
                        <a:rPr lang="es-ES" sz="600" u="none" strike="noStrike">
                          <a:effectLst/>
                        </a:rPr>
                      </a:br>
                      <a:r>
                        <a:rPr lang="es-ES" sz="600" u="none" strike="noStrike">
                          <a:effectLst/>
                        </a:rPr>
                        <a:t>Lactic ferments</a:t>
                      </a:r>
                      <a:br>
                        <a:rPr lang="es-ES" sz="600" u="none" strike="noStrike">
                          <a:effectLst/>
                        </a:rPr>
                      </a:br>
                      <a:endParaRPr lang="es-ES" sz="600" b="0"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600" u="none" strike="noStrike">
                          <a:effectLst/>
                        </a:rPr>
                        <a:t>Whole milk</a:t>
                      </a:r>
                      <a:br>
                        <a:rPr lang="en-US" sz="600" u="none" strike="noStrike">
                          <a:effectLst/>
                        </a:rPr>
                      </a:br>
                      <a:r>
                        <a:rPr lang="en-US" sz="600" u="none" strike="noStrike">
                          <a:effectLst/>
                        </a:rPr>
                        <a:t>Lactic ferments</a:t>
                      </a:r>
                      <a:br>
                        <a:rPr lang="en-US" sz="600" u="none" strike="noStrike">
                          <a:effectLst/>
                        </a:rPr>
                      </a:br>
                      <a:r>
                        <a:rPr lang="en-US" sz="600" u="none" strike="noStrike">
                          <a:effectLst/>
                        </a:rPr>
                        <a:t>Lactase</a:t>
                      </a:r>
                      <a:endParaRPr lang="en-US" sz="600" b="0"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600" u="none" strike="noStrike">
                          <a:effectLst/>
                        </a:rPr>
                        <a:t>Whole milk</a:t>
                      </a:r>
                      <a:br>
                        <a:rPr lang="en-US" sz="600" u="none" strike="noStrike">
                          <a:effectLst/>
                        </a:rPr>
                      </a:br>
                      <a:r>
                        <a:rPr lang="en-US" sz="600" u="none" strike="noStrike">
                          <a:effectLst/>
                        </a:rPr>
                        <a:t>Lactic ferments</a:t>
                      </a:r>
                      <a:br>
                        <a:rPr lang="en-US" sz="600" u="none" strike="noStrike">
                          <a:effectLst/>
                        </a:rPr>
                      </a:br>
                      <a:r>
                        <a:rPr lang="en-US" sz="600" u="none" strike="noStrike">
                          <a:effectLst/>
                        </a:rPr>
                        <a:t>Bifidobacteria</a:t>
                      </a:r>
                      <a:endParaRPr lang="en-US" sz="600" b="0"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600" u="none" strike="noStrike">
                          <a:effectLst/>
                        </a:rPr>
                        <a:t>Whole milk</a:t>
                      </a:r>
                      <a:br>
                        <a:rPr lang="en-US" sz="600" u="none" strike="noStrike">
                          <a:effectLst/>
                        </a:rPr>
                      </a:br>
                      <a:r>
                        <a:rPr lang="en-US" sz="600" u="none" strike="noStrike">
                          <a:effectLst/>
                        </a:rPr>
                        <a:t>Lactic ferments</a:t>
                      </a:r>
                      <a:br>
                        <a:rPr lang="en-US" sz="600" u="none" strike="noStrike">
                          <a:effectLst/>
                        </a:rPr>
                      </a:br>
                      <a:r>
                        <a:rPr lang="en-US" sz="600" u="none" strike="noStrike">
                          <a:effectLst/>
                        </a:rPr>
                        <a:t>Lactobacillus Casei</a:t>
                      </a:r>
                      <a:endParaRPr lang="en-US" sz="600" b="0"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600" u="none" strike="noStrike">
                          <a:effectLst/>
                        </a:rPr>
                        <a:t>Whole milk</a:t>
                      </a:r>
                      <a:br>
                        <a:rPr lang="en-US" sz="600" u="none" strike="noStrike">
                          <a:effectLst/>
                        </a:rPr>
                      </a:br>
                      <a:r>
                        <a:rPr lang="en-US" sz="600" u="none" strike="noStrike">
                          <a:effectLst/>
                        </a:rPr>
                        <a:t>Lactic ferments</a:t>
                      </a:r>
                      <a:br>
                        <a:rPr lang="en-US" sz="600" u="none" strike="noStrike">
                          <a:effectLst/>
                        </a:rPr>
                      </a:br>
                      <a:r>
                        <a:rPr lang="en-US" sz="600" u="none" strike="noStrike">
                          <a:effectLst/>
                        </a:rPr>
                        <a:t>Milk powder/fresh cheese/concentrate</a:t>
                      </a:r>
                      <a:endParaRPr lang="en-US" sz="600" b="0"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600" u="none" strike="noStrike" dirty="0">
                          <a:effectLst/>
                        </a:rPr>
                        <a:t>Whole milk</a:t>
                      </a:r>
                      <a:br>
                        <a:rPr lang="en-US" sz="600" u="none" strike="noStrike" dirty="0">
                          <a:effectLst/>
                        </a:rPr>
                      </a:br>
                      <a:r>
                        <a:rPr lang="en-US" sz="600" u="none" strike="noStrike" dirty="0">
                          <a:effectLst/>
                        </a:rPr>
                        <a:t>Lactic ferments</a:t>
                      </a:r>
                      <a:br>
                        <a:rPr lang="en-US" sz="600" u="none" strike="noStrike" dirty="0">
                          <a:effectLst/>
                        </a:rPr>
                      </a:br>
                      <a:r>
                        <a:rPr lang="en-US" sz="600" u="none" strike="noStrike" dirty="0">
                          <a:effectLst/>
                        </a:rPr>
                        <a:t>Natural sterols</a:t>
                      </a:r>
                      <a:endParaRPr lang="en-US" sz="600" b="0" i="0" u="none" strike="noStrike" dirty="0">
                        <a:solidFill>
                          <a:srgbClr val="000000"/>
                        </a:solidFill>
                        <a:effectLst/>
                        <a:latin typeface="Calibri" panose="020F0502020204030204" pitchFamily="34" charset="0"/>
                      </a:endParaRPr>
                    </a:p>
                  </a:txBody>
                  <a:tcPr marL="4554" marR="4554" marT="4554" marB="0" anchor="ctr"/>
                </a:tc>
                <a:extLst>
                  <a:ext uri="{0D108BD9-81ED-4DB2-BD59-A6C34878D82A}">
                    <a16:rowId xmlns:a16="http://schemas.microsoft.com/office/drawing/2014/main" val="3030919031"/>
                  </a:ext>
                </a:extLst>
              </a:tr>
            </a:tbl>
          </a:graphicData>
        </a:graphic>
      </p:graphicFrame>
      <p:pic>
        <p:nvPicPr>
          <p:cNvPr id="10" name="37 Imagen">
            <a:extLst>
              <a:ext uri="{FF2B5EF4-FFF2-40B4-BE49-F238E27FC236}">
                <a16:creationId xmlns:a16="http://schemas.microsoft.com/office/drawing/2014/main" id="{230DE50F-EC08-7944-AE32-4DA5199C74A0}"/>
              </a:ext>
            </a:extLst>
          </p:cNvPr>
          <p:cNvPicPr preferRelativeResize="0">
            <a:picLocks/>
          </p:cNvPicPr>
          <p:nvPr/>
        </p:nvPicPr>
        <p:blipFill>
          <a:blip r:embed="rId5"/>
          <a:stretch>
            <a:fillRect/>
          </a:stretch>
        </p:blipFill>
        <p:spPr>
          <a:xfrm rot="5400000">
            <a:off x="8933544" y="1519639"/>
            <a:ext cx="1440000" cy="1080000"/>
          </a:xfrm>
          <a:prstGeom prst="rect">
            <a:avLst/>
          </a:prstGeom>
        </p:spPr>
      </p:pic>
      <p:pic>
        <p:nvPicPr>
          <p:cNvPr id="11" name="38 Imagen">
            <a:extLst>
              <a:ext uri="{FF2B5EF4-FFF2-40B4-BE49-F238E27FC236}">
                <a16:creationId xmlns:a16="http://schemas.microsoft.com/office/drawing/2014/main" id="{1C5FBDB7-2CAE-FD47-8792-D1CABEDB0DDF}"/>
              </a:ext>
            </a:extLst>
          </p:cNvPr>
          <p:cNvPicPr>
            <a:picLocks noChangeAspect="1"/>
          </p:cNvPicPr>
          <p:nvPr/>
        </p:nvPicPr>
        <p:blipFill>
          <a:blip r:embed="rId6"/>
          <a:stretch>
            <a:fillRect/>
          </a:stretch>
        </p:blipFill>
        <p:spPr>
          <a:xfrm rot="5400000">
            <a:off x="10452410" y="1519639"/>
            <a:ext cx="1440000" cy="1080000"/>
          </a:xfrm>
          <a:prstGeom prst="rect">
            <a:avLst/>
          </a:prstGeom>
        </p:spPr>
      </p:pic>
      <p:pic>
        <p:nvPicPr>
          <p:cNvPr id="13" name="51 Imagen">
            <a:extLst>
              <a:ext uri="{FF2B5EF4-FFF2-40B4-BE49-F238E27FC236}">
                <a16:creationId xmlns:a16="http://schemas.microsoft.com/office/drawing/2014/main" id="{308EAE9C-E3B1-9248-ADD9-5AE0F612973C}"/>
              </a:ext>
            </a:extLst>
          </p:cNvPr>
          <p:cNvPicPr preferRelativeResize="0">
            <a:picLocks/>
          </p:cNvPicPr>
          <p:nvPr/>
        </p:nvPicPr>
        <p:blipFill>
          <a:blip r:embed="rId7"/>
          <a:stretch>
            <a:fillRect/>
          </a:stretch>
        </p:blipFill>
        <p:spPr>
          <a:xfrm rot="5400000">
            <a:off x="5768347" y="1519639"/>
            <a:ext cx="1440000" cy="1080000"/>
          </a:xfrm>
          <a:prstGeom prst="rect">
            <a:avLst/>
          </a:prstGeom>
        </p:spPr>
      </p:pic>
      <p:pic>
        <p:nvPicPr>
          <p:cNvPr id="14" name="52 Imagen">
            <a:extLst>
              <a:ext uri="{FF2B5EF4-FFF2-40B4-BE49-F238E27FC236}">
                <a16:creationId xmlns:a16="http://schemas.microsoft.com/office/drawing/2014/main" id="{51A3E7B3-DD02-404F-B9FB-48317F32B1D5}"/>
              </a:ext>
            </a:extLst>
          </p:cNvPr>
          <p:cNvPicPr preferRelativeResize="0">
            <a:picLocks/>
          </p:cNvPicPr>
          <p:nvPr/>
        </p:nvPicPr>
        <p:blipFill>
          <a:blip r:embed="rId8"/>
          <a:stretch>
            <a:fillRect/>
          </a:stretch>
        </p:blipFill>
        <p:spPr>
          <a:xfrm rot="5400000">
            <a:off x="7338478" y="1519639"/>
            <a:ext cx="1440000" cy="1080000"/>
          </a:xfrm>
          <a:prstGeom prst="rect">
            <a:avLst/>
          </a:prstGeom>
        </p:spPr>
      </p:pic>
      <p:pic>
        <p:nvPicPr>
          <p:cNvPr id="15" name="53 Imagen">
            <a:extLst>
              <a:ext uri="{FF2B5EF4-FFF2-40B4-BE49-F238E27FC236}">
                <a16:creationId xmlns:a16="http://schemas.microsoft.com/office/drawing/2014/main" id="{891B5A0A-F49C-4E4B-B71F-4755E19D1B66}"/>
              </a:ext>
            </a:extLst>
          </p:cNvPr>
          <p:cNvPicPr preferRelativeResize="0">
            <a:picLocks/>
          </p:cNvPicPr>
          <p:nvPr/>
        </p:nvPicPr>
        <p:blipFill>
          <a:blip r:embed="rId9"/>
          <a:stretch>
            <a:fillRect/>
          </a:stretch>
        </p:blipFill>
        <p:spPr>
          <a:xfrm rot="5400000">
            <a:off x="2582712" y="1528436"/>
            <a:ext cx="1440000" cy="1080000"/>
          </a:xfrm>
          <a:prstGeom prst="rect">
            <a:avLst/>
          </a:prstGeom>
        </p:spPr>
      </p:pic>
      <p:pic>
        <p:nvPicPr>
          <p:cNvPr id="16" name="54 Imagen">
            <a:extLst>
              <a:ext uri="{FF2B5EF4-FFF2-40B4-BE49-F238E27FC236}">
                <a16:creationId xmlns:a16="http://schemas.microsoft.com/office/drawing/2014/main" id="{7684E251-C9A7-DF4C-A560-2BCA7AE8044E}"/>
              </a:ext>
            </a:extLst>
          </p:cNvPr>
          <p:cNvPicPr>
            <a:picLocks noChangeAspect="1"/>
          </p:cNvPicPr>
          <p:nvPr/>
        </p:nvPicPr>
        <p:blipFill>
          <a:blip r:embed="rId10"/>
          <a:stretch>
            <a:fillRect/>
          </a:stretch>
        </p:blipFill>
        <p:spPr>
          <a:xfrm rot="5400000">
            <a:off x="1012581" y="1519639"/>
            <a:ext cx="1440000" cy="1080000"/>
          </a:xfrm>
          <a:prstGeom prst="rect">
            <a:avLst/>
          </a:prstGeom>
        </p:spPr>
      </p:pic>
      <p:pic>
        <p:nvPicPr>
          <p:cNvPr id="17" name="55 Imagen">
            <a:extLst>
              <a:ext uri="{FF2B5EF4-FFF2-40B4-BE49-F238E27FC236}">
                <a16:creationId xmlns:a16="http://schemas.microsoft.com/office/drawing/2014/main" id="{949C6AB4-A547-FD4B-AF7F-941A7FB482AC}"/>
              </a:ext>
            </a:extLst>
          </p:cNvPr>
          <p:cNvPicPr preferRelativeResize="0">
            <a:picLocks/>
          </p:cNvPicPr>
          <p:nvPr/>
        </p:nvPicPr>
        <p:blipFill>
          <a:blip r:embed="rId11"/>
          <a:stretch>
            <a:fillRect/>
          </a:stretch>
        </p:blipFill>
        <p:spPr>
          <a:xfrm rot="5400000">
            <a:off x="4152843" y="1528436"/>
            <a:ext cx="1440000" cy="1080000"/>
          </a:xfrm>
          <a:prstGeom prst="rect">
            <a:avLst/>
          </a:prstGeom>
        </p:spPr>
      </p:pic>
      <p:pic>
        <p:nvPicPr>
          <p:cNvPr id="12"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07610" y="7118350"/>
            <a:ext cx="609600" cy="609600"/>
          </a:xfrm>
          <a:prstGeom prst="rect">
            <a:avLst/>
          </a:prstGeom>
        </p:spPr>
      </p:pic>
    </p:spTree>
    <p:extLst>
      <p:ext uri="{BB962C8B-B14F-4D97-AF65-F5344CB8AC3E}">
        <p14:creationId xmlns:p14="http://schemas.microsoft.com/office/powerpoint/2010/main" val="3050031943"/>
      </p:ext>
    </p:extLst>
  </p:cSld>
  <p:clrMapOvr>
    <a:masterClrMapping/>
  </p:clrMapOvr>
  <mc:AlternateContent xmlns:mc="http://schemas.openxmlformats.org/markup-compatibility/2006" xmlns:p14="http://schemas.microsoft.com/office/powerpoint/2010/main">
    <mc:Choice Requires="p14">
      <p:transition p14:dur="0" advClick="0" advTm="11000"/>
    </mc:Choice>
    <mc:Fallback xmlns="">
      <p:transition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smtClean="0"/>
              <a:t>4.5. Processing </a:t>
            </a:r>
            <a:r>
              <a:rPr lang="en-GB" dirty="0"/>
              <a:t>technology</a:t>
            </a:r>
            <a:endParaRPr lang="es-ES" dirty="0"/>
          </a:p>
        </p:txBody>
      </p:sp>
      <p:sp>
        <p:nvSpPr>
          <p:cNvPr id="6" name="Rectángulo 5"/>
          <p:cNvSpPr/>
          <p:nvPr/>
        </p:nvSpPr>
        <p:spPr>
          <a:xfrm>
            <a:off x="8611902" y="5853796"/>
            <a:ext cx="3234055" cy="646331"/>
          </a:xfrm>
          <a:prstGeom prst="rect">
            <a:avLst/>
          </a:prstGeom>
        </p:spPr>
        <p:txBody>
          <a:bodyPr wrap="square">
            <a:spAutoFit/>
          </a:bodyPr>
          <a:lstStyle/>
          <a:p>
            <a:pPr algn="ctr"/>
            <a:r>
              <a:rPr lang="en-US" sz="1200" dirty="0" smtClean="0">
                <a:solidFill>
                  <a:srgbClr val="2E2E2E"/>
                </a:solidFill>
              </a:rPr>
              <a:t>Source: W.M.A</a:t>
            </a:r>
            <a:r>
              <a:rPr lang="en-US" sz="1200" dirty="0">
                <a:solidFill>
                  <a:srgbClr val="2E2E2E"/>
                </a:solidFill>
              </a:rPr>
              <a:t>. </a:t>
            </a:r>
            <a:r>
              <a:rPr lang="en-GB" sz="1200" noProof="1" smtClean="0">
                <a:solidFill>
                  <a:srgbClr val="2E2E2E"/>
                </a:solidFill>
              </a:rPr>
              <a:t>Mullan</a:t>
            </a:r>
            <a:r>
              <a:rPr lang="en-US" sz="1200" dirty="0" smtClean="0">
                <a:solidFill>
                  <a:srgbClr val="2E2E2E"/>
                </a:solidFill>
              </a:rPr>
              <a:t>, </a:t>
            </a:r>
            <a:r>
              <a:rPr lang="en-US" sz="1200" dirty="0">
                <a:solidFill>
                  <a:srgbClr val="2E2E2E"/>
                </a:solidFill>
              </a:rPr>
              <a:t>in </a:t>
            </a:r>
            <a:r>
              <a:rPr lang="en-US" sz="1200" dirty="0">
                <a:solidFill>
                  <a:srgbClr val="0C7DBB"/>
                </a:solidFill>
                <a:hlinkClick r:id="rId4"/>
              </a:rPr>
              <a:t>Encyclopedia of Food Microbiology (Second Edition)</a:t>
            </a:r>
            <a:r>
              <a:rPr lang="en-US" sz="1200" dirty="0">
                <a:solidFill>
                  <a:srgbClr val="2E2E2E"/>
                </a:solidFill>
              </a:rPr>
              <a:t>, 2014</a:t>
            </a:r>
            <a:endParaRPr lang="es-ES" sz="1200" dirty="0"/>
          </a:p>
          <a:p>
            <a:pPr algn="ctr"/>
            <a:endParaRPr lang="es-ES" sz="1200" dirty="0">
              <a:solidFill>
                <a:srgbClr val="062E64"/>
              </a:solidFill>
            </a:endParaRPr>
          </a:p>
        </p:txBody>
      </p:sp>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1902" y="2474018"/>
            <a:ext cx="3234055" cy="3234055"/>
          </a:xfrm>
          <a:prstGeom prst="rect">
            <a:avLst/>
          </a:prstGeom>
        </p:spPr>
      </p:pic>
      <p:sp>
        <p:nvSpPr>
          <p:cNvPr id="9" name="Content Placeholder 2">
            <a:extLst>
              <a:ext uri="{FF2B5EF4-FFF2-40B4-BE49-F238E27FC236}">
                <a16:creationId xmlns:a16="http://schemas.microsoft.com/office/drawing/2014/main" id="{DBE18B30-9AA9-423F-ACB5-930B869328A2}"/>
              </a:ext>
            </a:extLst>
          </p:cNvPr>
          <p:cNvSpPr>
            <a:spLocks noGrp="1"/>
          </p:cNvSpPr>
          <p:nvPr>
            <p:ph idx="1"/>
          </p:nvPr>
        </p:nvSpPr>
        <p:spPr>
          <a:xfrm>
            <a:off x="838201" y="2474018"/>
            <a:ext cx="7280564" cy="3702944"/>
          </a:xfrm>
        </p:spPr>
        <p:txBody>
          <a:bodyPr>
            <a:normAutofit lnSpcReduction="10000"/>
          </a:bodyPr>
          <a:lstStyle/>
          <a:p>
            <a:pPr lvl="0" algn="just"/>
            <a:r>
              <a:rPr lang="en-GB" sz="2200" dirty="0" smtClean="0"/>
              <a:t>Yogurt </a:t>
            </a:r>
            <a:r>
              <a:rPr lang="en-GB" sz="2200" dirty="0"/>
              <a:t>is a dairy product obtained by bacterial fermentation of milk. It is obtained by the action of two bacteria, usually in a 1:1 ratio (</a:t>
            </a:r>
            <a:r>
              <a:rPr lang="en-GB" sz="2200" i="1" dirty="0"/>
              <a:t>Lactobacillus </a:t>
            </a:r>
            <a:r>
              <a:rPr lang="en-GB" sz="2200" i="1" noProof="1" smtClean="0"/>
              <a:t>bulgaricus</a:t>
            </a:r>
            <a:r>
              <a:rPr lang="en-GB" sz="2200" dirty="0" smtClean="0"/>
              <a:t>, </a:t>
            </a:r>
            <a:r>
              <a:rPr lang="en-GB" sz="2200" dirty="0"/>
              <a:t>responsible for acidification, and </a:t>
            </a:r>
            <a:r>
              <a:rPr lang="en-GB" sz="2200" i="1" dirty="0"/>
              <a:t>Streptococcus </a:t>
            </a:r>
            <a:r>
              <a:rPr lang="en-GB" sz="2200" i="1" noProof="1" smtClean="0"/>
              <a:t>thermophilus</a:t>
            </a:r>
            <a:r>
              <a:rPr lang="en-GB" sz="2200" dirty="0" smtClean="0"/>
              <a:t>, </a:t>
            </a:r>
            <a:r>
              <a:rPr lang="en-GB" sz="2200" dirty="0"/>
              <a:t>responsible for the characteristic flavours and aromas) on pasteurised milk, homogenised and standardised in fat and protein, which is increased in protein content with milk solids, milk powder or concentrated milk. The microorganisms producing lactic fermentation must be viable and present in the finished product in a minimum quantity of 1 per 10</a:t>
            </a:r>
            <a:r>
              <a:rPr lang="en-GB" sz="2200" baseline="30000" dirty="0"/>
              <a:t>7</a:t>
            </a:r>
            <a:r>
              <a:rPr lang="en-GB" sz="2200" dirty="0"/>
              <a:t> colonies per gram or millilitre (according to Spanish legislation; each country defines its own standards</a:t>
            </a:r>
            <a:r>
              <a:rPr lang="en-GB" sz="2200" dirty="0" smtClean="0"/>
              <a:t>).</a:t>
            </a:r>
            <a:endParaRPr lang="es-ES" sz="2200" dirty="0"/>
          </a:p>
        </p:txBody>
      </p:sp>
      <p:pic>
        <p:nvPicPr>
          <p:cNvPr id="8"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1157" y="7033636"/>
            <a:ext cx="609600" cy="609600"/>
          </a:xfrm>
          <a:prstGeom prst="rect">
            <a:avLst/>
          </a:prstGeom>
        </p:spPr>
      </p:pic>
    </p:spTree>
    <p:extLst>
      <p:ext uri="{BB962C8B-B14F-4D97-AF65-F5344CB8AC3E}">
        <p14:creationId xmlns:p14="http://schemas.microsoft.com/office/powerpoint/2010/main" val="315639666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smtClean="0"/>
              <a:t>4.5. Processing </a:t>
            </a:r>
            <a:r>
              <a:rPr lang="en-GB" dirty="0"/>
              <a:t>technology</a:t>
            </a:r>
            <a:endParaRPr lang="es-ES" dirty="0"/>
          </a:p>
        </p:txBody>
      </p:sp>
      <p:sp>
        <p:nvSpPr>
          <p:cNvPr id="5" name="Content Placeholder 2">
            <a:extLst>
              <a:ext uri="{FF2B5EF4-FFF2-40B4-BE49-F238E27FC236}">
                <a16:creationId xmlns:a16="http://schemas.microsoft.com/office/drawing/2014/main" id="{DBE18B30-9AA9-423F-ACB5-930B869328A2}"/>
              </a:ext>
            </a:extLst>
          </p:cNvPr>
          <p:cNvSpPr>
            <a:spLocks noGrp="1"/>
          </p:cNvSpPr>
          <p:nvPr>
            <p:ph idx="1"/>
          </p:nvPr>
        </p:nvSpPr>
        <p:spPr>
          <a:xfrm>
            <a:off x="838200" y="2258290"/>
            <a:ext cx="10515600" cy="4001799"/>
          </a:xfrm>
        </p:spPr>
        <p:txBody>
          <a:bodyPr>
            <a:normAutofit/>
          </a:bodyPr>
          <a:lstStyle/>
          <a:p>
            <a:pPr lvl="0" algn="just"/>
            <a:r>
              <a:rPr lang="en-GB" sz="2200" dirty="0" smtClean="0"/>
              <a:t>It is advisable to consume whole dairy products, as fat-soluble vitamins and essential fatty acids are lost when the fat is separated.</a:t>
            </a:r>
          </a:p>
          <a:p>
            <a:pPr lvl="0" algn="just"/>
            <a:r>
              <a:rPr lang="en-GB" sz="2200" dirty="0" smtClean="0"/>
              <a:t>Enriched products with fat-soluble vitamins (A, D, E and K) and essential fatty acids are recommended for overweighted people or those who are advised to consume semi or skimmed dairy products due to health problems.</a:t>
            </a:r>
          </a:p>
          <a:p>
            <a:pPr lvl="0" algn="just"/>
            <a:r>
              <a:rPr lang="en-GB" sz="2200" dirty="0" smtClean="0"/>
              <a:t>In addition to its nutritional value, yogurt consumption benefits the body because it facilitates digestion (due to pre-digestion by the proteolytic enzymes of the microorganisms, which release free peptides and amino acids that are easily digested and absorbed; and due to the lower pH, which causes the precipitation of casein and facilitates the action of intestinal enzymes) and favours the absorption of calcium (because of the presence of lactic acid).</a:t>
            </a:r>
            <a:endParaRPr lang="en-GB" sz="2200" dirty="0"/>
          </a:p>
        </p:txBody>
      </p:sp>
    </p:spTree>
    <p:extLst>
      <p:ext uri="{BB962C8B-B14F-4D97-AF65-F5344CB8AC3E}">
        <p14:creationId xmlns:p14="http://schemas.microsoft.com/office/powerpoint/2010/main" val="260326579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415637" y="2258291"/>
            <a:ext cx="11305308" cy="3918672"/>
          </a:xfrm>
        </p:spPr>
        <p:txBody>
          <a:bodyPr>
            <a:normAutofit/>
          </a:bodyPr>
          <a:lstStyle/>
          <a:p>
            <a:pPr marL="0" lvl="0" indent="0" algn="just">
              <a:buNone/>
            </a:pPr>
            <a:r>
              <a:rPr lang="en-GB" sz="2200" dirty="0"/>
              <a:t>Production process:</a:t>
            </a:r>
            <a:endParaRPr lang="es-ES" sz="2200" dirty="0"/>
          </a:p>
          <a:p>
            <a:pPr marL="0" indent="0" algn="just">
              <a:buNone/>
            </a:pPr>
            <a:r>
              <a:rPr lang="en-GB" sz="2200" dirty="0"/>
              <a:t>1) Enrichment of the milk in dry extract. The dry matter content of the milk influences the viscosity and consistency of the final product, as well as its organoleptic characteristics.</a:t>
            </a:r>
            <a:endParaRPr lang="es-ES" sz="2200" dirty="0"/>
          </a:p>
          <a:p>
            <a:pPr marL="0" indent="0" algn="just">
              <a:buNone/>
            </a:pPr>
            <a:r>
              <a:rPr lang="en-GB" sz="2200" dirty="0"/>
              <a:t>2) Heat treatment. Pasteurization or similar is applied to the milk to reduce the microbial load.</a:t>
            </a:r>
            <a:endParaRPr lang="es-ES" sz="2200" dirty="0"/>
          </a:p>
          <a:p>
            <a:pPr marL="0" indent="0" algn="just">
              <a:buNone/>
            </a:pPr>
            <a:r>
              <a:rPr lang="en-GB" sz="2200" dirty="0"/>
              <a:t>3) Homogenisation. Mainly in whole milk, to prevent the separation of fat during the process.</a:t>
            </a:r>
            <a:endParaRPr lang="es-ES" sz="2200" dirty="0"/>
          </a:p>
          <a:p>
            <a:pPr marL="0" indent="0" algn="just">
              <a:buNone/>
            </a:pPr>
            <a:r>
              <a:rPr lang="en-GB" sz="2200" dirty="0"/>
              <a:t>4) Seeding. The starter cultures are added. The milk must have a low bacterial count, be free of antibiotics and disinfectants, not be contaminated by bacteriophages and not be </a:t>
            </a:r>
            <a:r>
              <a:rPr lang="en-GB" sz="2200" noProof="1" smtClean="0"/>
              <a:t>mastitic</a:t>
            </a:r>
            <a:r>
              <a:rPr lang="en-GB" sz="2200" dirty="0" smtClean="0"/>
              <a:t> </a:t>
            </a:r>
            <a:r>
              <a:rPr lang="en-GB" sz="2200" dirty="0"/>
              <a:t>milk (from sick cows</a:t>
            </a:r>
            <a:r>
              <a:rPr lang="en-GB" sz="2200" dirty="0" smtClean="0"/>
              <a:t>) for a right developing of the </a:t>
            </a:r>
            <a:r>
              <a:rPr lang="en-GB" sz="2200" dirty="0"/>
              <a:t>starter culture</a:t>
            </a:r>
            <a:r>
              <a:rPr lang="en-GB" sz="2200" dirty="0" smtClean="0"/>
              <a:t>.</a:t>
            </a:r>
            <a:endParaRPr lang="es-ES" sz="2200" dirty="0"/>
          </a:p>
        </p:txBody>
      </p:sp>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smtClean="0"/>
              <a:t>4.5. Processing </a:t>
            </a:r>
            <a:r>
              <a:rPr lang="en-GB" dirty="0"/>
              <a:t>technology</a:t>
            </a:r>
            <a:endParaRPr lang="es-ES" dirty="0"/>
          </a:p>
        </p:txBody>
      </p:sp>
      <p:pic>
        <p:nvPicPr>
          <p:cNvPr id="5"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16145" y="6981999"/>
            <a:ext cx="609600" cy="609600"/>
          </a:xfrm>
          <a:prstGeom prst="rect">
            <a:avLst/>
          </a:prstGeom>
        </p:spPr>
      </p:pic>
    </p:spTree>
    <p:extLst>
      <p:ext uri="{BB962C8B-B14F-4D97-AF65-F5344CB8AC3E}">
        <p14:creationId xmlns:p14="http://schemas.microsoft.com/office/powerpoint/2010/main" val="3466797242"/>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415637" y="2202873"/>
            <a:ext cx="11305308" cy="3974090"/>
          </a:xfrm>
        </p:spPr>
        <p:txBody>
          <a:bodyPr>
            <a:normAutofit/>
          </a:bodyPr>
          <a:lstStyle/>
          <a:p>
            <a:pPr marL="0" indent="0">
              <a:buNone/>
            </a:pPr>
            <a:r>
              <a:rPr lang="en-GB" sz="2200" dirty="0" smtClean="0"/>
              <a:t>5</a:t>
            </a:r>
            <a:r>
              <a:rPr lang="en-GB" sz="2200" dirty="0"/>
              <a:t>) Incubation and fermentation. It is carried out at a temperature and time suitable for the optimal development of the inoculated cultures (42-45 ºC for about 2 hours). Lactic fermentation carried out by microorganisms that transform lactose into lactic acid (in a proportion of 0.9 to 1.2 %) reduces the pH of the medium (which limits the development of undesirable microorganisms), coagulates the milk and produces an acid taste. Other secondary metabolic components provide the aroma.</a:t>
            </a:r>
            <a:endParaRPr lang="es-ES" sz="2200" dirty="0"/>
          </a:p>
          <a:p>
            <a:pPr marL="0" indent="0">
              <a:buNone/>
            </a:pPr>
            <a:r>
              <a:rPr lang="en-GB" sz="2200" dirty="0"/>
              <a:t>6) Addition of ingredients. Sugars and flavourings are added immediately after sowing </a:t>
            </a:r>
            <a:r>
              <a:rPr lang="en-GB" sz="2200" dirty="0" smtClean="0"/>
              <a:t>(set yogurt</a:t>
            </a:r>
            <a:r>
              <a:rPr lang="en-GB" sz="2200" dirty="0"/>
              <a:t>) and fruits or other ingredients after cooling (whipped </a:t>
            </a:r>
            <a:r>
              <a:rPr lang="en-GB" sz="2200" dirty="0" smtClean="0"/>
              <a:t>yogurt</a:t>
            </a:r>
            <a:r>
              <a:rPr lang="en-GB" sz="2200" dirty="0"/>
              <a:t>).</a:t>
            </a:r>
          </a:p>
        </p:txBody>
      </p:sp>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smtClean="0"/>
              <a:t>4.5. Processing </a:t>
            </a:r>
            <a:r>
              <a:rPr lang="en-GB" dirty="0"/>
              <a:t>technology</a:t>
            </a:r>
            <a:endParaRPr lang="es-ES" dirty="0"/>
          </a:p>
        </p:txBody>
      </p:sp>
      <p:pic>
        <p:nvPicPr>
          <p:cNvPr id="5" name="Imagen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99418" y="4622372"/>
            <a:ext cx="2400000" cy="1800000"/>
          </a:xfrm>
          <a:prstGeom prst="rect">
            <a:avLst/>
          </a:prstGeom>
        </p:spPr>
      </p:pic>
      <p:sp>
        <p:nvSpPr>
          <p:cNvPr id="6" name="Rectángulo redondeado 5"/>
          <p:cNvSpPr/>
          <p:nvPr/>
        </p:nvSpPr>
        <p:spPr>
          <a:xfrm>
            <a:off x="1593274" y="5027563"/>
            <a:ext cx="5181599" cy="98961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endParaRPr lang="es-ES" sz="1600" noProof="1" smtClean="0">
              <a:solidFill>
                <a:srgbClr val="062E64"/>
              </a:solidFill>
              <a:hlinkClick r:id="rId5"/>
            </a:endParaRPr>
          </a:p>
          <a:p>
            <a:r>
              <a:rPr lang="en-US" dirty="0" smtClean="0">
                <a:solidFill>
                  <a:srgbClr val="062E64"/>
                </a:solidFill>
              </a:rPr>
              <a:t>Watch </a:t>
            </a:r>
            <a:r>
              <a:rPr lang="en-US" dirty="0">
                <a:solidFill>
                  <a:srgbClr val="062E64"/>
                </a:solidFill>
              </a:rPr>
              <a:t>the following videos </a:t>
            </a:r>
            <a:r>
              <a:rPr lang="en-US" dirty="0" smtClean="0">
                <a:solidFill>
                  <a:srgbClr val="062E64"/>
                </a:solidFill>
              </a:rPr>
              <a:t>for further information: </a:t>
            </a:r>
            <a:r>
              <a:rPr lang="es-ES" sz="1600" noProof="1" smtClean="0">
                <a:solidFill>
                  <a:srgbClr val="062E64"/>
                </a:solidFill>
                <a:hlinkClick r:id="rId5"/>
              </a:rPr>
              <a:t>https</a:t>
            </a:r>
            <a:r>
              <a:rPr lang="es-ES" sz="1600" noProof="1">
                <a:solidFill>
                  <a:srgbClr val="062E64"/>
                </a:solidFill>
                <a:hlinkClick r:id="rId5"/>
              </a:rPr>
              <a:t>://www.youtube.com/watch?v=v7fG394NEHM</a:t>
            </a:r>
            <a:endParaRPr lang="es-ES" sz="1600" noProof="1">
              <a:solidFill>
                <a:srgbClr val="062E64"/>
              </a:solidFill>
            </a:endParaRPr>
          </a:p>
          <a:p>
            <a:pPr algn="just"/>
            <a:r>
              <a:rPr lang="es-ES" sz="1600" noProof="1" smtClean="0">
                <a:solidFill>
                  <a:srgbClr val="062E64"/>
                </a:solidFill>
                <a:hlinkClick r:id="rId6"/>
              </a:rPr>
              <a:t>https</a:t>
            </a:r>
            <a:r>
              <a:rPr lang="es-ES" sz="1600" noProof="1">
                <a:solidFill>
                  <a:srgbClr val="062E64"/>
                </a:solidFill>
                <a:hlinkClick r:id="rId6"/>
              </a:rPr>
              <a:t>://www.youtube.com/watch?v=ja6CfQirtxU</a:t>
            </a:r>
            <a:endParaRPr lang="es-ES" sz="1600" noProof="1">
              <a:solidFill>
                <a:srgbClr val="062E64"/>
              </a:solidFill>
            </a:endParaRPr>
          </a:p>
          <a:p>
            <a:pPr algn="ctr"/>
            <a:endParaRPr lang="en-GB" sz="2200" dirty="0">
              <a:solidFill>
                <a:srgbClr val="0070C0"/>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94618" y="7061200"/>
            <a:ext cx="609600" cy="609600"/>
          </a:xfrm>
          <a:prstGeom prst="rect">
            <a:avLst/>
          </a:prstGeom>
        </p:spPr>
      </p:pic>
    </p:spTree>
    <p:extLst>
      <p:ext uri="{BB962C8B-B14F-4D97-AF65-F5344CB8AC3E}">
        <p14:creationId xmlns:p14="http://schemas.microsoft.com/office/powerpoint/2010/main" val="1130172677"/>
      </p:ext>
    </p:extLst>
  </p:cSld>
  <p:clrMapOvr>
    <a:masterClrMapping/>
  </p:clrMapOvr>
  <mc:AlternateContent xmlns:mc="http://schemas.openxmlformats.org/markup-compatibility/2006" xmlns:p14="http://schemas.microsoft.com/office/powerpoint/2010/main">
    <mc:Choice Requires="p14">
      <p:transition p14:dur="0" advClick="0" advTm="10200"/>
    </mc:Choice>
    <mc:Fallback xmlns="">
      <p:transition advClick="0" advTm="10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p:cNvGrpSpPr/>
          <p:nvPr/>
        </p:nvGrpSpPr>
        <p:grpSpPr>
          <a:xfrm>
            <a:off x="6137564" y="1316183"/>
            <a:ext cx="5943600" cy="5125353"/>
            <a:chOff x="221673" y="1157225"/>
            <a:chExt cx="5929745" cy="5188158"/>
          </a:xfrm>
        </p:grpSpPr>
        <p:pic>
          <p:nvPicPr>
            <p:cNvPr id="2" name="Imagen 1"/>
            <p:cNvPicPr>
              <a:picLocks noChangeAspect="1"/>
            </p:cNvPicPr>
            <p:nvPr/>
          </p:nvPicPr>
          <p:blipFill>
            <a:blip r:embed="rId4"/>
            <a:stretch>
              <a:fillRect/>
            </a:stretch>
          </p:blipFill>
          <p:spPr>
            <a:xfrm>
              <a:off x="221673" y="1157225"/>
              <a:ext cx="5929745" cy="5188158"/>
            </a:xfrm>
            <a:prstGeom prst="rect">
              <a:avLst/>
            </a:prstGeom>
          </p:spPr>
        </p:pic>
        <p:sp>
          <p:nvSpPr>
            <p:cNvPr id="3" name="Rectángulo 2"/>
            <p:cNvSpPr/>
            <p:nvPr/>
          </p:nvSpPr>
          <p:spPr>
            <a:xfrm>
              <a:off x="1075810" y="5423669"/>
              <a:ext cx="1145763" cy="375552"/>
            </a:xfrm>
            <a:prstGeom prst="rect">
              <a:avLst/>
            </a:prstGeom>
          </p:spPr>
          <p:txBody>
            <a:bodyPr wrap="none">
              <a:spAutoFit/>
            </a:bodyPr>
            <a:lstStyle/>
            <a:p>
              <a:pPr algn="just">
                <a:lnSpc>
                  <a:spcPct val="107000"/>
                </a:lnSpc>
                <a:spcAft>
                  <a:spcPts val="0"/>
                </a:spcAft>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Set yogurt</a:t>
              </a:r>
              <a:endParaRPr lang="es-E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ángulo 3"/>
            <p:cNvSpPr/>
            <p:nvPr/>
          </p:nvSpPr>
          <p:spPr>
            <a:xfrm>
              <a:off x="833820" y="4918362"/>
              <a:ext cx="1629742" cy="322845"/>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Cooling and storage</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ángulo 4"/>
            <p:cNvSpPr/>
            <p:nvPr/>
          </p:nvSpPr>
          <p:spPr>
            <a:xfrm>
              <a:off x="1060292" y="4545851"/>
              <a:ext cx="1176797" cy="322845"/>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Fermentation</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ectángulo 5"/>
            <p:cNvSpPr/>
            <p:nvPr/>
          </p:nvSpPr>
          <p:spPr>
            <a:xfrm>
              <a:off x="3897296" y="5859702"/>
              <a:ext cx="1709635" cy="388696"/>
            </a:xfrm>
            <a:prstGeom prst="rect">
              <a:avLst/>
            </a:prstGeom>
          </p:spPr>
          <p:txBody>
            <a:bodyPr wrap="none">
              <a:spAutoFit/>
            </a:bodyPr>
            <a:lstStyle/>
            <a:p>
              <a:pPr algn="just">
                <a:lnSpc>
                  <a:spcPct val="107000"/>
                </a:lnSpc>
                <a:spcAft>
                  <a:spcPts val="0"/>
                </a:spcAft>
              </a:pPr>
              <a:r>
                <a:rPr lang="en-GB" dirty="0" smtClean="0">
                  <a:solidFill>
                    <a:schemeClr val="bg1"/>
                  </a:solidFill>
                  <a:latin typeface="Calibri" panose="020F0502020204030204" pitchFamily="34" charset="0"/>
                  <a:ea typeface="Calibri" panose="020F0502020204030204" pitchFamily="34" charset="0"/>
                  <a:cs typeface="Calibri" panose="020F0502020204030204" pitchFamily="34" charset="0"/>
                </a:rPr>
                <a:t>Whipped </a:t>
              </a: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yogurt</a:t>
              </a:r>
              <a:endParaRPr lang="es-E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ángulo 6"/>
            <p:cNvSpPr/>
            <p:nvPr/>
          </p:nvSpPr>
          <p:spPr>
            <a:xfrm>
              <a:off x="731804" y="4175170"/>
              <a:ext cx="1833772" cy="322845"/>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Packaging and capping</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ángulo 7"/>
            <p:cNvSpPr/>
            <p:nvPr/>
          </p:nvSpPr>
          <p:spPr>
            <a:xfrm>
              <a:off x="343653" y="3796647"/>
              <a:ext cx="2610073" cy="322845"/>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Addition of minority components</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ángulo 8"/>
            <p:cNvSpPr/>
            <p:nvPr/>
          </p:nvSpPr>
          <p:spPr>
            <a:xfrm>
              <a:off x="4163714" y="3779014"/>
              <a:ext cx="1176797" cy="322845"/>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Fermentation</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ángulo 9"/>
            <p:cNvSpPr/>
            <p:nvPr/>
          </p:nvSpPr>
          <p:spPr>
            <a:xfrm>
              <a:off x="3937241" y="5372173"/>
              <a:ext cx="1629742" cy="312650"/>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Cooling and storage</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tángulo 10"/>
            <p:cNvSpPr/>
            <p:nvPr/>
          </p:nvSpPr>
          <p:spPr>
            <a:xfrm>
              <a:off x="4385665" y="4068653"/>
              <a:ext cx="732893" cy="322845"/>
            </a:xfrm>
            <a:prstGeom prst="rect">
              <a:avLst/>
            </a:prstGeom>
          </p:spPr>
          <p:txBody>
            <a:bodyPr wrap="none">
              <a:spAutoFit/>
            </a:bodyPr>
            <a:lstStyle/>
            <a:p>
              <a:pPr algn="just">
                <a:lnSpc>
                  <a:spcPct val="107000"/>
                </a:lnSpc>
                <a:spcAft>
                  <a:spcPts val="0"/>
                </a:spcAft>
              </a:pPr>
              <a:r>
                <a:rPr lang="en-GB" sz="1400" dirty="0" smtClean="0">
                  <a:solidFill>
                    <a:schemeClr val="accent1"/>
                  </a:solidFill>
                  <a:latin typeface="Calibri" panose="020F0502020204030204" pitchFamily="34" charset="0"/>
                  <a:ea typeface="Calibri" panose="020F0502020204030204" pitchFamily="34" charset="0"/>
                  <a:cs typeface="Calibri" panose="020F0502020204030204" pitchFamily="34" charset="0"/>
                </a:rPr>
                <a:t>Cooling</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ángulo 11"/>
            <p:cNvSpPr/>
            <p:nvPr/>
          </p:nvSpPr>
          <p:spPr>
            <a:xfrm>
              <a:off x="3431905" y="4395218"/>
              <a:ext cx="2610073" cy="322845"/>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Addition of minority components</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ángulo 12"/>
            <p:cNvSpPr/>
            <p:nvPr/>
          </p:nvSpPr>
          <p:spPr>
            <a:xfrm>
              <a:off x="4277692" y="4718123"/>
              <a:ext cx="854721" cy="322845"/>
            </a:xfrm>
            <a:prstGeom prst="rect">
              <a:avLst/>
            </a:prstGeom>
          </p:spPr>
          <p:txBody>
            <a:bodyPr wrap="none">
              <a:spAutoFit/>
            </a:bodyPr>
            <a:lstStyle/>
            <a:p>
              <a:pPr algn="just">
                <a:lnSpc>
                  <a:spcPct val="107000"/>
                </a:lnSpc>
                <a:spcAft>
                  <a:spcPts val="0"/>
                </a:spcAft>
              </a:pPr>
              <a:r>
                <a:rPr lang="en-GB" sz="1400" dirty="0" smtClean="0">
                  <a:solidFill>
                    <a:schemeClr val="accent1"/>
                  </a:solidFill>
                  <a:latin typeface="Calibri" panose="020F0502020204030204" pitchFamily="34" charset="0"/>
                  <a:ea typeface="Calibri" panose="020F0502020204030204" pitchFamily="34" charset="0"/>
                  <a:cs typeface="Calibri" panose="020F0502020204030204" pitchFamily="34" charset="0"/>
                </a:rPr>
                <a:t>Whipped</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ángulo 13"/>
            <p:cNvSpPr/>
            <p:nvPr/>
          </p:nvSpPr>
          <p:spPr>
            <a:xfrm>
              <a:off x="3798321" y="5035871"/>
              <a:ext cx="1833772" cy="322845"/>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Packaging and capping</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Rectángulo 14"/>
            <p:cNvSpPr/>
            <p:nvPr/>
          </p:nvSpPr>
          <p:spPr>
            <a:xfrm>
              <a:off x="2221573" y="3223309"/>
              <a:ext cx="2155911" cy="322845"/>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Addition of starter cultures</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Rectángulo 15"/>
            <p:cNvSpPr/>
            <p:nvPr/>
          </p:nvSpPr>
          <p:spPr>
            <a:xfrm>
              <a:off x="2820098" y="2955593"/>
              <a:ext cx="732893" cy="322845"/>
            </a:xfrm>
            <a:prstGeom prst="rect">
              <a:avLst/>
            </a:prstGeom>
          </p:spPr>
          <p:txBody>
            <a:bodyPr wrap="none">
              <a:spAutoFit/>
            </a:bodyPr>
            <a:lstStyle/>
            <a:p>
              <a:pPr algn="just">
                <a:lnSpc>
                  <a:spcPct val="107000"/>
                </a:lnSpc>
                <a:spcAft>
                  <a:spcPts val="0"/>
                </a:spcAft>
              </a:pPr>
              <a:r>
                <a:rPr lang="en-GB" sz="1400" dirty="0" smtClean="0">
                  <a:solidFill>
                    <a:schemeClr val="accent1"/>
                  </a:solidFill>
                  <a:latin typeface="Calibri" panose="020F0502020204030204" pitchFamily="34" charset="0"/>
                  <a:ea typeface="Calibri" panose="020F0502020204030204" pitchFamily="34" charset="0"/>
                  <a:cs typeface="Calibri" panose="020F0502020204030204" pitchFamily="34" charset="0"/>
                </a:rPr>
                <a:t>Cooling</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Rectángulo 16"/>
            <p:cNvSpPr/>
            <p:nvPr/>
          </p:nvSpPr>
          <p:spPr>
            <a:xfrm>
              <a:off x="2689200" y="2677978"/>
              <a:ext cx="1220655" cy="322845"/>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Pasteurization</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Rectángulo 17"/>
            <p:cNvSpPr/>
            <p:nvPr/>
          </p:nvSpPr>
          <p:spPr>
            <a:xfrm>
              <a:off x="2437592" y="2402194"/>
              <a:ext cx="1723870" cy="322845"/>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Milk homogenization</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Rectángulo 18"/>
            <p:cNvSpPr/>
            <p:nvPr/>
          </p:nvSpPr>
          <p:spPr>
            <a:xfrm>
              <a:off x="2771437" y="2114247"/>
              <a:ext cx="1026884" cy="322845"/>
            </a:xfrm>
            <a:prstGeom prst="rect">
              <a:avLst/>
            </a:prstGeom>
          </p:spPr>
          <p:txBody>
            <a:bodyPr wrap="none">
              <a:spAutoFit/>
            </a:bodyPr>
            <a:lstStyle/>
            <a:p>
              <a:pPr algn="just">
                <a:lnSpc>
                  <a:spcPct val="107000"/>
                </a:lnSpc>
                <a:spcAft>
                  <a:spcPts val="0"/>
                </a:spcAft>
              </a:pPr>
              <a:r>
                <a:rPr lang="en-GB" sz="1400" dirty="0" smtClean="0">
                  <a:solidFill>
                    <a:schemeClr val="accent1"/>
                  </a:solidFill>
                  <a:latin typeface="Calibri" panose="020F0502020204030204" pitchFamily="34" charset="0"/>
                  <a:ea typeface="Calibri" panose="020F0502020204030204" pitchFamily="34" charset="0"/>
                  <a:cs typeface="Calibri" panose="020F0502020204030204" pitchFamily="34" charset="0"/>
                </a:rPr>
                <a:t>Air removal</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Rectángulo 19"/>
            <p:cNvSpPr/>
            <p:nvPr/>
          </p:nvSpPr>
          <p:spPr>
            <a:xfrm>
              <a:off x="1952132" y="1817806"/>
              <a:ext cx="2610073" cy="322845"/>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Addition of minority components</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Rectángulo 20"/>
            <p:cNvSpPr/>
            <p:nvPr/>
          </p:nvSpPr>
          <p:spPr>
            <a:xfrm>
              <a:off x="2349616" y="1524467"/>
              <a:ext cx="1673856" cy="322845"/>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Milk </a:t>
              </a:r>
              <a:r>
                <a:rPr lang="en-GB" sz="1400" dirty="0" smtClean="0">
                  <a:solidFill>
                    <a:schemeClr val="accent1"/>
                  </a:solidFill>
                  <a:latin typeface="Calibri" panose="020F0502020204030204" pitchFamily="34" charset="0"/>
                  <a:ea typeface="Calibri" panose="020F0502020204030204" pitchFamily="34" charset="0"/>
                  <a:cs typeface="Calibri" panose="020F0502020204030204" pitchFamily="34" charset="0"/>
                </a:rPr>
                <a:t>standardization</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Rectángulo 21"/>
            <p:cNvSpPr/>
            <p:nvPr/>
          </p:nvSpPr>
          <p:spPr>
            <a:xfrm>
              <a:off x="2585356" y="1237496"/>
              <a:ext cx="1252394" cy="322845"/>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Milk </a:t>
              </a:r>
              <a:r>
                <a:rPr lang="en-GB" sz="1400" dirty="0" smtClean="0">
                  <a:solidFill>
                    <a:schemeClr val="accent1"/>
                  </a:solidFill>
                  <a:latin typeface="Calibri" panose="020F0502020204030204" pitchFamily="34" charset="0"/>
                  <a:ea typeface="Calibri" panose="020F0502020204030204" pitchFamily="34" charset="0"/>
                  <a:cs typeface="Calibri" panose="020F0502020204030204" pitchFamily="34" charset="0"/>
                </a:rPr>
                <a:t>collection</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4" name="Rectángulo 23"/>
          <p:cNvSpPr/>
          <p:nvPr/>
        </p:nvSpPr>
        <p:spPr>
          <a:xfrm>
            <a:off x="5511445" y="2890961"/>
            <a:ext cx="1982209" cy="341632"/>
          </a:xfrm>
          <a:prstGeom prst="rect">
            <a:avLst/>
          </a:prstGeom>
        </p:spPr>
        <p:txBody>
          <a:bodyPr wrap="none">
            <a:spAutoFit/>
          </a:bodyPr>
          <a:lstStyle/>
          <a:p>
            <a:pPr>
              <a:lnSpc>
                <a:spcPct val="90000"/>
              </a:lnSpc>
              <a:spcBef>
                <a:spcPts val="1000"/>
              </a:spcBef>
            </a:pPr>
            <a:r>
              <a:rPr lang="en-GB" dirty="0" smtClean="0">
                <a:solidFill>
                  <a:schemeClr val="accent5">
                    <a:lumMod val="75000"/>
                  </a:schemeClr>
                </a:solidFill>
              </a:rPr>
              <a:t>Production process</a:t>
            </a:r>
            <a:endParaRPr lang="es-ES" dirty="0">
              <a:solidFill>
                <a:schemeClr val="accent5">
                  <a:lumMod val="75000"/>
                </a:schemeClr>
              </a:solidFill>
            </a:endParaRPr>
          </a:p>
        </p:txBody>
      </p:sp>
      <p:sp>
        <p:nvSpPr>
          <p:cNvPr id="25" name="Rectángulo 24"/>
          <p:cNvSpPr/>
          <p:nvPr/>
        </p:nvSpPr>
        <p:spPr>
          <a:xfrm>
            <a:off x="8742060" y="6467857"/>
            <a:ext cx="3342775" cy="276999"/>
          </a:xfrm>
          <a:prstGeom prst="rect">
            <a:avLst/>
          </a:prstGeom>
        </p:spPr>
        <p:txBody>
          <a:bodyPr wrap="none">
            <a:spAutoFit/>
          </a:bodyPr>
          <a:lstStyle/>
          <a:p>
            <a:r>
              <a:rPr lang="en-GB" sz="1200" dirty="0">
                <a:solidFill>
                  <a:srgbClr val="062E64"/>
                </a:solidFill>
              </a:rPr>
              <a:t>Source: </a:t>
            </a:r>
            <a:r>
              <a:rPr lang="es-ES" sz="1200" dirty="0" smtClean="0">
                <a:solidFill>
                  <a:srgbClr val="062E64"/>
                </a:solidFill>
              </a:rPr>
              <a:t>Federación Nacional de Industrias Lácteas</a:t>
            </a:r>
            <a:endParaRPr lang="es-ES" sz="1200" dirty="0">
              <a:solidFill>
                <a:srgbClr val="062E64"/>
              </a:solidFill>
            </a:endParaRPr>
          </a:p>
        </p:txBody>
      </p:sp>
      <p:pic>
        <p:nvPicPr>
          <p:cNvPr id="23" name="Imagen 2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53111" y="2645109"/>
            <a:ext cx="2478726" cy="3304970"/>
          </a:xfrm>
          <a:prstGeom prst="rect">
            <a:avLst/>
          </a:prstGeom>
        </p:spPr>
      </p:pic>
      <p:sp>
        <p:nvSpPr>
          <p:cNvPr id="28"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smtClean="0"/>
              <a:t>4.5. Processing </a:t>
            </a:r>
            <a:r>
              <a:rPr lang="en-GB" dirty="0"/>
              <a:t>technology</a:t>
            </a:r>
            <a:endParaRPr lang="es-ES" dirty="0"/>
          </a:p>
        </p:txBody>
      </p:sp>
      <p:pic>
        <p:nvPicPr>
          <p:cNvPr id="29" name="Audio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1869" y="7033782"/>
            <a:ext cx="609600" cy="609600"/>
          </a:xfrm>
          <a:prstGeom prst="rect">
            <a:avLst/>
          </a:prstGeom>
        </p:spPr>
      </p:pic>
    </p:spTree>
    <p:extLst>
      <p:ext uri="{BB962C8B-B14F-4D97-AF65-F5344CB8AC3E}">
        <p14:creationId xmlns:p14="http://schemas.microsoft.com/office/powerpoint/2010/main" val="1621378081"/>
      </p:ext>
    </p:extLst>
  </p:cSld>
  <p:clrMapOvr>
    <a:masterClrMapping/>
  </p:clrMapOvr>
  <mc:AlternateContent xmlns:mc="http://schemas.openxmlformats.org/markup-compatibility/2006" xmlns:p14="http://schemas.microsoft.com/office/powerpoint/2010/main">
    <mc:Choice Requires="p14">
      <p:transition p14:dur="0" advClick="0" advTm="12200"/>
    </mc:Choice>
    <mc:Fallback xmlns="">
      <p:transition advClick="0" advTm="12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2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n-GB" dirty="0" smtClean="0"/>
              <a:t>4.5. Processing </a:t>
            </a:r>
            <a:r>
              <a:rPr lang="en-GB" dirty="0"/>
              <a:t>technology</a:t>
            </a:r>
            <a:endParaRPr lang="es-ES" dirty="0"/>
          </a:p>
        </p:txBody>
      </p:sp>
      <p:sp>
        <p:nvSpPr>
          <p:cNvPr id="7" name="Rectángulo 6"/>
          <p:cNvSpPr/>
          <p:nvPr/>
        </p:nvSpPr>
        <p:spPr>
          <a:xfrm>
            <a:off x="838200" y="2181153"/>
            <a:ext cx="4627998" cy="397032"/>
          </a:xfrm>
          <a:prstGeom prst="rect">
            <a:avLst/>
          </a:prstGeom>
        </p:spPr>
        <p:txBody>
          <a:bodyPr wrap="none">
            <a:spAutoFit/>
          </a:bodyPr>
          <a:lstStyle/>
          <a:p>
            <a:pPr>
              <a:lnSpc>
                <a:spcPct val="90000"/>
              </a:lnSpc>
              <a:spcBef>
                <a:spcPts val="1000"/>
              </a:spcBef>
            </a:pPr>
            <a:r>
              <a:rPr lang="en-US" sz="2200" dirty="0" smtClean="0">
                <a:solidFill>
                  <a:schemeClr val="accent5">
                    <a:lumMod val="75000"/>
                  </a:schemeClr>
                </a:solidFill>
              </a:rPr>
              <a:t>Production steps for yogurt </a:t>
            </a:r>
            <a:r>
              <a:rPr lang="en-US" sz="2200" dirty="0">
                <a:solidFill>
                  <a:schemeClr val="accent5">
                    <a:lumMod val="75000"/>
                  </a:schemeClr>
                </a:solidFill>
              </a:rPr>
              <a:t>production</a:t>
            </a:r>
            <a:endParaRPr lang="en-GB" sz="2200" dirty="0">
              <a:solidFill>
                <a:schemeClr val="accent5">
                  <a:lumMod val="75000"/>
                </a:schemeClr>
              </a:solidFill>
            </a:endParaRPr>
          </a:p>
        </p:txBody>
      </p:sp>
      <p:sp>
        <p:nvSpPr>
          <p:cNvPr id="10" name="Rectángulo 9"/>
          <p:cNvSpPr/>
          <p:nvPr/>
        </p:nvSpPr>
        <p:spPr>
          <a:xfrm>
            <a:off x="838200" y="6021509"/>
            <a:ext cx="3477940" cy="276999"/>
          </a:xfrm>
          <a:prstGeom prst="rect">
            <a:avLst/>
          </a:prstGeom>
        </p:spPr>
        <p:txBody>
          <a:bodyPr wrap="none">
            <a:spAutoFit/>
          </a:bodyPr>
          <a:lstStyle/>
          <a:p>
            <a:r>
              <a:rPr lang="en-GB" sz="1200" dirty="0">
                <a:solidFill>
                  <a:srgbClr val="062E64"/>
                </a:solidFill>
              </a:rPr>
              <a:t>Source: Tetra Pak Dairy Processing </a:t>
            </a:r>
            <a:r>
              <a:rPr lang="en-GB" sz="1200" dirty="0" smtClean="0">
                <a:solidFill>
                  <a:srgbClr val="062E64"/>
                </a:solidFill>
              </a:rPr>
              <a:t>Handbook (1995)</a:t>
            </a:r>
            <a:endParaRPr lang="es-ES" sz="1200" dirty="0">
              <a:solidFill>
                <a:srgbClr val="062E64"/>
              </a:solidFill>
            </a:endParaRPr>
          </a:p>
        </p:txBody>
      </p:sp>
      <p:grpSp>
        <p:nvGrpSpPr>
          <p:cNvPr id="53" name="Grupo 52"/>
          <p:cNvGrpSpPr/>
          <p:nvPr/>
        </p:nvGrpSpPr>
        <p:grpSpPr>
          <a:xfrm>
            <a:off x="7332023" y="2980465"/>
            <a:ext cx="2578747" cy="2259473"/>
            <a:chOff x="9500878" y="4276969"/>
            <a:chExt cx="2578747" cy="2259473"/>
          </a:xfrm>
        </p:grpSpPr>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0878" y="4276969"/>
              <a:ext cx="2578747" cy="2259473"/>
            </a:xfrm>
            <a:prstGeom prst="rect">
              <a:avLst/>
            </a:prstGeom>
          </p:spPr>
        </p:pic>
        <p:grpSp>
          <p:nvGrpSpPr>
            <p:cNvPr id="51" name="Grupo 50"/>
            <p:cNvGrpSpPr/>
            <p:nvPr/>
          </p:nvGrpSpPr>
          <p:grpSpPr>
            <a:xfrm>
              <a:off x="9681773" y="4276969"/>
              <a:ext cx="2247957" cy="2098641"/>
              <a:chOff x="9681773" y="4276969"/>
              <a:chExt cx="2247957" cy="2098641"/>
            </a:xfrm>
          </p:grpSpPr>
          <p:sp>
            <p:nvSpPr>
              <p:cNvPr id="3" name="Rectángulo 2"/>
              <p:cNvSpPr/>
              <p:nvPr/>
            </p:nvSpPr>
            <p:spPr>
              <a:xfrm>
                <a:off x="9689725" y="4276969"/>
                <a:ext cx="2240005" cy="369332"/>
              </a:xfrm>
              <a:prstGeom prst="rect">
                <a:avLst/>
              </a:prstGeom>
              <a:solidFill>
                <a:schemeClr val="bg1"/>
              </a:solidFill>
            </p:spPr>
            <p:txBody>
              <a:bodyPr wrap="square">
                <a:spAutoFit/>
              </a:bodyPr>
              <a:lstStyle/>
              <a:p>
                <a:pPr algn="ctr"/>
                <a:r>
                  <a:rPr lang="en-GB" dirty="0">
                    <a:solidFill>
                      <a:srgbClr val="062E64"/>
                    </a:solidFill>
                  </a:rPr>
                  <a:t> </a:t>
                </a:r>
                <a:r>
                  <a:rPr lang="en-GB" sz="1600" b="1" dirty="0" smtClean="0">
                    <a:solidFill>
                      <a:srgbClr val="062E64"/>
                    </a:solidFill>
                  </a:rPr>
                  <a:t>Concentrated</a:t>
                </a:r>
                <a:endParaRPr lang="es-ES" sz="1600" dirty="0"/>
              </a:p>
            </p:txBody>
          </p:sp>
          <p:sp>
            <p:nvSpPr>
              <p:cNvPr id="14" name="Rectángulo 13"/>
              <p:cNvSpPr/>
              <p:nvPr/>
            </p:nvSpPr>
            <p:spPr>
              <a:xfrm>
                <a:off x="9681773" y="6224410"/>
                <a:ext cx="846000" cy="151200"/>
              </a:xfrm>
              <a:prstGeom prst="rect">
                <a:avLst/>
              </a:prstGeom>
              <a:solidFill>
                <a:srgbClr val="FFF795"/>
              </a:solidFill>
            </p:spPr>
            <p:txBody>
              <a:bodyPr wrap="square" lIns="0" tIns="0" rIns="0" bIns="0">
                <a:spAutoFit/>
              </a:bodyPr>
              <a:lstStyle/>
              <a:p>
                <a:pPr algn="ctr"/>
                <a:r>
                  <a:rPr lang="en-GB" sz="1000" dirty="0" smtClean="0">
                    <a:solidFill>
                      <a:srgbClr val="062E64"/>
                    </a:solidFill>
                  </a:rPr>
                  <a:t>Packing</a:t>
                </a:r>
                <a:endParaRPr lang="es-ES" sz="1000" dirty="0"/>
              </a:p>
            </p:txBody>
          </p:sp>
          <p:sp>
            <p:nvSpPr>
              <p:cNvPr id="15" name="Rectángulo 14"/>
              <p:cNvSpPr/>
              <p:nvPr/>
            </p:nvSpPr>
            <p:spPr>
              <a:xfrm>
                <a:off x="9681773" y="5909690"/>
                <a:ext cx="846000"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Mixing</a:t>
                </a:r>
                <a:endParaRPr lang="es-ES" sz="1000" dirty="0"/>
              </a:p>
            </p:txBody>
          </p:sp>
          <p:sp>
            <p:nvSpPr>
              <p:cNvPr id="16" name="Rectángulo 15"/>
              <p:cNvSpPr/>
              <p:nvPr/>
            </p:nvSpPr>
            <p:spPr>
              <a:xfrm>
                <a:off x="9681773" y="5594970"/>
                <a:ext cx="846000"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Concentration</a:t>
                </a:r>
                <a:endParaRPr lang="es-ES" sz="1000" dirty="0"/>
              </a:p>
            </p:txBody>
          </p:sp>
          <p:sp>
            <p:nvSpPr>
              <p:cNvPr id="17" name="Rectángulo 16"/>
              <p:cNvSpPr/>
              <p:nvPr/>
            </p:nvSpPr>
            <p:spPr>
              <a:xfrm>
                <a:off x="9681774" y="5289418"/>
                <a:ext cx="846000"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Incubation</a:t>
                </a:r>
                <a:endParaRPr lang="es-ES" sz="1000" dirty="0"/>
              </a:p>
            </p:txBody>
          </p:sp>
          <p:sp>
            <p:nvSpPr>
              <p:cNvPr id="18" name="Rectángulo 17"/>
              <p:cNvSpPr/>
              <p:nvPr/>
            </p:nvSpPr>
            <p:spPr>
              <a:xfrm>
                <a:off x="11083730" y="5920712"/>
                <a:ext cx="846000"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Cream</a:t>
                </a:r>
                <a:endParaRPr lang="es-ES" sz="1000" dirty="0"/>
              </a:p>
            </p:txBody>
          </p:sp>
          <p:sp>
            <p:nvSpPr>
              <p:cNvPr id="19" name="Rectángulo 18"/>
              <p:cNvSpPr/>
              <p:nvPr/>
            </p:nvSpPr>
            <p:spPr>
              <a:xfrm>
                <a:off x="11083730" y="5586822"/>
                <a:ext cx="846000"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Whey</a:t>
                </a:r>
                <a:endParaRPr lang="es-ES" sz="1000" dirty="0"/>
              </a:p>
            </p:txBody>
          </p:sp>
          <p:sp>
            <p:nvSpPr>
              <p:cNvPr id="20" name="Rectángulo 19"/>
              <p:cNvSpPr/>
              <p:nvPr/>
            </p:nvSpPr>
            <p:spPr>
              <a:xfrm>
                <a:off x="11083730" y="5015359"/>
                <a:ext cx="846000"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Culture</a:t>
                </a:r>
                <a:endParaRPr lang="es-ES" sz="1000" dirty="0"/>
              </a:p>
            </p:txBody>
          </p:sp>
          <p:sp>
            <p:nvSpPr>
              <p:cNvPr id="21" name="Rectángulo 20"/>
              <p:cNvSpPr/>
              <p:nvPr/>
            </p:nvSpPr>
            <p:spPr>
              <a:xfrm>
                <a:off x="9689725" y="4728972"/>
                <a:ext cx="1322832"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Pre-treated skim milk</a:t>
                </a:r>
                <a:endParaRPr lang="es-ES" sz="1000" dirty="0"/>
              </a:p>
            </p:txBody>
          </p:sp>
        </p:grpSp>
      </p:grpSp>
      <p:grpSp>
        <p:nvGrpSpPr>
          <p:cNvPr id="52" name="Grupo 51"/>
          <p:cNvGrpSpPr/>
          <p:nvPr/>
        </p:nvGrpSpPr>
        <p:grpSpPr>
          <a:xfrm>
            <a:off x="9892576" y="4268380"/>
            <a:ext cx="2208200" cy="2398153"/>
            <a:chOff x="7355024" y="3390852"/>
            <a:chExt cx="2208200" cy="2398153"/>
          </a:xfrm>
        </p:grpSpPr>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5024" y="3390852"/>
              <a:ext cx="2208200" cy="2398153"/>
            </a:xfrm>
            <a:prstGeom prst="rect">
              <a:avLst/>
            </a:prstGeom>
          </p:spPr>
        </p:pic>
        <p:grpSp>
          <p:nvGrpSpPr>
            <p:cNvPr id="8" name="Grupo 7"/>
            <p:cNvGrpSpPr/>
            <p:nvPr/>
          </p:nvGrpSpPr>
          <p:grpSpPr>
            <a:xfrm>
              <a:off x="7542079" y="3475913"/>
              <a:ext cx="1832298" cy="2164166"/>
              <a:chOff x="7542079" y="3475913"/>
              <a:chExt cx="1832298" cy="2164166"/>
            </a:xfrm>
          </p:grpSpPr>
          <p:sp>
            <p:nvSpPr>
              <p:cNvPr id="9" name="Rectángulo 8"/>
              <p:cNvSpPr/>
              <p:nvPr/>
            </p:nvSpPr>
            <p:spPr>
              <a:xfrm>
                <a:off x="7715971" y="3475913"/>
                <a:ext cx="1513089" cy="338554"/>
              </a:xfrm>
              <a:prstGeom prst="rect">
                <a:avLst/>
              </a:prstGeom>
              <a:solidFill>
                <a:schemeClr val="bg1"/>
              </a:solidFill>
            </p:spPr>
            <p:txBody>
              <a:bodyPr wrap="square">
                <a:spAutoFit/>
              </a:bodyPr>
              <a:lstStyle/>
              <a:p>
                <a:pPr algn="ctr"/>
                <a:r>
                  <a:rPr lang="en-GB" sz="1600" b="1" dirty="0" smtClean="0">
                    <a:solidFill>
                      <a:srgbClr val="062E64"/>
                    </a:solidFill>
                  </a:rPr>
                  <a:t>Frozen</a:t>
                </a:r>
                <a:endParaRPr lang="es-ES" sz="1600" dirty="0"/>
              </a:p>
            </p:txBody>
          </p:sp>
          <p:sp>
            <p:nvSpPr>
              <p:cNvPr id="22" name="Rectángulo 21"/>
              <p:cNvSpPr/>
              <p:nvPr/>
            </p:nvSpPr>
            <p:spPr>
              <a:xfrm>
                <a:off x="8528377" y="4208522"/>
                <a:ext cx="846000"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Culture</a:t>
                </a:r>
                <a:endParaRPr lang="es-ES" sz="1000" dirty="0"/>
              </a:p>
            </p:txBody>
          </p:sp>
          <p:sp>
            <p:nvSpPr>
              <p:cNvPr id="23" name="Rectángulo 22"/>
              <p:cNvSpPr/>
              <p:nvPr/>
            </p:nvSpPr>
            <p:spPr>
              <a:xfrm>
                <a:off x="7557372" y="4492413"/>
                <a:ext cx="846000"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Incubation</a:t>
                </a:r>
                <a:endParaRPr lang="es-ES" sz="1000" dirty="0"/>
              </a:p>
            </p:txBody>
          </p:sp>
          <p:sp>
            <p:nvSpPr>
              <p:cNvPr id="25" name="Rectángulo 24"/>
              <p:cNvSpPr/>
              <p:nvPr/>
            </p:nvSpPr>
            <p:spPr>
              <a:xfrm>
                <a:off x="7550326" y="4827463"/>
                <a:ext cx="846000"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Freezing</a:t>
                </a:r>
                <a:endParaRPr lang="es-ES" sz="1000" dirty="0"/>
              </a:p>
            </p:txBody>
          </p:sp>
          <p:sp>
            <p:nvSpPr>
              <p:cNvPr id="26" name="Rectángulo 25"/>
              <p:cNvSpPr/>
              <p:nvPr/>
            </p:nvSpPr>
            <p:spPr>
              <a:xfrm>
                <a:off x="7542079" y="5159158"/>
                <a:ext cx="846000"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Packing</a:t>
                </a:r>
                <a:endParaRPr lang="es-ES" sz="1000" dirty="0"/>
              </a:p>
            </p:txBody>
          </p:sp>
          <p:sp>
            <p:nvSpPr>
              <p:cNvPr id="27" name="Rectángulo 26"/>
              <p:cNvSpPr/>
              <p:nvPr/>
            </p:nvSpPr>
            <p:spPr>
              <a:xfrm>
                <a:off x="7550326" y="5486191"/>
                <a:ext cx="846000"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Hardening</a:t>
                </a:r>
                <a:endParaRPr lang="es-ES" sz="1000" dirty="0"/>
              </a:p>
            </p:txBody>
          </p:sp>
          <p:sp>
            <p:nvSpPr>
              <p:cNvPr id="28" name="Rectángulo 27"/>
              <p:cNvSpPr/>
              <p:nvPr/>
            </p:nvSpPr>
            <p:spPr>
              <a:xfrm>
                <a:off x="7550325" y="3912999"/>
                <a:ext cx="1824051" cy="153888"/>
              </a:xfrm>
              <a:prstGeom prst="rect">
                <a:avLst/>
              </a:prstGeom>
              <a:solidFill>
                <a:srgbClr val="FFF795"/>
              </a:solidFill>
            </p:spPr>
            <p:txBody>
              <a:bodyPr wrap="square" lIns="0" tIns="0" rIns="0" bIns="0">
                <a:spAutoFit/>
              </a:bodyPr>
              <a:lstStyle/>
              <a:p>
                <a:pPr algn="ctr"/>
                <a:r>
                  <a:rPr lang="en-GB" sz="1000" noProof="1" smtClean="0">
                    <a:solidFill>
                      <a:srgbClr val="062E64"/>
                    </a:solidFill>
                  </a:rPr>
                  <a:t>Pre-treated milk / ice cream mix</a:t>
                </a:r>
                <a:endParaRPr lang="en-GB" sz="1000" noProof="1"/>
              </a:p>
            </p:txBody>
          </p:sp>
        </p:grpSp>
      </p:grpSp>
      <p:grpSp>
        <p:nvGrpSpPr>
          <p:cNvPr id="54" name="Grupo 53"/>
          <p:cNvGrpSpPr/>
          <p:nvPr/>
        </p:nvGrpSpPr>
        <p:grpSpPr>
          <a:xfrm>
            <a:off x="626448" y="2506102"/>
            <a:ext cx="6790921" cy="3824490"/>
            <a:chOff x="626448" y="2474018"/>
            <a:chExt cx="6790921" cy="3824490"/>
          </a:xfrm>
        </p:grpSpPr>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448" y="2474018"/>
              <a:ext cx="6790921" cy="3824490"/>
            </a:xfrm>
            <a:prstGeom prst="rect">
              <a:avLst/>
            </a:prstGeom>
          </p:spPr>
        </p:pic>
        <p:sp>
          <p:nvSpPr>
            <p:cNvPr id="11" name="Rectángulo 10"/>
            <p:cNvSpPr/>
            <p:nvPr/>
          </p:nvSpPr>
          <p:spPr>
            <a:xfrm>
              <a:off x="4709653" y="2950676"/>
              <a:ext cx="1513089" cy="338554"/>
            </a:xfrm>
            <a:prstGeom prst="rect">
              <a:avLst/>
            </a:prstGeom>
            <a:solidFill>
              <a:schemeClr val="bg1"/>
            </a:solidFill>
          </p:spPr>
          <p:txBody>
            <a:bodyPr wrap="square">
              <a:spAutoFit/>
            </a:bodyPr>
            <a:lstStyle/>
            <a:p>
              <a:r>
                <a:rPr lang="en-GB" sz="1600" b="1" dirty="0" smtClean="0">
                  <a:solidFill>
                    <a:srgbClr val="062E64"/>
                  </a:solidFill>
                </a:rPr>
                <a:t>Drink</a:t>
              </a:r>
              <a:endParaRPr lang="es-ES" sz="1600" dirty="0"/>
            </a:p>
          </p:txBody>
        </p:sp>
        <p:sp>
          <p:nvSpPr>
            <p:cNvPr id="13" name="Rectángulo 12"/>
            <p:cNvSpPr/>
            <p:nvPr/>
          </p:nvSpPr>
          <p:spPr>
            <a:xfrm>
              <a:off x="626448" y="2945500"/>
              <a:ext cx="1513089" cy="338554"/>
            </a:xfrm>
            <a:prstGeom prst="rect">
              <a:avLst/>
            </a:prstGeom>
            <a:solidFill>
              <a:schemeClr val="bg1"/>
            </a:solidFill>
          </p:spPr>
          <p:txBody>
            <a:bodyPr wrap="square">
              <a:spAutoFit/>
            </a:bodyPr>
            <a:lstStyle/>
            <a:p>
              <a:pPr algn="ctr"/>
              <a:r>
                <a:rPr lang="en-GB" sz="1600" b="1" dirty="0" smtClean="0">
                  <a:solidFill>
                    <a:srgbClr val="062E64"/>
                  </a:solidFill>
                </a:rPr>
                <a:t>Set</a:t>
              </a:r>
              <a:endParaRPr lang="es-ES" sz="1600" dirty="0"/>
            </a:p>
          </p:txBody>
        </p:sp>
        <p:sp>
          <p:nvSpPr>
            <p:cNvPr id="12" name="Rectángulo 11"/>
            <p:cNvSpPr/>
            <p:nvPr/>
          </p:nvSpPr>
          <p:spPr>
            <a:xfrm>
              <a:off x="1564679" y="2950676"/>
              <a:ext cx="1513089" cy="338554"/>
            </a:xfrm>
            <a:prstGeom prst="rect">
              <a:avLst/>
            </a:prstGeom>
            <a:solidFill>
              <a:schemeClr val="bg1"/>
            </a:solidFill>
          </p:spPr>
          <p:txBody>
            <a:bodyPr wrap="square">
              <a:spAutoFit/>
            </a:bodyPr>
            <a:lstStyle/>
            <a:p>
              <a:pPr algn="ctr"/>
              <a:r>
                <a:rPr lang="en-GB" sz="1600" b="1" dirty="0" smtClean="0">
                  <a:solidFill>
                    <a:srgbClr val="062E64"/>
                  </a:solidFill>
                </a:rPr>
                <a:t>Stirred</a:t>
              </a:r>
              <a:endParaRPr lang="es-ES" sz="1600" dirty="0"/>
            </a:p>
          </p:txBody>
        </p:sp>
        <p:sp>
          <p:nvSpPr>
            <p:cNvPr id="24" name="Rectángulo 23"/>
            <p:cNvSpPr/>
            <p:nvPr/>
          </p:nvSpPr>
          <p:spPr>
            <a:xfrm>
              <a:off x="4661946" y="3811218"/>
              <a:ext cx="1094797"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Mixing</a:t>
              </a:r>
              <a:endParaRPr lang="es-ES" sz="1000" dirty="0"/>
            </a:p>
          </p:txBody>
        </p:sp>
        <p:sp>
          <p:nvSpPr>
            <p:cNvPr id="29" name="Rectángulo 28"/>
            <p:cNvSpPr/>
            <p:nvPr/>
          </p:nvSpPr>
          <p:spPr>
            <a:xfrm>
              <a:off x="6008485" y="5528736"/>
              <a:ext cx="1094797"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Ambient storage</a:t>
              </a:r>
              <a:endParaRPr lang="es-ES" sz="1000" dirty="0"/>
            </a:p>
          </p:txBody>
        </p:sp>
        <p:sp>
          <p:nvSpPr>
            <p:cNvPr id="30" name="Rectángulo 29"/>
            <p:cNvSpPr/>
            <p:nvPr/>
          </p:nvSpPr>
          <p:spPr>
            <a:xfrm>
              <a:off x="6003963" y="4727160"/>
              <a:ext cx="1094797"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Aseptic packing</a:t>
              </a:r>
              <a:endParaRPr lang="es-ES" sz="1000" dirty="0"/>
            </a:p>
          </p:txBody>
        </p:sp>
        <p:sp>
          <p:nvSpPr>
            <p:cNvPr id="31" name="Rectángulo 30"/>
            <p:cNvSpPr/>
            <p:nvPr/>
          </p:nvSpPr>
          <p:spPr>
            <a:xfrm>
              <a:off x="6003962" y="4442742"/>
              <a:ext cx="1094797"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UHT treatment</a:t>
              </a:r>
              <a:endParaRPr lang="es-ES" sz="1000" dirty="0"/>
            </a:p>
          </p:txBody>
        </p:sp>
        <p:sp>
          <p:nvSpPr>
            <p:cNvPr id="32" name="Rectángulo 31"/>
            <p:cNvSpPr/>
            <p:nvPr/>
          </p:nvSpPr>
          <p:spPr>
            <a:xfrm>
              <a:off x="4657610" y="3549841"/>
              <a:ext cx="1094797"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Incubation</a:t>
              </a:r>
              <a:endParaRPr lang="es-ES" sz="1000" dirty="0"/>
            </a:p>
          </p:txBody>
        </p:sp>
        <p:sp>
          <p:nvSpPr>
            <p:cNvPr id="33" name="Rectángulo 32"/>
            <p:cNvSpPr/>
            <p:nvPr/>
          </p:nvSpPr>
          <p:spPr>
            <a:xfrm>
              <a:off x="1945016" y="3827774"/>
              <a:ext cx="837942" cy="153234"/>
            </a:xfrm>
            <a:prstGeom prst="rect">
              <a:avLst/>
            </a:prstGeom>
            <a:solidFill>
              <a:srgbClr val="FFF795"/>
            </a:solidFill>
          </p:spPr>
          <p:txBody>
            <a:bodyPr wrap="square" lIns="0" tIns="0" rIns="0" bIns="0">
              <a:spAutoFit/>
            </a:bodyPr>
            <a:lstStyle/>
            <a:p>
              <a:pPr algn="ctr"/>
              <a:r>
                <a:rPr lang="en-GB" sz="1000" dirty="0" smtClean="0">
                  <a:solidFill>
                    <a:srgbClr val="062E64"/>
                  </a:solidFill>
                </a:rPr>
                <a:t>Incubation</a:t>
              </a:r>
              <a:endParaRPr lang="es-ES" sz="1000" dirty="0"/>
            </a:p>
          </p:txBody>
        </p:sp>
        <p:sp>
          <p:nvSpPr>
            <p:cNvPr id="34" name="Rectángulo 33"/>
            <p:cNvSpPr/>
            <p:nvPr/>
          </p:nvSpPr>
          <p:spPr>
            <a:xfrm>
              <a:off x="6003961" y="3398989"/>
              <a:ext cx="1094798" cy="307777"/>
            </a:xfrm>
            <a:prstGeom prst="rect">
              <a:avLst/>
            </a:prstGeom>
            <a:solidFill>
              <a:srgbClr val="FFF795"/>
            </a:solidFill>
          </p:spPr>
          <p:txBody>
            <a:bodyPr wrap="square" lIns="0" tIns="0" rIns="0" bIns="0">
              <a:spAutoFit/>
            </a:bodyPr>
            <a:lstStyle/>
            <a:p>
              <a:pPr algn="ctr"/>
              <a:r>
                <a:rPr lang="en-GB" sz="1000" dirty="0" smtClean="0">
                  <a:solidFill>
                    <a:srgbClr val="062E64"/>
                  </a:solidFill>
                </a:rPr>
                <a:t>Stabiliser, sugar, fruit</a:t>
              </a:r>
            </a:p>
            <a:p>
              <a:pPr algn="ctr"/>
              <a:endParaRPr lang="es-ES" sz="1000" dirty="0"/>
            </a:p>
          </p:txBody>
        </p:sp>
        <p:sp>
          <p:nvSpPr>
            <p:cNvPr id="35" name="Rectángulo 34"/>
            <p:cNvSpPr/>
            <p:nvPr/>
          </p:nvSpPr>
          <p:spPr>
            <a:xfrm>
              <a:off x="3787324" y="3037833"/>
              <a:ext cx="846000"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Culture</a:t>
              </a:r>
              <a:endParaRPr lang="es-ES" sz="1000" dirty="0"/>
            </a:p>
          </p:txBody>
        </p:sp>
        <p:sp>
          <p:nvSpPr>
            <p:cNvPr id="36" name="Rectángulo 35"/>
            <p:cNvSpPr/>
            <p:nvPr/>
          </p:nvSpPr>
          <p:spPr>
            <a:xfrm>
              <a:off x="4661946" y="4324088"/>
              <a:ext cx="1094797"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Pasteurisation</a:t>
              </a:r>
              <a:endParaRPr lang="es-ES" sz="1000" dirty="0"/>
            </a:p>
          </p:txBody>
        </p:sp>
        <p:sp>
          <p:nvSpPr>
            <p:cNvPr id="37" name="Rectángulo 36"/>
            <p:cNvSpPr/>
            <p:nvPr/>
          </p:nvSpPr>
          <p:spPr>
            <a:xfrm>
              <a:off x="862053" y="4348468"/>
              <a:ext cx="837942" cy="153234"/>
            </a:xfrm>
            <a:prstGeom prst="rect">
              <a:avLst/>
            </a:prstGeom>
            <a:solidFill>
              <a:srgbClr val="FFF795"/>
            </a:solidFill>
          </p:spPr>
          <p:txBody>
            <a:bodyPr wrap="square" lIns="0" tIns="0" rIns="0" bIns="0">
              <a:spAutoFit/>
            </a:bodyPr>
            <a:lstStyle/>
            <a:p>
              <a:pPr algn="ctr"/>
              <a:r>
                <a:rPr lang="en-GB" sz="1000" dirty="0" smtClean="0">
                  <a:solidFill>
                    <a:srgbClr val="062E64"/>
                  </a:solidFill>
                </a:rPr>
                <a:t>Incubation</a:t>
              </a:r>
              <a:endParaRPr lang="es-ES" sz="1000" dirty="0"/>
            </a:p>
          </p:txBody>
        </p:sp>
        <p:sp>
          <p:nvSpPr>
            <p:cNvPr id="38" name="Rectángulo 37"/>
            <p:cNvSpPr/>
            <p:nvPr/>
          </p:nvSpPr>
          <p:spPr>
            <a:xfrm>
              <a:off x="860471" y="4602759"/>
              <a:ext cx="837942" cy="153234"/>
            </a:xfrm>
            <a:prstGeom prst="rect">
              <a:avLst/>
            </a:prstGeom>
            <a:solidFill>
              <a:srgbClr val="FFF795"/>
            </a:solidFill>
          </p:spPr>
          <p:txBody>
            <a:bodyPr wrap="square" lIns="0" tIns="0" rIns="0" bIns="0">
              <a:spAutoFit/>
            </a:bodyPr>
            <a:lstStyle/>
            <a:p>
              <a:pPr algn="ctr"/>
              <a:r>
                <a:rPr lang="en-GB" sz="1000" dirty="0" smtClean="0">
                  <a:solidFill>
                    <a:srgbClr val="062E64"/>
                  </a:solidFill>
                </a:rPr>
                <a:t>Cooling</a:t>
              </a:r>
              <a:endParaRPr lang="es-ES" sz="1000" dirty="0"/>
            </a:p>
          </p:txBody>
        </p:sp>
        <p:sp>
          <p:nvSpPr>
            <p:cNvPr id="39" name="Rectángulo 38"/>
            <p:cNvSpPr/>
            <p:nvPr/>
          </p:nvSpPr>
          <p:spPr>
            <a:xfrm>
              <a:off x="1941349" y="4603896"/>
              <a:ext cx="837942" cy="153234"/>
            </a:xfrm>
            <a:prstGeom prst="rect">
              <a:avLst/>
            </a:prstGeom>
            <a:solidFill>
              <a:srgbClr val="FFF795"/>
            </a:solidFill>
          </p:spPr>
          <p:txBody>
            <a:bodyPr wrap="square" lIns="0" tIns="0" rIns="0" bIns="0">
              <a:spAutoFit/>
            </a:bodyPr>
            <a:lstStyle/>
            <a:p>
              <a:pPr algn="ctr"/>
              <a:r>
                <a:rPr lang="en-GB" sz="1000" dirty="0" smtClean="0">
                  <a:solidFill>
                    <a:srgbClr val="062E64"/>
                  </a:solidFill>
                </a:rPr>
                <a:t>Packing</a:t>
              </a:r>
              <a:endParaRPr lang="es-ES" sz="1000" dirty="0"/>
            </a:p>
          </p:txBody>
        </p:sp>
        <p:sp>
          <p:nvSpPr>
            <p:cNvPr id="40" name="Rectángulo 39"/>
            <p:cNvSpPr/>
            <p:nvPr/>
          </p:nvSpPr>
          <p:spPr>
            <a:xfrm>
              <a:off x="866007" y="4087339"/>
              <a:ext cx="837942" cy="153234"/>
            </a:xfrm>
            <a:prstGeom prst="rect">
              <a:avLst/>
            </a:prstGeom>
            <a:solidFill>
              <a:srgbClr val="FFF795"/>
            </a:solidFill>
          </p:spPr>
          <p:txBody>
            <a:bodyPr wrap="square" lIns="0" tIns="0" rIns="0" bIns="0">
              <a:spAutoFit/>
            </a:bodyPr>
            <a:lstStyle/>
            <a:p>
              <a:pPr algn="ctr"/>
              <a:r>
                <a:rPr lang="en-GB" sz="1000" dirty="0" smtClean="0">
                  <a:solidFill>
                    <a:srgbClr val="062E64"/>
                  </a:solidFill>
                </a:rPr>
                <a:t>Packing</a:t>
              </a:r>
              <a:endParaRPr lang="es-ES" sz="1000" dirty="0"/>
            </a:p>
          </p:txBody>
        </p:sp>
        <p:sp>
          <p:nvSpPr>
            <p:cNvPr id="41" name="Rectángulo 40"/>
            <p:cNvSpPr/>
            <p:nvPr/>
          </p:nvSpPr>
          <p:spPr>
            <a:xfrm>
              <a:off x="3109993" y="4865146"/>
              <a:ext cx="1091382"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Packing</a:t>
              </a:r>
              <a:endParaRPr lang="es-ES" sz="1000" dirty="0"/>
            </a:p>
          </p:txBody>
        </p:sp>
        <p:sp>
          <p:nvSpPr>
            <p:cNvPr id="42" name="Rectángulo 41"/>
            <p:cNvSpPr/>
            <p:nvPr/>
          </p:nvSpPr>
          <p:spPr>
            <a:xfrm>
              <a:off x="4663206" y="4597879"/>
              <a:ext cx="1094797"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Homogenisation</a:t>
              </a:r>
              <a:endParaRPr lang="es-ES" sz="1000" dirty="0"/>
            </a:p>
          </p:txBody>
        </p:sp>
        <p:sp>
          <p:nvSpPr>
            <p:cNvPr id="43" name="Rectángulo 42"/>
            <p:cNvSpPr/>
            <p:nvPr/>
          </p:nvSpPr>
          <p:spPr>
            <a:xfrm>
              <a:off x="4660853" y="4871083"/>
              <a:ext cx="1094797" cy="153888"/>
            </a:xfrm>
            <a:prstGeom prst="rect">
              <a:avLst/>
            </a:prstGeom>
            <a:solidFill>
              <a:srgbClr val="FFF795"/>
            </a:solidFill>
          </p:spPr>
          <p:txBody>
            <a:bodyPr wrap="square" lIns="0" tIns="0" rIns="0" bIns="0">
              <a:spAutoFit/>
            </a:bodyPr>
            <a:lstStyle/>
            <a:p>
              <a:pPr algn="ctr"/>
              <a:r>
                <a:rPr lang="en-GB" sz="1000" dirty="0" smtClean="0">
                  <a:solidFill>
                    <a:srgbClr val="062E64"/>
                  </a:solidFill>
                </a:rPr>
                <a:t>Aseptic packing</a:t>
              </a:r>
              <a:endParaRPr lang="es-ES" sz="1000" dirty="0"/>
            </a:p>
          </p:txBody>
        </p:sp>
        <p:sp>
          <p:nvSpPr>
            <p:cNvPr id="44" name="Rectángulo 43"/>
            <p:cNvSpPr/>
            <p:nvPr/>
          </p:nvSpPr>
          <p:spPr>
            <a:xfrm>
              <a:off x="862547" y="3827233"/>
              <a:ext cx="837942" cy="153234"/>
            </a:xfrm>
            <a:prstGeom prst="rect">
              <a:avLst/>
            </a:prstGeom>
            <a:solidFill>
              <a:srgbClr val="FFF795"/>
            </a:solidFill>
          </p:spPr>
          <p:txBody>
            <a:bodyPr wrap="square" lIns="0" tIns="0" rIns="0" bIns="0">
              <a:spAutoFit/>
            </a:bodyPr>
            <a:lstStyle/>
            <a:p>
              <a:pPr algn="ctr"/>
              <a:r>
                <a:rPr lang="en-GB" sz="1000" dirty="0" smtClean="0">
                  <a:solidFill>
                    <a:srgbClr val="062E64"/>
                  </a:solidFill>
                </a:rPr>
                <a:t>Flavouring</a:t>
              </a:r>
              <a:endParaRPr lang="es-ES" sz="1000" dirty="0"/>
            </a:p>
          </p:txBody>
        </p:sp>
        <p:sp>
          <p:nvSpPr>
            <p:cNvPr id="45" name="Rectángulo 44"/>
            <p:cNvSpPr/>
            <p:nvPr/>
          </p:nvSpPr>
          <p:spPr>
            <a:xfrm>
              <a:off x="1935600" y="4353334"/>
              <a:ext cx="837942" cy="153234"/>
            </a:xfrm>
            <a:prstGeom prst="rect">
              <a:avLst/>
            </a:prstGeom>
            <a:solidFill>
              <a:srgbClr val="FFF795"/>
            </a:solidFill>
          </p:spPr>
          <p:txBody>
            <a:bodyPr wrap="square" lIns="0" tIns="0" rIns="0" bIns="0">
              <a:spAutoFit/>
            </a:bodyPr>
            <a:lstStyle/>
            <a:p>
              <a:pPr algn="ctr"/>
              <a:r>
                <a:rPr lang="en-GB" sz="1000" dirty="0" smtClean="0">
                  <a:solidFill>
                    <a:srgbClr val="062E64"/>
                  </a:solidFill>
                </a:rPr>
                <a:t>Flavouring</a:t>
              </a:r>
              <a:endParaRPr lang="es-ES" sz="1000" dirty="0"/>
            </a:p>
          </p:txBody>
        </p:sp>
        <p:sp>
          <p:nvSpPr>
            <p:cNvPr id="46" name="Rectángulo 45"/>
            <p:cNvSpPr/>
            <p:nvPr/>
          </p:nvSpPr>
          <p:spPr>
            <a:xfrm>
              <a:off x="1939015" y="4087339"/>
              <a:ext cx="837942" cy="153234"/>
            </a:xfrm>
            <a:prstGeom prst="rect">
              <a:avLst/>
            </a:prstGeom>
            <a:solidFill>
              <a:srgbClr val="FFF795"/>
            </a:solidFill>
          </p:spPr>
          <p:txBody>
            <a:bodyPr wrap="square" lIns="0" tIns="0" rIns="0" bIns="0">
              <a:spAutoFit/>
            </a:bodyPr>
            <a:lstStyle/>
            <a:p>
              <a:pPr algn="ctr"/>
              <a:r>
                <a:rPr lang="en-GB" sz="1000" dirty="0" smtClean="0">
                  <a:solidFill>
                    <a:srgbClr val="062E64"/>
                  </a:solidFill>
                </a:rPr>
                <a:t>Cooling</a:t>
              </a:r>
              <a:endParaRPr lang="es-ES" sz="1000" dirty="0"/>
            </a:p>
          </p:txBody>
        </p:sp>
        <p:sp>
          <p:nvSpPr>
            <p:cNvPr id="47" name="Rectángulo 46"/>
            <p:cNvSpPr/>
            <p:nvPr/>
          </p:nvSpPr>
          <p:spPr>
            <a:xfrm>
              <a:off x="3093317" y="4599794"/>
              <a:ext cx="1108058" cy="153234"/>
            </a:xfrm>
            <a:prstGeom prst="rect">
              <a:avLst/>
            </a:prstGeom>
            <a:solidFill>
              <a:srgbClr val="FFF795"/>
            </a:solidFill>
          </p:spPr>
          <p:txBody>
            <a:bodyPr wrap="square" lIns="0" tIns="0" rIns="0" bIns="0">
              <a:spAutoFit/>
            </a:bodyPr>
            <a:lstStyle/>
            <a:p>
              <a:pPr algn="ctr"/>
              <a:r>
                <a:rPr lang="en-GB" sz="1000" dirty="0" smtClean="0">
                  <a:solidFill>
                    <a:srgbClr val="062E64"/>
                  </a:solidFill>
                </a:rPr>
                <a:t>Cooling</a:t>
              </a:r>
              <a:endParaRPr lang="es-ES" sz="1000" dirty="0"/>
            </a:p>
          </p:txBody>
        </p:sp>
        <p:sp>
          <p:nvSpPr>
            <p:cNvPr id="48" name="Rectángulo 47"/>
            <p:cNvSpPr/>
            <p:nvPr/>
          </p:nvSpPr>
          <p:spPr>
            <a:xfrm>
              <a:off x="3101655" y="4334442"/>
              <a:ext cx="1108058" cy="153234"/>
            </a:xfrm>
            <a:prstGeom prst="rect">
              <a:avLst/>
            </a:prstGeom>
            <a:solidFill>
              <a:srgbClr val="FFF795"/>
            </a:solidFill>
          </p:spPr>
          <p:txBody>
            <a:bodyPr wrap="square" lIns="0" tIns="0" rIns="0" bIns="0">
              <a:spAutoFit/>
            </a:bodyPr>
            <a:lstStyle/>
            <a:p>
              <a:pPr algn="ctr"/>
              <a:r>
                <a:rPr lang="en-GB" sz="1000" dirty="0" smtClean="0">
                  <a:solidFill>
                    <a:srgbClr val="062E64"/>
                  </a:solidFill>
                </a:rPr>
                <a:t>Homogenisation</a:t>
              </a:r>
              <a:endParaRPr lang="es-ES" sz="1000" dirty="0"/>
            </a:p>
          </p:txBody>
        </p:sp>
        <p:sp>
          <p:nvSpPr>
            <p:cNvPr id="49" name="Rectángulo 48"/>
            <p:cNvSpPr/>
            <p:nvPr/>
          </p:nvSpPr>
          <p:spPr>
            <a:xfrm>
              <a:off x="2872808" y="2769892"/>
              <a:ext cx="1108058" cy="153234"/>
            </a:xfrm>
            <a:prstGeom prst="rect">
              <a:avLst/>
            </a:prstGeom>
            <a:solidFill>
              <a:srgbClr val="FFF795"/>
            </a:solidFill>
          </p:spPr>
          <p:txBody>
            <a:bodyPr wrap="square" lIns="0" tIns="0" rIns="0" bIns="0">
              <a:spAutoFit/>
            </a:bodyPr>
            <a:lstStyle/>
            <a:p>
              <a:pPr algn="ctr"/>
              <a:r>
                <a:rPr lang="en-GB" sz="1000" dirty="0" smtClean="0">
                  <a:solidFill>
                    <a:srgbClr val="062E64"/>
                  </a:solidFill>
                </a:rPr>
                <a:t>Pre-treated milk</a:t>
              </a:r>
              <a:endParaRPr lang="es-ES" sz="1000" dirty="0"/>
            </a:p>
          </p:txBody>
        </p:sp>
        <p:sp>
          <p:nvSpPr>
            <p:cNvPr id="50" name="Rectángulo 49"/>
            <p:cNvSpPr/>
            <p:nvPr/>
          </p:nvSpPr>
          <p:spPr>
            <a:xfrm>
              <a:off x="2539641" y="5526631"/>
              <a:ext cx="1108058" cy="153234"/>
            </a:xfrm>
            <a:prstGeom prst="rect">
              <a:avLst/>
            </a:prstGeom>
            <a:solidFill>
              <a:srgbClr val="FFF795"/>
            </a:solidFill>
          </p:spPr>
          <p:txBody>
            <a:bodyPr wrap="square" lIns="0" tIns="0" rIns="0" bIns="0">
              <a:spAutoFit/>
            </a:bodyPr>
            <a:lstStyle/>
            <a:p>
              <a:pPr algn="ctr"/>
              <a:r>
                <a:rPr lang="en-GB" sz="1000" dirty="0" smtClean="0">
                  <a:solidFill>
                    <a:srgbClr val="062E64"/>
                  </a:solidFill>
                </a:rPr>
                <a:t>Cold store</a:t>
              </a:r>
              <a:endParaRPr lang="es-ES" sz="1000" dirty="0"/>
            </a:p>
          </p:txBody>
        </p:sp>
      </p:grpSp>
      <p:pic>
        <p:nvPicPr>
          <p:cNvPr id="55"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0025" y="7117759"/>
            <a:ext cx="609600" cy="609600"/>
          </a:xfrm>
          <a:prstGeom prst="rect">
            <a:avLst/>
          </a:prstGeom>
        </p:spPr>
      </p:pic>
    </p:spTree>
    <p:extLst>
      <p:ext uri="{BB962C8B-B14F-4D97-AF65-F5344CB8AC3E}">
        <p14:creationId xmlns:p14="http://schemas.microsoft.com/office/powerpoint/2010/main" val="2171186971"/>
      </p:ext>
    </p:extLst>
  </p:cSld>
  <p:clrMapOvr>
    <a:masterClrMapping/>
  </p:clrMapOvr>
  <mc:AlternateContent xmlns:mc="http://schemas.openxmlformats.org/markup-compatibility/2006" xmlns:p14="http://schemas.microsoft.com/office/powerpoint/2010/main">
    <mc:Choice Requires="p14">
      <p:transition p14:dur="0" advClick="0" advTm="10920"/>
    </mc:Choice>
    <mc:Fallback xmlns="">
      <p:transition advClick="0" advTm="10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5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897296" y="5859702"/>
            <a:ext cx="1709635" cy="388696"/>
          </a:xfrm>
          <a:prstGeom prst="rect">
            <a:avLst/>
          </a:prstGeom>
        </p:spPr>
        <p:txBody>
          <a:bodyPr wrap="none">
            <a:spAutoFit/>
          </a:bodyPr>
          <a:lstStyle/>
          <a:p>
            <a:pPr algn="just">
              <a:lnSpc>
                <a:spcPct val="107000"/>
              </a:lnSpc>
              <a:spcAft>
                <a:spcPts val="0"/>
              </a:spcAft>
            </a:pPr>
            <a:r>
              <a:rPr lang="en-GB" dirty="0" smtClean="0">
                <a:solidFill>
                  <a:schemeClr val="bg1"/>
                </a:solidFill>
                <a:latin typeface="Calibri" panose="020F0502020204030204" pitchFamily="34" charset="0"/>
                <a:ea typeface="Calibri" panose="020F0502020204030204" pitchFamily="34" charset="0"/>
                <a:cs typeface="Calibri" panose="020F0502020204030204" pitchFamily="34" charset="0"/>
              </a:rPr>
              <a:t>Whipped </a:t>
            </a: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yogurt</a:t>
            </a:r>
            <a:endParaRPr lang="es-E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3" name="Imagen 2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35410" y="2700000"/>
            <a:ext cx="4237344" cy="3008073"/>
          </a:xfrm>
          <a:prstGeom prst="rect">
            <a:avLst/>
          </a:prstGeom>
        </p:spPr>
      </p:pic>
      <p:sp>
        <p:nvSpPr>
          <p:cNvPr id="26" name="Rectángulo 25"/>
          <p:cNvSpPr/>
          <p:nvPr/>
        </p:nvSpPr>
        <p:spPr>
          <a:xfrm>
            <a:off x="8481588" y="5704849"/>
            <a:ext cx="2608984" cy="276999"/>
          </a:xfrm>
          <a:prstGeom prst="rect">
            <a:avLst/>
          </a:prstGeom>
        </p:spPr>
        <p:txBody>
          <a:bodyPr wrap="none">
            <a:spAutoFit/>
          </a:bodyPr>
          <a:lstStyle/>
          <a:p>
            <a:r>
              <a:rPr lang="en-GB" sz="1200" dirty="0" smtClean="0">
                <a:solidFill>
                  <a:srgbClr val="062E64"/>
                </a:solidFill>
              </a:rPr>
              <a:t>Free picture from moritz320 in </a:t>
            </a:r>
            <a:r>
              <a:rPr lang="en-GB" sz="1200" noProof="1" smtClean="0">
                <a:solidFill>
                  <a:srgbClr val="062E64"/>
                </a:solidFill>
              </a:rPr>
              <a:t>Pixabay</a:t>
            </a:r>
            <a:endParaRPr lang="en-GB" sz="1200" noProof="1">
              <a:solidFill>
                <a:srgbClr val="062E64"/>
              </a:solidFill>
            </a:endParaRPr>
          </a:p>
        </p:txBody>
      </p:sp>
      <p:sp>
        <p:nvSpPr>
          <p:cNvPr id="2" name="Rectángulo 1"/>
          <p:cNvSpPr/>
          <p:nvPr/>
        </p:nvSpPr>
        <p:spPr>
          <a:xfrm>
            <a:off x="817100" y="2700000"/>
            <a:ext cx="3060000" cy="3420000"/>
          </a:xfrm>
          <a:prstGeom prst="rect">
            <a:avLst/>
          </a:prstGeom>
        </p:spPr>
        <p:txBody>
          <a:bodyPr wrap="square">
            <a:spAutoFit/>
          </a:bodyPr>
          <a:lstStyle/>
          <a:p>
            <a:pPr algn="just" fontAlgn="base"/>
            <a:r>
              <a:rPr lang="en-GB" dirty="0" smtClean="0">
                <a:solidFill>
                  <a:srgbClr val="062E64"/>
                </a:solidFill>
              </a:rPr>
              <a:t>MANUFACTURING</a:t>
            </a:r>
          </a:p>
          <a:p>
            <a:pPr fontAlgn="base">
              <a:buFont typeface="Arial" panose="020B0604020202020204" pitchFamily="34" charset="0"/>
              <a:buChar char="•"/>
            </a:pPr>
            <a:r>
              <a:rPr lang="en-GB" dirty="0" smtClean="0">
                <a:solidFill>
                  <a:srgbClr val="062E64"/>
                </a:solidFill>
              </a:rPr>
              <a:t>Plastic cup packaging machines</a:t>
            </a:r>
          </a:p>
          <a:p>
            <a:pPr fontAlgn="base">
              <a:buFont typeface="Arial" panose="020B0604020202020204" pitchFamily="34" charset="0"/>
              <a:buChar char="•"/>
            </a:pPr>
            <a:r>
              <a:rPr lang="en-GB" dirty="0" smtClean="0">
                <a:solidFill>
                  <a:srgbClr val="062E64"/>
                </a:solidFill>
              </a:rPr>
              <a:t>Milk powder mixers</a:t>
            </a:r>
          </a:p>
          <a:p>
            <a:pPr fontAlgn="base">
              <a:buFont typeface="Arial" panose="020B0604020202020204" pitchFamily="34" charset="0"/>
              <a:buChar char="•"/>
            </a:pPr>
            <a:r>
              <a:rPr lang="en-GB" dirty="0" smtClean="0">
                <a:solidFill>
                  <a:srgbClr val="062E64"/>
                </a:solidFill>
              </a:rPr>
              <a:t>Pasteurisers</a:t>
            </a:r>
          </a:p>
          <a:p>
            <a:pPr fontAlgn="base">
              <a:buFont typeface="Arial" panose="020B0604020202020204" pitchFamily="34" charset="0"/>
              <a:buChar char="•"/>
            </a:pPr>
            <a:r>
              <a:rPr lang="en-GB" dirty="0" smtClean="0">
                <a:solidFill>
                  <a:srgbClr val="062E64"/>
                </a:solidFill>
              </a:rPr>
              <a:t>Slow pasteurisation equipment</a:t>
            </a:r>
          </a:p>
          <a:p>
            <a:pPr fontAlgn="base">
              <a:buFont typeface="Arial" panose="020B0604020202020204" pitchFamily="34" charset="0"/>
              <a:buChar char="•"/>
            </a:pPr>
            <a:r>
              <a:rPr lang="en-GB" dirty="0" smtClean="0">
                <a:solidFill>
                  <a:srgbClr val="062E64"/>
                </a:solidFill>
              </a:rPr>
              <a:t>Homogenisers</a:t>
            </a:r>
          </a:p>
          <a:p>
            <a:pPr fontAlgn="base">
              <a:buFont typeface="Arial" panose="020B0604020202020204" pitchFamily="34" charset="0"/>
              <a:buChar char="•"/>
            </a:pPr>
            <a:r>
              <a:rPr lang="en-GB" dirty="0" smtClean="0">
                <a:solidFill>
                  <a:srgbClr val="062E64"/>
                </a:solidFill>
              </a:rPr>
              <a:t>Skimmers</a:t>
            </a:r>
          </a:p>
          <a:p>
            <a:pPr fontAlgn="base">
              <a:buFont typeface="Arial" panose="020B0604020202020204" pitchFamily="34" charset="0"/>
              <a:buChar char="•"/>
            </a:pPr>
            <a:r>
              <a:rPr lang="en-GB" dirty="0" smtClean="0">
                <a:solidFill>
                  <a:srgbClr val="062E64"/>
                </a:solidFill>
              </a:rPr>
              <a:t>Flavour injection pumps</a:t>
            </a:r>
          </a:p>
          <a:p>
            <a:pPr fontAlgn="base">
              <a:buFont typeface="Arial" panose="020B0604020202020204" pitchFamily="34" charset="0"/>
              <a:buChar char="•"/>
            </a:pPr>
            <a:r>
              <a:rPr lang="en-GB" dirty="0" smtClean="0">
                <a:solidFill>
                  <a:srgbClr val="062E64"/>
                </a:solidFill>
              </a:rPr>
              <a:t>Fermentation chambers</a:t>
            </a:r>
          </a:p>
          <a:p>
            <a:pPr fontAlgn="base">
              <a:buFont typeface="Arial" panose="020B0604020202020204" pitchFamily="34" charset="0"/>
              <a:buChar char="•"/>
            </a:pPr>
            <a:r>
              <a:rPr lang="en-GB" dirty="0" smtClean="0">
                <a:solidFill>
                  <a:srgbClr val="062E64"/>
                </a:solidFill>
              </a:rPr>
              <a:t>Cooling tunnels</a:t>
            </a:r>
            <a:endParaRPr lang="en-GB" dirty="0">
              <a:solidFill>
                <a:srgbClr val="062E64"/>
              </a:solidFill>
            </a:endParaRPr>
          </a:p>
        </p:txBody>
      </p:sp>
      <p:sp>
        <p:nvSpPr>
          <p:cNvPr id="7" name="Rectángulo 6"/>
          <p:cNvSpPr/>
          <p:nvPr/>
        </p:nvSpPr>
        <p:spPr>
          <a:xfrm>
            <a:off x="3697099" y="2700000"/>
            <a:ext cx="3798210" cy="2862322"/>
          </a:xfrm>
          <a:prstGeom prst="rect">
            <a:avLst/>
          </a:prstGeom>
        </p:spPr>
        <p:txBody>
          <a:bodyPr wrap="square">
            <a:spAutoFit/>
          </a:bodyPr>
          <a:lstStyle/>
          <a:p>
            <a:pPr fontAlgn="base"/>
            <a:r>
              <a:rPr lang="en-GB" dirty="0" smtClean="0">
                <a:solidFill>
                  <a:srgbClr val="062E64"/>
                </a:solidFill>
              </a:rPr>
              <a:t>PACKAGING</a:t>
            </a:r>
          </a:p>
          <a:p>
            <a:pPr marL="285750" indent="-285750" fontAlgn="base">
              <a:buFont typeface="Arial" panose="020B0604020202020204" pitchFamily="34" charset="0"/>
              <a:buChar char="•"/>
            </a:pPr>
            <a:r>
              <a:rPr lang="en-GB" dirty="0" smtClean="0">
                <a:solidFill>
                  <a:srgbClr val="062E64"/>
                </a:solidFill>
              </a:rPr>
              <a:t>Plastic cup packaging machines</a:t>
            </a:r>
          </a:p>
          <a:p>
            <a:pPr marL="285750" indent="-285750" fontAlgn="base">
              <a:buFont typeface="Arial" panose="020B0604020202020204" pitchFamily="34" charset="0"/>
              <a:buChar char="•"/>
            </a:pPr>
            <a:r>
              <a:rPr lang="en-GB" dirty="0" smtClean="0">
                <a:solidFill>
                  <a:srgbClr val="062E64"/>
                </a:solidFill>
              </a:rPr>
              <a:t>Twist-off glass packaging machines</a:t>
            </a:r>
          </a:p>
          <a:p>
            <a:pPr marL="285750" indent="-285750" fontAlgn="base">
              <a:buFont typeface="Arial" panose="020B0604020202020204" pitchFamily="34" charset="0"/>
              <a:buChar char="•"/>
            </a:pPr>
            <a:r>
              <a:rPr lang="en-GB" dirty="0" smtClean="0">
                <a:solidFill>
                  <a:srgbClr val="062E64"/>
                </a:solidFill>
              </a:rPr>
              <a:t>Certified glass packaging machines</a:t>
            </a:r>
          </a:p>
          <a:p>
            <a:pPr marL="285750" indent="-285750" fontAlgn="base">
              <a:buFont typeface="Arial" panose="020B0604020202020204" pitchFamily="34" charset="0"/>
              <a:buChar char="•"/>
            </a:pPr>
            <a:r>
              <a:rPr lang="en-GB" dirty="0" smtClean="0">
                <a:solidFill>
                  <a:srgbClr val="062E64"/>
                </a:solidFill>
              </a:rPr>
              <a:t>Complete lines with sterilised washing tunnel</a:t>
            </a:r>
          </a:p>
          <a:p>
            <a:pPr marL="285750" indent="-285750" fontAlgn="base">
              <a:buFont typeface="Arial" panose="020B0604020202020204" pitchFamily="34" charset="0"/>
              <a:buChar char="•"/>
            </a:pPr>
            <a:r>
              <a:rPr lang="en-GB" dirty="0" smtClean="0">
                <a:solidFill>
                  <a:srgbClr val="062E64"/>
                </a:solidFill>
              </a:rPr>
              <a:t>Complete lines with packaging and closing tunnel</a:t>
            </a:r>
          </a:p>
          <a:p>
            <a:pPr marL="285750" indent="-285750" fontAlgn="base">
              <a:buFont typeface="Arial" panose="020B0604020202020204" pitchFamily="34" charset="0"/>
              <a:buChar char="•"/>
            </a:pPr>
            <a:r>
              <a:rPr lang="en-GB" dirty="0" smtClean="0">
                <a:solidFill>
                  <a:srgbClr val="062E64"/>
                </a:solidFill>
              </a:rPr>
              <a:t>Complete lines with drying and labelling tunnel for yogurt jars</a:t>
            </a:r>
            <a:endParaRPr lang="en-GB" dirty="0">
              <a:solidFill>
                <a:srgbClr val="062E64"/>
              </a:solidFill>
            </a:endParaRPr>
          </a:p>
        </p:txBody>
      </p:sp>
      <p:sp>
        <p:nvSpPr>
          <p:cNvPr id="8"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n-GB" dirty="0" smtClean="0"/>
              <a:t>4.5. Processing </a:t>
            </a:r>
            <a:r>
              <a:rPr lang="en-GB" dirty="0"/>
              <a:t>technology</a:t>
            </a:r>
            <a:endParaRPr lang="es-ES" dirty="0"/>
          </a:p>
        </p:txBody>
      </p:sp>
      <p:sp>
        <p:nvSpPr>
          <p:cNvPr id="9" name="Rectángulo 8"/>
          <p:cNvSpPr/>
          <p:nvPr/>
        </p:nvSpPr>
        <p:spPr>
          <a:xfrm>
            <a:off x="838200" y="2181153"/>
            <a:ext cx="3611373" cy="397032"/>
          </a:xfrm>
          <a:prstGeom prst="rect">
            <a:avLst/>
          </a:prstGeom>
        </p:spPr>
        <p:txBody>
          <a:bodyPr wrap="none">
            <a:spAutoFit/>
          </a:bodyPr>
          <a:lstStyle/>
          <a:p>
            <a:pPr>
              <a:lnSpc>
                <a:spcPct val="90000"/>
              </a:lnSpc>
              <a:spcBef>
                <a:spcPts val="1000"/>
              </a:spcBef>
            </a:pPr>
            <a:r>
              <a:rPr lang="en-GB" sz="2200" dirty="0" smtClean="0">
                <a:solidFill>
                  <a:schemeClr val="accent5">
                    <a:lumMod val="75000"/>
                  </a:schemeClr>
                </a:solidFill>
              </a:rPr>
              <a:t>Yogurt processing machinery</a:t>
            </a:r>
            <a:endParaRPr lang="en-GB" sz="2200" dirty="0">
              <a:solidFill>
                <a:schemeClr val="accent5">
                  <a:lumMod val="75000"/>
                </a:schemeClr>
              </a:solidFill>
            </a:endParaRPr>
          </a:p>
        </p:txBody>
      </p:sp>
      <p:pic>
        <p:nvPicPr>
          <p:cNvPr id="10"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3154" y="7061200"/>
            <a:ext cx="609600" cy="609600"/>
          </a:xfrm>
          <a:prstGeom prst="rect">
            <a:avLst/>
          </a:prstGeom>
        </p:spPr>
      </p:pic>
    </p:spTree>
    <p:extLst>
      <p:ext uri="{BB962C8B-B14F-4D97-AF65-F5344CB8AC3E}">
        <p14:creationId xmlns:p14="http://schemas.microsoft.com/office/powerpoint/2010/main" val="1499846695"/>
      </p:ext>
    </p:extLst>
  </p:cSld>
  <p:clrMapOvr>
    <a:masterClrMapping/>
  </p:clrMapOvr>
  <mc:AlternateContent xmlns:mc="http://schemas.openxmlformats.org/markup-compatibility/2006" xmlns:p14="http://schemas.microsoft.com/office/powerpoint/2010/main">
    <mc:Choice Requires="p14">
      <p:transition p14:dur="0" advClick="0" advTm="19500"/>
    </mc:Choice>
    <mc:Fallback xmlns="">
      <p:transition advClick="0" advTm="1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smtClean="0"/>
              <a:t>4.1</a:t>
            </a:r>
            <a:r>
              <a:rPr lang="en-GB" dirty="0"/>
              <a:t>. Types of </a:t>
            </a:r>
            <a:r>
              <a:rPr lang="en-GB" dirty="0" smtClean="0"/>
              <a:t>yogurt </a:t>
            </a:r>
            <a:r>
              <a:rPr lang="en-GB" dirty="0"/>
              <a:t>and fermented milks</a:t>
            </a:r>
            <a:endParaRPr lang="es-ES" dirty="0"/>
          </a:p>
        </p:txBody>
      </p:sp>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p:txBody>
          <a:bodyPr>
            <a:normAutofit fontScale="92500"/>
          </a:bodyPr>
          <a:lstStyle/>
          <a:p>
            <a:pPr lvl="0" algn="just"/>
            <a:r>
              <a:rPr lang="en-GB" dirty="0" smtClean="0"/>
              <a:t>Fermented milks or sour milks have been known since ancient times (North Africa and Babylon, 3,000-2,500 BC). In ancient Greece and Rome, sour milks were already used as a beverage or in recipes.</a:t>
            </a:r>
          </a:p>
          <a:p>
            <a:pPr lvl="0" algn="just"/>
            <a:r>
              <a:rPr lang="en-GB" dirty="0" smtClean="0"/>
              <a:t>They are basically made from milk acidified with a selected culture or group of bacteria, which convert part of the lactose into lactic acid.</a:t>
            </a:r>
          </a:p>
          <a:p>
            <a:pPr lvl="0" algn="just"/>
            <a:r>
              <a:rPr lang="en-GB" dirty="0" smtClean="0"/>
              <a:t>Many fermented milks (koumis, leben, dadhi, sour whey, yogurt, airan, kheran, tarho) have their origin in the nomadic cattle-herding peoples of Asia. Their spread throughout Europe is due to the arrival of these peoples, as well as the Germanic and Nordic nations.</a:t>
            </a:r>
          </a:p>
          <a:p>
            <a:pPr lvl="0" algn="just"/>
            <a:r>
              <a:rPr lang="en-GB" noProof="1" smtClean="0"/>
              <a:t>Modern fermented milks with microorganisms such as </a:t>
            </a:r>
            <a:r>
              <a:rPr lang="en-GB" i="1" noProof="1" smtClean="0"/>
              <a:t>Lactobacillus casei</a:t>
            </a:r>
            <a:r>
              <a:rPr lang="en-GB" noProof="1" smtClean="0"/>
              <a:t>, </a:t>
            </a:r>
            <a:r>
              <a:rPr lang="en-GB" i="1" noProof="1" smtClean="0"/>
              <a:t>Lactobacillus acidophilus</a:t>
            </a:r>
            <a:r>
              <a:rPr lang="en-GB" noProof="1" smtClean="0"/>
              <a:t> or </a:t>
            </a:r>
            <a:r>
              <a:rPr lang="en-GB" i="1" noProof="1" smtClean="0"/>
              <a:t>Bifidobacterium bifidus</a:t>
            </a:r>
            <a:r>
              <a:rPr lang="en-GB" noProof="1" smtClean="0"/>
              <a:t> are now available on the market</a:t>
            </a:r>
            <a:r>
              <a:rPr lang="en-GB" sz="2200" noProof="1" smtClean="0"/>
              <a:t>.</a:t>
            </a:r>
            <a:endParaRPr lang="en-GB" sz="2200" noProof="1"/>
          </a:p>
        </p:txBody>
      </p:sp>
      <p:pic>
        <p:nvPicPr>
          <p:cNvPr id="4"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7023100"/>
            <a:ext cx="609600" cy="609600"/>
          </a:xfrm>
          <a:prstGeom prst="rect">
            <a:avLst/>
          </a:prstGeom>
        </p:spPr>
      </p:pic>
    </p:spTree>
    <p:extLst>
      <p:ext uri="{BB962C8B-B14F-4D97-AF65-F5344CB8AC3E}">
        <p14:creationId xmlns:p14="http://schemas.microsoft.com/office/powerpoint/2010/main" val="1086872499"/>
      </p:ext>
    </p:extLst>
  </p:cSld>
  <p:clrMapOvr>
    <a:masterClrMapping/>
  </p:clrMapOvr>
  <mc:AlternateContent xmlns:mc="http://schemas.openxmlformats.org/markup-compatibility/2006" xmlns:p14="http://schemas.microsoft.com/office/powerpoint/2010/main">
    <mc:Choice Requires="p14">
      <p:transition p14:dur="0" advClick="0" advTm="26000"/>
    </mc:Choice>
    <mc:Fallback xmlns="">
      <p:transition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n-GB" dirty="0" smtClean="0"/>
              <a:t>4.5. Processing </a:t>
            </a:r>
            <a:r>
              <a:rPr lang="en-GB" dirty="0"/>
              <a:t>technology</a:t>
            </a:r>
            <a:endParaRPr lang="es-ES" dirty="0"/>
          </a:p>
        </p:txBody>
      </p:sp>
      <p:sp>
        <p:nvSpPr>
          <p:cNvPr id="7" name="Rectángulo 6"/>
          <p:cNvSpPr/>
          <p:nvPr/>
        </p:nvSpPr>
        <p:spPr>
          <a:xfrm>
            <a:off x="838200" y="2181153"/>
            <a:ext cx="5824736" cy="397032"/>
          </a:xfrm>
          <a:prstGeom prst="rect">
            <a:avLst/>
          </a:prstGeom>
        </p:spPr>
        <p:txBody>
          <a:bodyPr wrap="none">
            <a:spAutoFit/>
          </a:bodyPr>
          <a:lstStyle/>
          <a:p>
            <a:pPr>
              <a:lnSpc>
                <a:spcPct val="90000"/>
              </a:lnSpc>
              <a:spcBef>
                <a:spcPts val="1000"/>
              </a:spcBef>
            </a:pPr>
            <a:r>
              <a:rPr lang="en-US" sz="2200" dirty="0" smtClean="0">
                <a:solidFill>
                  <a:schemeClr val="accent5">
                    <a:lumMod val="75000"/>
                  </a:schemeClr>
                </a:solidFill>
              </a:rPr>
              <a:t>Example </a:t>
            </a:r>
            <a:r>
              <a:rPr lang="en-US" sz="2200" dirty="0">
                <a:solidFill>
                  <a:schemeClr val="accent5">
                    <a:lumMod val="75000"/>
                  </a:schemeClr>
                </a:solidFill>
              </a:rPr>
              <a:t>of </a:t>
            </a:r>
            <a:r>
              <a:rPr lang="en-US" sz="2200" dirty="0" smtClean="0">
                <a:solidFill>
                  <a:schemeClr val="accent5">
                    <a:lumMod val="75000"/>
                  </a:schemeClr>
                </a:solidFill>
              </a:rPr>
              <a:t>machinery for several types of yogurt</a:t>
            </a:r>
            <a:endParaRPr lang="en-GB" sz="2200" dirty="0">
              <a:solidFill>
                <a:schemeClr val="accent5">
                  <a:lumMod val="75000"/>
                </a:schemeClr>
              </a:solidFill>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54" y="2657849"/>
            <a:ext cx="5086135" cy="3670762"/>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208" y="2657848"/>
            <a:ext cx="5082194" cy="2828551"/>
          </a:xfrm>
          <a:prstGeom prst="rect">
            <a:avLst/>
          </a:prstGeom>
        </p:spPr>
      </p:pic>
      <p:sp>
        <p:nvSpPr>
          <p:cNvPr id="10" name="Rectángulo 9"/>
          <p:cNvSpPr/>
          <p:nvPr/>
        </p:nvSpPr>
        <p:spPr>
          <a:xfrm>
            <a:off x="7596198" y="5486399"/>
            <a:ext cx="3129639" cy="276999"/>
          </a:xfrm>
          <a:prstGeom prst="rect">
            <a:avLst/>
          </a:prstGeom>
        </p:spPr>
        <p:txBody>
          <a:bodyPr wrap="none">
            <a:spAutoFit/>
          </a:bodyPr>
          <a:lstStyle/>
          <a:p>
            <a:r>
              <a:rPr lang="en-GB" sz="1200" dirty="0">
                <a:solidFill>
                  <a:srgbClr val="062E64"/>
                </a:solidFill>
              </a:rPr>
              <a:t>Source: </a:t>
            </a:r>
            <a:r>
              <a:rPr lang="en-GB" sz="1200" i="1" dirty="0">
                <a:solidFill>
                  <a:srgbClr val="062E64"/>
                </a:solidFill>
              </a:rPr>
              <a:t>Dairy Processing Handbook ©Tetra Pak</a:t>
            </a:r>
            <a:endParaRPr lang="es-ES" sz="1200" dirty="0">
              <a:solidFill>
                <a:srgbClr val="062E64"/>
              </a:solidFill>
            </a:endParaRPr>
          </a:p>
        </p:txBody>
      </p:sp>
      <p:sp>
        <p:nvSpPr>
          <p:cNvPr id="11" name="CuadroTexto 10"/>
          <p:cNvSpPr txBox="1"/>
          <p:nvPr/>
        </p:nvSpPr>
        <p:spPr>
          <a:xfrm>
            <a:off x="8553590" y="4482784"/>
            <a:ext cx="687783" cy="246221"/>
          </a:xfrm>
          <a:prstGeom prst="rect">
            <a:avLst/>
          </a:prstGeom>
          <a:solidFill>
            <a:schemeClr val="bg1"/>
          </a:solidFill>
        </p:spPr>
        <p:txBody>
          <a:bodyPr wrap="square" rtlCol="0">
            <a:spAutoFit/>
          </a:bodyPr>
          <a:lstStyle/>
          <a:p>
            <a:pPr algn="r"/>
            <a:r>
              <a:rPr lang="en-GB" sz="1000" dirty="0" smtClean="0">
                <a:solidFill>
                  <a:srgbClr val="062E64"/>
                </a:solidFill>
              </a:rPr>
              <a:t>Culture</a:t>
            </a:r>
            <a:endParaRPr lang="en-GB" sz="1000" dirty="0">
              <a:solidFill>
                <a:srgbClr val="062E64"/>
              </a:solidFill>
            </a:endParaRPr>
          </a:p>
        </p:txBody>
      </p:sp>
      <p:sp>
        <p:nvSpPr>
          <p:cNvPr id="12" name="CuadroTexto 11"/>
          <p:cNvSpPr txBox="1"/>
          <p:nvPr/>
        </p:nvSpPr>
        <p:spPr>
          <a:xfrm>
            <a:off x="8652791" y="5044865"/>
            <a:ext cx="813028" cy="400110"/>
          </a:xfrm>
          <a:prstGeom prst="rect">
            <a:avLst/>
          </a:prstGeom>
          <a:solidFill>
            <a:schemeClr val="bg1"/>
          </a:solidFill>
        </p:spPr>
        <p:txBody>
          <a:bodyPr wrap="square" rtlCol="0">
            <a:spAutoFit/>
          </a:bodyPr>
          <a:lstStyle/>
          <a:p>
            <a:r>
              <a:rPr lang="en-GB" sz="1000" dirty="0" smtClean="0">
                <a:solidFill>
                  <a:srgbClr val="062E64"/>
                </a:solidFill>
              </a:rPr>
              <a:t>Pre-treated</a:t>
            </a:r>
          </a:p>
          <a:p>
            <a:r>
              <a:rPr lang="en-GB" sz="1000" dirty="0" smtClean="0">
                <a:solidFill>
                  <a:srgbClr val="062E64"/>
                </a:solidFill>
              </a:rPr>
              <a:t>milk</a:t>
            </a:r>
            <a:endParaRPr lang="en-GB" sz="1000" dirty="0">
              <a:solidFill>
                <a:srgbClr val="062E64"/>
              </a:solidFill>
            </a:endParaRPr>
          </a:p>
        </p:txBody>
      </p:sp>
      <p:sp>
        <p:nvSpPr>
          <p:cNvPr id="13" name="CuadroTexto 12"/>
          <p:cNvSpPr txBox="1"/>
          <p:nvPr/>
        </p:nvSpPr>
        <p:spPr>
          <a:xfrm>
            <a:off x="8805190" y="3757290"/>
            <a:ext cx="955497" cy="400110"/>
          </a:xfrm>
          <a:prstGeom prst="rect">
            <a:avLst/>
          </a:prstGeom>
          <a:solidFill>
            <a:schemeClr val="bg1"/>
          </a:solidFill>
        </p:spPr>
        <p:txBody>
          <a:bodyPr wrap="square" rtlCol="0">
            <a:spAutoFit/>
          </a:bodyPr>
          <a:lstStyle/>
          <a:p>
            <a:r>
              <a:rPr lang="en-GB" sz="1000" dirty="0" smtClean="0">
                <a:solidFill>
                  <a:srgbClr val="062E64"/>
                </a:solidFill>
              </a:rPr>
              <a:t>Pre-treated</a:t>
            </a:r>
          </a:p>
          <a:p>
            <a:r>
              <a:rPr lang="en-GB" sz="1000" dirty="0" smtClean="0">
                <a:solidFill>
                  <a:srgbClr val="062E64"/>
                </a:solidFill>
              </a:rPr>
              <a:t>milk</a:t>
            </a:r>
            <a:endParaRPr lang="en-GB" sz="1000" dirty="0">
              <a:solidFill>
                <a:srgbClr val="062E64"/>
              </a:solidFill>
            </a:endParaRPr>
          </a:p>
        </p:txBody>
      </p:sp>
      <p:sp>
        <p:nvSpPr>
          <p:cNvPr id="14" name="CuadroTexto 13"/>
          <p:cNvSpPr txBox="1"/>
          <p:nvPr/>
        </p:nvSpPr>
        <p:spPr>
          <a:xfrm>
            <a:off x="8831914" y="3098314"/>
            <a:ext cx="687783" cy="246221"/>
          </a:xfrm>
          <a:prstGeom prst="rect">
            <a:avLst/>
          </a:prstGeom>
          <a:solidFill>
            <a:schemeClr val="bg1"/>
          </a:solidFill>
        </p:spPr>
        <p:txBody>
          <a:bodyPr wrap="square" rtlCol="0">
            <a:spAutoFit/>
          </a:bodyPr>
          <a:lstStyle/>
          <a:p>
            <a:pPr algn="ctr"/>
            <a:r>
              <a:rPr lang="en-GB" sz="1000" dirty="0" smtClean="0">
                <a:solidFill>
                  <a:srgbClr val="062E64"/>
                </a:solidFill>
              </a:rPr>
              <a:t>Culture</a:t>
            </a:r>
            <a:endParaRPr lang="en-GB" sz="1000" dirty="0">
              <a:solidFill>
                <a:srgbClr val="062E64"/>
              </a:solidFill>
            </a:endParaRPr>
          </a:p>
        </p:txBody>
      </p:sp>
      <p:sp>
        <p:nvSpPr>
          <p:cNvPr id="15" name="CuadroTexto 14"/>
          <p:cNvSpPr txBox="1"/>
          <p:nvPr/>
        </p:nvSpPr>
        <p:spPr>
          <a:xfrm>
            <a:off x="6526215" y="2970618"/>
            <a:ext cx="2027375" cy="830997"/>
          </a:xfrm>
          <a:prstGeom prst="rect">
            <a:avLst/>
          </a:prstGeom>
          <a:solidFill>
            <a:schemeClr val="bg1"/>
          </a:solidFill>
        </p:spPr>
        <p:txBody>
          <a:bodyPr wrap="square" rtlCol="0">
            <a:spAutoFit/>
          </a:bodyPr>
          <a:lstStyle/>
          <a:p>
            <a:r>
              <a:rPr lang="en-GB" sz="1200" dirty="0" smtClean="0"/>
              <a:t>  </a:t>
            </a:r>
            <a:r>
              <a:rPr lang="en-GB" sz="1200" b="1" dirty="0" smtClean="0">
                <a:solidFill>
                  <a:srgbClr val="062E64"/>
                </a:solidFill>
              </a:rPr>
              <a:t>Frozen yogurt</a:t>
            </a:r>
            <a:endParaRPr lang="en-GB" sz="1200" dirty="0">
              <a:solidFill>
                <a:srgbClr val="062E64"/>
              </a:solidFill>
            </a:endParaRPr>
          </a:p>
          <a:p>
            <a:r>
              <a:rPr lang="en-GB" sz="1200" dirty="0" smtClean="0">
                <a:solidFill>
                  <a:srgbClr val="062E64"/>
                </a:solidFill>
              </a:rPr>
              <a:t>  </a:t>
            </a:r>
            <a:r>
              <a:rPr lang="en-GB" sz="1200" b="1" dirty="0">
                <a:solidFill>
                  <a:srgbClr val="062E64"/>
                </a:solidFill>
              </a:rPr>
              <a:t>1</a:t>
            </a:r>
            <a:r>
              <a:rPr lang="en-GB" sz="1200" dirty="0" smtClean="0">
                <a:solidFill>
                  <a:srgbClr val="062E64"/>
                </a:solidFill>
              </a:rPr>
              <a:t> Incubation tank</a:t>
            </a:r>
          </a:p>
          <a:p>
            <a:r>
              <a:rPr lang="en-GB" sz="1200" dirty="0" smtClean="0">
                <a:solidFill>
                  <a:srgbClr val="062E64"/>
                </a:solidFill>
              </a:rPr>
              <a:t>  </a:t>
            </a:r>
            <a:r>
              <a:rPr lang="en-GB" sz="1200" b="1" dirty="0">
                <a:solidFill>
                  <a:srgbClr val="062E64"/>
                </a:solidFill>
              </a:rPr>
              <a:t>2</a:t>
            </a:r>
            <a:r>
              <a:rPr lang="en-GB" sz="1200" dirty="0" smtClean="0">
                <a:solidFill>
                  <a:srgbClr val="062E64"/>
                </a:solidFill>
              </a:rPr>
              <a:t> Ice cream bar freezer</a:t>
            </a:r>
          </a:p>
          <a:p>
            <a:r>
              <a:rPr lang="en-GB" sz="1200" dirty="0" smtClean="0">
                <a:solidFill>
                  <a:srgbClr val="062E64"/>
                </a:solidFill>
              </a:rPr>
              <a:t>  </a:t>
            </a:r>
            <a:r>
              <a:rPr lang="en-GB" sz="1200" b="1" dirty="0">
                <a:solidFill>
                  <a:srgbClr val="062E64"/>
                </a:solidFill>
              </a:rPr>
              <a:t>3</a:t>
            </a:r>
            <a:r>
              <a:rPr lang="en-GB" sz="1200" dirty="0" smtClean="0">
                <a:solidFill>
                  <a:srgbClr val="062E64"/>
                </a:solidFill>
              </a:rPr>
              <a:t> To hardening tunnel</a:t>
            </a:r>
          </a:p>
        </p:txBody>
      </p:sp>
      <p:sp>
        <p:nvSpPr>
          <p:cNvPr id="16" name="CuadroTexto 15"/>
          <p:cNvSpPr txBox="1"/>
          <p:nvPr/>
        </p:nvSpPr>
        <p:spPr>
          <a:xfrm>
            <a:off x="2670764" y="2708938"/>
            <a:ext cx="687783" cy="246221"/>
          </a:xfrm>
          <a:prstGeom prst="rect">
            <a:avLst/>
          </a:prstGeom>
          <a:solidFill>
            <a:schemeClr val="bg1"/>
          </a:solidFill>
        </p:spPr>
        <p:txBody>
          <a:bodyPr wrap="square" rtlCol="0">
            <a:spAutoFit/>
          </a:bodyPr>
          <a:lstStyle/>
          <a:p>
            <a:pPr algn="r"/>
            <a:r>
              <a:rPr lang="en-GB" sz="1000" dirty="0" smtClean="0">
                <a:solidFill>
                  <a:srgbClr val="062E64"/>
                </a:solidFill>
              </a:rPr>
              <a:t>Culture</a:t>
            </a:r>
            <a:endParaRPr lang="en-GB" sz="1000" dirty="0">
              <a:solidFill>
                <a:srgbClr val="062E64"/>
              </a:solidFill>
            </a:endParaRPr>
          </a:p>
        </p:txBody>
      </p:sp>
      <p:sp>
        <p:nvSpPr>
          <p:cNvPr id="17" name="CuadroTexto 16"/>
          <p:cNvSpPr txBox="1"/>
          <p:nvPr/>
        </p:nvSpPr>
        <p:spPr>
          <a:xfrm>
            <a:off x="2477008" y="4005437"/>
            <a:ext cx="687783" cy="246221"/>
          </a:xfrm>
          <a:prstGeom prst="rect">
            <a:avLst/>
          </a:prstGeom>
          <a:solidFill>
            <a:schemeClr val="bg1"/>
          </a:solidFill>
        </p:spPr>
        <p:txBody>
          <a:bodyPr wrap="square" rtlCol="0">
            <a:spAutoFit/>
          </a:bodyPr>
          <a:lstStyle/>
          <a:p>
            <a:pPr algn="r"/>
            <a:r>
              <a:rPr lang="en-GB" sz="1000" dirty="0" smtClean="0">
                <a:solidFill>
                  <a:srgbClr val="062E64"/>
                </a:solidFill>
              </a:rPr>
              <a:t>Culture</a:t>
            </a:r>
            <a:endParaRPr lang="en-GB" sz="1000" dirty="0">
              <a:solidFill>
                <a:srgbClr val="062E64"/>
              </a:solidFill>
            </a:endParaRPr>
          </a:p>
        </p:txBody>
      </p:sp>
      <p:sp>
        <p:nvSpPr>
          <p:cNvPr id="18" name="CuadroTexto 17"/>
          <p:cNvSpPr txBox="1"/>
          <p:nvPr/>
        </p:nvSpPr>
        <p:spPr>
          <a:xfrm>
            <a:off x="2670764" y="3210964"/>
            <a:ext cx="813028" cy="400110"/>
          </a:xfrm>
          <a:prstGeom prst="rect">
            <a:avLst/>
          </a:prstGeom>
          <a:solidFill>
            <a:schemeClr val="bg1"/>
          </a:solidFill>
        </p:spPr>
        <p:txBody>
          <a:bodyPr wrap="square" rtlCol="0">
            <a:spAutoFit/>
          </a:bodyPr>
          <a:lstStyle/>
          <a:p>
            <a:r>
              <a:rPr lang="en-GB" sz="1000" dirty="0" smtClean="0">
                <a:solidFill>
                  <a:srgbClr val="062E64"/>
                </a:solidFill>
              </a:rPr>
              <a:t>Pre-treated</a:t>
            </a:r>
          </a:p>
          <a:p>
            <a:r>
              <a:rPr lang="en-GB" sz="1000" dirty="0" smtClean="0">
                <a:solidFill>
                  <a:srgbClr val="062E64"/>
                </a:solidFill>
              </a:rPr>
              <a:t>milk</a:t>
            </a:r>
            <a:endParaRPr lang="en-GB" sz="1000" dirty="0">
              <a:solidFill>
                <a:srgbClr val="062E64"/>
              </a:solidFill>
            </a:endParaRPr>
          </a:p>
        </p:txBody>
      </p:sp>
      <p:sp>
        <p:nvSpPr>
          <p:cNvPr id="19" name="CuadroTexto 18"/>
          <p:cNvSpPr txBox="1"/>
          <p:nvPr/>
        </p:nvSpPr>
        <p:spPr>
          <a:xfrm>
            <a:off x="2545519" y="4528950"/>
            <a:ext cx="813028" cy="400110"/>
          </a:xfrm>
          <a:prstGeom prst="rect">
            <a:avLst/>
          </a:prstGeom>
          <a:solidFill>
            <a:schemeClr val="bg1"/>
          </a:solidFill>
        </p:spPr>
        <p:txBody>
          <a:bodyPr wrap="square" rtlCol="0">
            <a:spAutoFit/>
          </a:bodyPr>
          <a:lstStyle/>
          <a:p>
            <a:r>
              <a:rPr lang="en-GB" sz="1000" dirty="0" smtClean="0">
                <a:solidFill>
                  <a:srgbClr val="062E64"/>
                </a:solidFill>
              </a:rPr>
              <a:t>Pre-treated</a:t>
            </a:r>
          </a:p>
          <a:p>
            <a:r>
              <a:rPr lang="en-GB" sz="1000" dirty="0" smtClean="0">
                <a:solidFill>
                  <a:srgbClr val="062E64"/>
                </a:solidFill>
              </a:rPr>
              <a:t>milk</a:t>
            </a:r>
            <a:endParaRPr lang="en-GB" sz="1000" dirty="0">
              <a:solidFill>
                <a:srgbClr val="062E64"/>
              </a:solidFill>
            </a:endParaRPr>
          </a:p>
        </p:txBody>
      </p:sp>
      <p:sp>
        <p:nvSpPr>
          <p:cNvPr id="20" name="CuadroTexto 19"/>
          <p:cNvSpPr txBox="1"/>
          <p:nvPr/>
        </p:nvSpPr>
        <p:spPr>
          <a:xfrm>
            <a:off x="1683030" y="5444975"/>
            <a:ext cx="687783" cy="246221"/>
          </a:xfrm>
          <a:prstGeom prst="rect">
            <a:avLst/>
          </a:prstGeom>
          <a:solidFill>
            <a:schemeClr val="bg1"/>
          </a:solidFill>
        </p:spPr>
        <p:txBody>
          <a:bodyPr wrap="square" rtlCol="0">
            <a:spAutoFit/>
          </a:bodyPr>
          <a:lstStyle/>
          <a:p>
            <a:pPr algn="r"/>
            <a:r>
              <a:rPr lang="en-GB" sz="1000" dirty="0" smtClean="0">
                <a:solidFill>
                  <a:srgbClr val="062E64"/>
                </a:solidFill>
              </a:rPr>
              <a:t>Culture</a:t>
            </a:r>
            <a:endParaRPr lang="en-GB" sz="1000" dirty="0">
              <a:solidFill>
                <a:srgbClr val="062E64"/>
              </a:solidFill>
            </a:endParaRPr>
          </a:p>
        </p:txBody>
      </p:sp>
      <p:sp>
        <p:nvSpPr>
          <p:cNvPr id="21" name="CuadroTexto 20"/>
          <p:cNvSpPr txBox="1"/>
          <p:nvPr/>
        </p:nvSpPr>
        <p:spPr>
          <a:xfrm>
            <a:off x="1807001" y="5907446"/>
            <a:ext cx="813028" cy="400110"/>
          </a:xfrm>
          <a:prstGeom prst="rect">
            <a:avLst/>
          </a:prstGeom>
          <a:solidFill>
            <a:schemeClr val="bg1"/>
          </a:solidFill>
        </p:spPr>
        <p:txBody>
          <a:bodyPr wrap="square" rtlCol="0">
            <a:spAutoFit/>
          </a:bodyPr>
          <a:lstStyle/>
          <a:p>
            <a:r>
              <a:rPr lang="en-GB" sz="1000" dirty="0" smtClean="0">
                <a:solidFill>
                  <a:srgbClr val="062E64"/>
                </a:solidFill>
              </a:rPr>
              <a:t>Pre-treated</a:t>
            </a:r>
          </a:p>
          <a:p>
            <a:r>
              <a:rPr lang="en-GB" sz="1000" dirty="0" smtClean="0">
                <a:solidFill>
                  <a:srgbClr val="062E64"/>
                </a:solidFill>
              </a:rPr>
              <a:t>milk</a:t>
            </a:r>
            <a:endParaRPr lang="en-GB" sz="1000" dirty="0">
              <a:solidFill>
                <a:srgbClr val="062E64"/>
              </a:solidFill>
            </a:endParaRPr>
          </a:p>
        </p:txBody>
      </p:sp>
      <p:sp>
        <p:nvSpPr>
          <p:cNvPr id="22" name="CuadroTexto 21"/>
          <p:cNvSpPr txBox="1"/>
          <p:nvPr/>
        </p:nvSpPr>
        <p:spPr>
          <a:xfrm>
            <a:off x="6549455" y="4228508"/>
            <a:ext cx="2027375" cy="830997"/>
          </a:xfrm>
          <a:prstGeom prst="rect">
            <a:avLst/>
          </a:prstGeom>
          <a:solidFill>
            <a:schemeClr val="bg1"/>
          </a:solidFill>
        </p:spPr>
        <p:txBody>
          <a:bodyPr wrap="square" rtlCol="0">
            <a:spAutoFit/>
          </a:bodyPr>
          <a:lstStyle/>
          <a:p>
            <a:r>
              <a:rPr lang="en-GB" sz="1200" dirty="0" smtClean="0"/>
              <a:t>  </a:t>
            </a:r>
            <a:r>
              <a:rPr lang="en-GB" sz="1200" b="1" dirty="0" smtClean="0">
                <a:solidFill>
                  <a:srgbClr val="062E64"/>
                </a:solidFill>
              </a:rPr>
              <a:t>Concentrated yogurt</a:t>
            </a:r>
            <a:endParaRPr lang="en-GB" sz="1200" dirty="0">
              <a:solidFill>
                <a:srgbClr val="062E64"/>
              </a:solidFill>
            </a:endParaRPr>
          </a:p>
          <a:p>
            <a:r>
              <a:rPr lang="en-GB" sz="1200" dirty="0" smtClean="0">
                <a:solidFill>
                  <a:srgbClr val="062E64"/>
                </a:solidFill>
              </a:rPr>
              <a:t>  </a:t>
            </a:r>
            <a:r>
              <a:rPr lang="en-GB" sz="1200" b="1" dirty="0">
                <a:solidFill>
                  <a:srgbClr val="062E64"/>
                </a:solidFill>
              </a:rPr>
              <a:t>1</a:t>
            </a:r>
            <a:r>
              <a:rPr lang="en-GB" sz="1200" dirty="0" smtClean="0">
                <a:solidFill>
                  <a:srgbClr val="062E64"/>
                </a:solidFill>
              </a:rPr>
              <a:t> Incubation tank</a:t>
            </a:r>
          </a:p>
          <a:p>
            <a:r>
              <a:rPr lang="en-GB" sz="1200" dirty="0" smtClean="0">
                <a:solidFill>
                  <a:srgbClr val="062E64"/>
                </a:solidFill>
              </a:rPr>
              <a:t>  </a:t>
            </a:r>
            <a:r>
              <a:rPr lang="en-GB" sz="1200" b="1" dirty="0">
                <a:solidFill>
                  <a:srgbClr val="062E64"/>
                </a:solidFill>
              </a:rPr>
              <a:t>2</a:t>
            </a:r>
            <a:r>
              <a:rPr lang="en-GB" sz="1200" dirty="0" smtClean="0">
                <a:solidFill>
                  <a:srgbClr val="062E64"/>
                </a:solidFill>
              </a:rPr>
              <a:t> Separator</a:t>
            </a:r>
          </a:p>
          <a:p>
            <a:r>
              <a:rPr lang="en-GB" sz="1200" dirty="0" smtClean="0">
                <a:solidFill>
                  <a:srgbClr val="062E64"/>
                </a:solidFill>
              </a:rPr>
              <a:t>  </a:t>
            </a:r>
            <a:r>
              <a:rPr lang="en-GB" sz="1200" b="1" dirty="0">
                <a:solidFill>
                  <a:srgbClr val="062E64"/>
                </a:solidFill>
              </a:rPr>
              <a:t>3</a:t>
            </a:r>
            <a:r>
              <a:rPr lang="en-GB" sz="1200" dirty="0" smtClean="0">
                <a:solidFill>
                  <a:srgbClr val="062E64"/>
                </a:solidFill>
              </a:rPr>
              <a:t> Cup filler</a:t>
            </a:r>
          </a:p>
        </p:txBody>
      </p:sp>
      <p:sp>
        <p:nvSpPr>
          <p:cNvPr id="23" name="CuadroTexto 22"/>
          <p:cNvSpPr txBox="1"/>
          <p:nvPr/>
        </p:nvSpPr>
        <p:spPr>
          <a:xfrm>
            <a:off x="470722" y="2760099"/>
            <a:ext cx="2027375" cy="830997"/>
          </a:xfrm>
          <a:prstGeom prst="rect">
            <a:avLst/>
          </a:prstGeom>
          <a:solidFill>
            <a:schemeClr val="bg1"/>
          </a:solidFill>
        </p:spPr>
        <p:txBody>
          <a:bodyPr wrap="square" rtlCol="0">
            <a:spAutoFit/>
          </a:bodyPr>
          <a:lstStyle/>
          <a:p>
            <a:r>
              <a:rPr lang="en-GB" sz="1200" dirty="0" smtClean="0"/>
              <a:t>  </a:t>
            </a:r>
            <a:r>
              <a:rPr lang="en-GB" sz="1200" b="1" dirty="0" smtClean="0">
                <a:solidFill>
                  <a:srgbClr val="062E64"/>
                </a:solidFill>
              </a:rPr>
              <a:t>Set yogurt</a:t>
            </a:r>
            <a:endParaRPr lang="en-GB" sz="1200" dirty="0" smtClean="0">
              <a:solidFill>
                <a:srgbClr val="062E64"/>
              </a:solidFill>
            </a:endParaRPr>
          </a:p>
          <a:p>
            <a:r>
              <a:rPr lang="en-GB" sz="1200" dirty="0" smtClean="0">
                <a:solidFill>
                  <a:srgbClr val="062E64"/>
                </a:solidFill>
              </a:rPr>
              <a:t>  </a:t>
            </a:r>
            <a:r>
              <a:rPr lang="en-GB" sz="1200" b="1" dirty="0" smtClean="0">
                <a:solidFill>
                  <a:srgbClr val="062E64"/>
                </a:solidFill>
              </a:rPr>
              <a:t>1</a:t>
            </a:r>
            <a:r>
              <a:rPr lang="en-GB" sz="1200" dirty="0" smtClean="0">
                <a:solidFill>
                  <a:srgbClr val="062E64"/>
                </a:solidFill>
              </a:rPr>
              <a:t> Cup filler</a:t>
            </a:r>
          </a:p>
          <a:p>
            <a:r>
              <a:rPr lang="en-GB" sz="1200" dirty="0" smtClean="0">
                <a:solidFill>
                  <a:srgbClr val="062E64"/>
                </a:solidFill>
              </a:rPr>
              <a:t>  </a:t>
            </a:r>
            <a:r>
              <a:rPr lang="en-GB" sz="1200" b="1" dirty="0" smtClean="0">
                <a:solidFill>
                  <a:srgbClr val="062E64"/>
                </a:solidFill>
              </a:rPr>
              <a:t>2</a:t>
            </a:r>
            <a:r>
              <a:rPr lang="en-GB" sz="1200" dirty="0" smtClean="0">
                <a:solidFill>
                  <a:srgbClr val="062E64"/>
                </a:solidFill>
              </a:rPr>
              <a:t> Incubation room</a:t>
            </a:r>
          </a:p>
          <a:p>
            <a:r>
              <a:rPr lang="en-GB" sz="1200" dirty="0" smtClean="0">
                <a:solidFill>
                  <a:srgbClr val="062E64"/>
                </a:solidFill>
              </a:rPr>
              <a:t>  </a:t>
            </a:r>
            <a:r>
              <a:rPr lang="en-GB" sz="1200" b="1" dirty="0" smtClean="0">
                <a:solidFill>
                  <a:srgbClr val="062E64"/>
                </a:solidFill>
              </a:rPr>
              <a:t>3</a:t>
            </a:r>
            <a:r>
              <a:rPr lang="en-GB" sz="1200" dirty="0" smtClean="0">
                <a:solidFill>
                  <a:srgbClr val="062E64"/>
                </a:solidFill>
              </a:rPr>
              <a:t> Rapid cooling room</a:t>
            </a:r>
          </a:p>
        </p:txBody>
      </p:sp>
      <p:sp>
        <p:nvSpPr>
          <p:cNvPr id="25" name="CuadroTexto 24"/>
          <p:cNvSpPr txBox="1"/>
          <p:nvPr/>
        </p:nvSpPr>
        <p:spPr>
          <a:xfrm>
            <a:off x="432697" y="5206820"/>
            <a:ext cx="1336324" cy="1015663"/>
          </a:xfrm>
          <a:prstGeom prst="rect">
            <a:avLst/>
          </a:prstGeom>
          <a:solidFill>
            <a:schemeClr val="bg1"/>
          </a:solidFill>
        </p:spPr>
        <p:txBody>
          <a:bodyPr wrap="square" rtlCol="0">
            <a:spAutoFit/>
          </a:bodyPr>
          <a:lstStyle/>
          <a:p>
            <a:r>
              <a:rPr lang="en-GB" sz="1200" dirty="0" smtClean="0"/>
              <a:t>  </a:t>
            </a:r>
            <a:r>
              <a:rPr lang="en-GB" sz="1200" b="1" dirty="0" smtClean="0">
                <a:solidFill>
                  <a:srgbClr val="062E64"/>
                </a:solidFill>
              </a:rPr>
              <a:t>Drinking yogurt</a:t>
            </a:r>
            <a:endParaRPr lang="en-GB" sz="1200" dirty="0" smtClean="0">
              <a:solidFill>
                <a:srgbClr val="062E64"/>
              </a:solidFill>
            </a:endParaRPr>
          </a:p>
          <a:p>
            <a:r>
              <a:rPr lang="en-GB" sz="1200" dirty="0" smtClean="0">
                <a:solidFill>
                  <a:srgbClr val="062E64"/>
                </a:solidFill>
              </a:rPr>
              <a:t>  </a:t>
            </a:r>
            <a:r>
              <a:rPr lang="en-GB" sz="1200" b="1" dirty="0" smtClean="0">
                <a:solidFill>
                  <a:srgbClr val="062E64"/>
                </a:solidFill>
              </a:rPr>
              <a:t>1</a:t>
            </a:r>
            <a:r>
              <a:rPr lang="en-GB" sz="1200" dirty="0" smtClean="0">
                <a:solidFill>
                  <a:srgbClr val="062E64"/>
                </a:solidFill>
              </a:rPr>
              <a:t> </a:t>
            </a:r>
            <a:r>
              <a:rPr lang="en-GB" sz="1200" dirty="0">
                <a:solidFill>
                  <a:srgbClr val="062E64"/>
                </a:solidFill>
              </a:rPr>
              <a:t>Incubation tank</a:t>
            </a:r>
          </a:p>
          <a:p>
            <a:r>
              <a:rPr lang="en-GB" sz="1200" dirty="0" smtClean="0">
                <a:solidFill>
                  <a:srgbClr val="062E64"/>
                </a:solidFill>
              </a:rPr>
              <a:t>  </a:t>
            </a:r>
            <a:r>
              <a:rPr lang="en-GB" sz="1200" b="1" dirty="0" smtClean="0">
                <a:solidFill>
                  <a:srgbClr val="062E64"/>
                </a:solidFill>
              </a:rPr>
              <a:t>2</a:t>
            </a:r>
            <a:r>
              <a:rPr lang="en-GB" sz="1200" dirty="0" smtClean="0">
                <a:solidFill>
                  <a:srgbClr val="062E64"/>
                </a:solidFill>
              </a:rPr>
              <a:t> Cooler</a:t>
            </a:r>
          </a:p>
          <a:p>
            <a:r>
              <a:rPr lang="en-GB" sz="1200" dirty="0" smtClean="0">
                <a:solidFill>
                  <a:srgbClr val="062E64"/>
                </a:solidFill>
              </a:rPr>
              <a:t>  </a:t>
            </a:r>
            <a:r>
              <a:rPr lang="en-GB" sz="1200" b="1" dirty="0" smtClean="0">
                <a:solidFill>
                  <a:srgbClr val="062E64"/>
                </a:solidFill>
              </a:rPr>
              <a:t>3</a:t>
            </a:r>
            <a:r>
              <a:rPr lang="en-GB" sz="1200" dirty="0" smtClean="0">
                <a:solidFill>
                  <a:srgbClr val="062E64"/>
                </a:solidFill>
              </a:rPr>
              <a:t> Homogeniser</a:t>
            </a:r>
          </a:p>
          <a:p>
            <a:r>
              <a:rPr lang="en-GB" sz="1200" dirty="0">
                <a:solidFill>
                  <a:srgbClr val="062E64"/>
                </a:solidFill>
              </a:rPr>
              <a:t> </a:t>
            </a:r>
            <a:r>
              <a:rPr lang="en-GB" sz="1200" dirty="0" smtClean="0">
                <a:solidFill>
                  <a:srgbClr val="062E64"/>
                </a:solidFill>
              </a:rPr>
              <a:t> </a:t>
            </a:r>
            <a:r>
              <a:rPr lang="en-GB" sz="1200" b="1" dirty="0" smtClean="0">
                <a:solidFill>
                  <a:srgbClr val="062E64"/>
                </a:solidFill>
              </a:rPr>
              <a:t>4</a:t>
            </a:r>
            <a:r>
              <a:rPr lang="en-GB" sz="1200" dirty="0" smtClean="0">
                <a:solidFill>
                  <a:srgbClr val="062E64"/>
                </a:solidFill>
              </a:rPr>
              <a:t> Filling machine</a:t>
            </a:r>
          </a:p>
        </p:txBody>
      </p:sp>
      <p:sp>
        <p:nvSpPr>
          <p:cNvPr id="24" name="CuadroTexto 23"/>
          <p:cNvSpPr txBox="1"/>
          <p:nvPr/>
        </p:nvSpPr>
        <p:spPr>
          <a:xfrm>
            <a:off x="468376" y="3923121"/>
            <a:ext cx="2027375" cy="830997"/>
          </a:xfrm>
          <a:prstGeom prst="rect">
            <a:avLst/>
          </a:prstGeom>
          <a:solidFill>
            <a:schemeClr val="bg1"/>
          </a:solidFill>
        </p:spPr>
        <p:txBody>
          <a:bodyPr wrap="square" rtlCol="0">
            <a:spAutoFit/>
          </a:bodyPr>
          <a:lstStyle/>
          <a:p>
            <a:r>
              <a:rPr lang="en-GB" sz="1200" dirty="0" smtClean="0"/>
              <a:t>  </a:t>
            </a:r>
            <a:r>
              <a:rPr lang="en-GB" sz="1200" b="1" dirty="0" smtClean="0">
                <a:solidFill>
                  <a:srgbClr val="062E64"/>
                </a:solidFill>
              </a:rPr>
              <a:t>Stirred yogurt</a:t>
            </a:r>
            <a:endParaRPr lang="en-GB" sz="1200" dirty="0" smtClean="0">
              <a:solidFill>
                <a:srgbClr val="062E64"/>
              </a:solidFill>
            </a:endParaRPr>
          </a:p>
          <a:p>
            <a:r>
              <a:rPr lang="en-GB" sz="1200" dirty="0" smtClean="0">
                <a:solidFill>
                  <a:srgbClr val="062E64"/>
                </a:solidFill>
              </a:rPr>
              <a:t>  </a:t>
            </a:r>
            <a:r>
              <a:rPr lang="en-GB" sz="1200" b="1" dirty="0" smtClean="0">
                <a:solidFill>
                  <a:srgbClr val="062E64"/>
                </a:solidFill>
              </a:rPr>
              <a:t>1</a:t>
            </a:r>
            <a:r>
              <a:rPr lang="en-GB" sz="1200" dirty="0" smtClean="0">
                <a:solidFill>
                  <a:srgbClr val="062E64"/>
                </a:solidFill>
              </a:rPr>
              <a:t> </a:t>
            </a:r>
            <a:r>
              <a:rPr lang="en-GB" sz="1200" dirty="0">
                <a:solidFill>
                  <a:srgbClr val="062E64"/>
                </a:solidFill>
              </a:rPr>
              <a:t>Incubation tank</a:t>
            </a:r>
          </a:p>
          <a:p>
            <a:r>
              <a:rPr lang="en-GB" sz="1200" dirty="0" smtClean="0">
                <a:solidFill>
                  <a:srgbClr val="062E64"/>
                </a:solidFill>
              </a:rPr>
              <a:t>  </a:t>
            </a:r>
            <a:r>
              <a:rPr lang="en-GB" sz="1200" b="1" dirty="0" smtClean="0">
                <a:solidFill>
                  <a:srgbClr val="062E64"/>
                </a:solidFill>
              </a:rPr>
              <a:t>2</a:t>
            </a:r>
            <a:r>
              <a:rPr lang="en-GB" sz="1200" dirty="0" smtClean="0">
                <a:solidFill>
                  <a:srgbClr val="062E64"/>
                </a:solidFill>
              </a:rPr>
              <a:t> Cooler</a:t>
            </a:r>
          </a:p>
          <a:p>
            <a:r>
              <a:rPr lang="en-GB" sz="1200" b="1" dirty="0">
                <a:solidFill>
                  <a:srgbClr val="062E64"/>
                </a:solidFill>
              </a:rPr>
              <a:t> </a:t>
            </a:r>
            <a:r>
              <a:rPr lang="en-GB" sz="1200" b="1" dirty="0" smtClean="0">
                <a:solidFill>
                  <a:srgbClr val="062E64"/>
                </a:solidFill>
              </a:rPr>
              <a:t> 3</a:t>
            </a:r>
            <a:r>
              <a:rPr lang="en-GB" sz="1200" dirty="0" smtClean="0">
                <a:solidFill>
                  <a:srgbClr val="062E64"/>
                </a:solidFill>
              </a:rPr>
              <a:t> Cup filler</a:t>
            </a:r>
          </a:p>
        </p:txBody>
      </p:sp>
    </p:spTree>
    <p:extLst>
      <p:ext uri="{BB962C8B-B14F-4D97-AF65-F5344CB8AC3E}">
        <p14:creationId xmlns:p14="http://schemas.microsoft.com/office/powerpoint/2010/main" val="195527789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5628" y="2281355"/>
            <a:ext cx="8472055" cy="3746795"/>
          </a:xfrm>
          <a:prstGeom prst="rect">
            <a:avLst/>
          </a:prstGeom>
        </p:spPr>
      </p:pic>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n-GB" dirty="0" smtClean="0"/>
              <a:t>4.5. Processing </a:t>
            </a:r>
            <a:r>
              <a:rPr lang="en-GB" dirty="0"/>
              <a:t>technology</a:t>
            </a:r>
            <a:endParaRPr lang="es-ES" dirty="0"/>
          </a:p>
        </p:txBody>
      </p:sp>
      <p:sp>
        <p:nvSpPr>
          <p:cNvPr id="7" name="Rectángulo 6"/>
          <p:cNvSpPr/>
          <p:nvPr/>
        </p:nvSpPr>
        <p:spPr>
          <a:xfrm>
            <a:off x="838200" y="2181153"/>
            <a:ext cx="4204100" cy="829971"/>
          </a:xfrm>
          <a:prstGeom prst="rect">
            <a:avLst/>
          </a:prstGeom>
        </p:spPr>
        <p:txBody>
          <a:bodyPr wrap="none">
            <a:spAutoFit/>
          </a:bodyPr>
          <a:lstStyle/>
          <a:p>
            <a:pPr>
              <a:lnSpc>
                <a:spcPct val="90000"/>
              </a:lnSpc>
              <a:spcBef>
                <a:spcPts val="1000"/>
              </a:spcBef>
            </a:pPr>
            <a:r>
              <a:rPr lang="en-US" sz="2200" dirty="0" smtClean="0">
                <a:solidFill>
                  <a:schemeClr val="accent5">
                    <a:lumMod val="75000"/>
                  </a:schemeClr>
                </a:solidFill>
              </a:rPr>
              <a:t>Final </a:t>
            </a:r>
            <a:r>
              <a:rPr lang="en-US" sz="2200" dirty="0">
                <a:solidFill>
                  <a:schemeClr val="accent5">
                    <a:lumMod val="75000"/>
                  </a:schemeClr>
                </a:solidFill>
              </a:rPr>
              <a:t>steps in set </a:t>
            </a:r>
            <a:r>
              <a:rPr lang="en-US" sz="2200" dirty="0" smtClean="0">
                <a:solidFill>
                  <a:schemeClr val="accent5">
                    <a:lumMod val="75000"/>
                  </a:schemeClr>
                </a:solidFill>
              </a:rPr>
              <a:t>yogurt </a:t>
            </a:r>
            <a:r>
              <a:rPr lang="en-US" sz="2200" dirty="0">
                <a:solidFill>
                  <a:schemeClr val="accent5">
                    <a:lumMod val="75000"/>
                  </a:schemeClr>
                </a:solidFill>
              </a:rPr>
              <a:t>production</a:t>
            </a:r>
            <a:endParaRPr lang="en-GB" sz="2200" dirty="0">
              <a:solidFill>
                <a:schemeClr val="accent5">
                  <a:lumMod val="75000"/>
                </a:schemeClr>
              </a:solidFill>
            </a:endParaRPr>
          </a:p>
          <a:p>
            <a:pPr>
              <a:lnSpc>
                <a:spcPct val="90000"/>
              </a:lnSpc>
              <a:spcBef>
                <a:spcPts val="1000"/>
              </a:spcBef>
            </a:pPr>
            <a:endParaRPr lang="en-GB" sz="2200" dirty="0">
              <a:solidFill>
                <a:schemeClr val="accent5">
                  <a:lumMod val="75000"/>
                </a:schemeClr>
              </a:solidFill>
            </a:endParaRPr>
          </a:p>
        </p:txBody>
      </p:sp>
      <p:sp>
        <p:nvSpPr>
          <p:cNvPr id="10" name="Rectángulo 9"/>
          <p:cNvSpPr/>
          <p:nvPr/>
        </p:nvSpPr>
        <p:spPr>
          <a:xfrm>
            <a:off x="838200" y="5694217"/>
            <a:ext cx="3129639" cy="276999"/>
          </a:xfrm>
          <a:prstGeom prst="rect">
            <a:avLst/>
          </a:prstGeom>
        </p:spPr>
        <p:txBody>
          <a:bodyPr wrap="none">
            <a:spAutoFit/>
          </a:bodyPr>
          <a:lstStyle/>
          <a:p>
            <a:r>
              <a:rPr lang="en-GB" sz="1200" dirty="0">
                <a:solidFill>
                  <a:srgbClr val="062E64"/>
                </a:solidFill>
              </a:rPr>
              <a:t>Source: </a:t>
            </a:r>
            <a:r>
              <a:rPr lang="en-GB" sz="1200" i="1" dirty="0">
                <a:solidFill>
                  <a:srgbClr val="062E64"/>
                </a:solidFill>
              </a:rPr>
              <a:t>Dairy Processing Handbook ©Tetra Pak</a:t>
            </a:r>
            <a:endParaRPr lang="es-ES" sz="1200" dirty="0">
              <a:solidFill>
                <a:srgbClr val="062E64"/>
              </a:solidFill>
            </a:endParaRPr>
          </a:p>
        </p:txBody>
      </p:sp>
      <p:sp>
        <p:nvSpPr>
          <p:cNvPr id="8" name="CuadroTexto 7"/>
          <p:cNvSpPr txBox="1"/>
          <p:nvPr/>
        </p:nvSpPr>
        <p:spPr>
          <a:xfrm>
            <a:off x="4776491" y="2932408"/>
            <a:ext cx="1177742" cy="1107996"/>
          </a:xfrm>
          <a:prstGeom prst="rect">
            <a:avLst/>
          </a:prstGeom>
          <a:solidFill>
            <a:schemeClr val="bg1"/>
          </a:solidFill>
        </p:spPr>
        <p:txBody>
          <a:bodyPr wrap="square" rtlCol="0">
            <a:spAutoFit/>
          </a:bodyPr>
          <a:lstStyle/>
          <a:p>
            <a:r>
              <a:rPr lang="en-GB" sz="1100" dirty="0">
                <a:solidFill>
                  <a:srgbClr val="062E64"/>
                </a:solidFill>
              </a:rPr>
              <a:t>Milk / yogurt</a:t>
            </a:r>
          </a:p>
          <a:p>
            <a:r>
              <a:rPr lang="en-GB" sz="1100" dirty="0">
                <a:solidFill>
                  <a:srgbClr val="062E64"/>
                </a:solidFill>
              </a:rPr>
              <a:t>Cooling media</a:t>
            </a:r>
          </a:p>
          <a:p>
            <a:r>
              <a:rPr lang="en-GB" sz="1100" dirty="0">
                <a:solidFill>
                  <a:srgbClr val="062E64"/>
                </a:solidFill>
              </a:rPr>
              <a:t>Heating media</a:t>
            </a:r>
          </a:p>
          <a:p>
            <a:r>
              <a:rPr lang="en-GB" sz="1100" dirty="0">
                <a:solidFill>
                  <a:srgbClr val="062E64"/>
                </a:solidFill>
              </a:rPr>
              <a:t>Vapour</a:t>
            </a:r>
          </a:p>
          <a:p>
            <a:r>
              <a:rPr lang="en-GB" sz="1100" dirty="0">
                <a:solidFill>
                  <a:srgbClr val="062E64"/>
                </a:solidFill>
              </a:rPr>
              <a:t>Culture</a:t>
            </a:r>
          </a:p>
          <a:p>
            <a:r>
              <a:rPr lang="en-GB" sz="1100" dirty="0">
                <a:solidFill>
                  <a:srgbClr val="062E64"/>
                </a:solidFill>
              </a:rPr>
              <a:t>Fruit / flavour</a:t>
            </a:r>
          </a:p>
        </p:txBody>
      </p:sp>
      <p:sp>
        <p:nvSpPr>
          <p:cNvPr id="9" name="CuadroTexto 8"/>
          <p:cNvSpPr txBox="1"/>
          <p:nvPr/>
        </p:nvSpPr>
        <p:spPr>
          <a:xfrm>
            <a:off x="5289607" y="2396323"/>
            <a:ext cx="1082050" cy="261610"/>
          </a:xfrm>
          <a:prstGeom prst="rect">
            <a:avLst/>
          </a:prstGeom>
          <a:solidFill>
            <a:schemeClr val="bg1"/>
          </a:solidFill>
        </p:spPr>
        <p:txBody>
          <a:bodyPr wrap="square" rtlCol="0">
            <a:spAutoFit/>
          </a:bodyPr>
          <a:lstStyle/>
          <a:p>
            <a:r>
              <a:rPr lang="en-GB" sz="1100" dirty="0" smtClean="0">
                <a:solidFill>
                  <a:srgbClr val="062E64"/>
                </a:solidFill>
              </a:rPr>
              <a:t>Culture</a:t>
            </a:r>
            <a:endParaRPr lang="en-GB" sz="1100" dirty="0">
              <a:solidFill>
                <a:srgbClr val="062E64"/>
              </a:solidFill>
            </a:endParaRPr>
          </a:p>
        </p:txBody>
      </p:sp>
      <p:sp>
        <p:nvSpPr>
          <p:cNvPr id="11" name="CuadroTexto 10"/>
          <p:cNvSpPr txBox="1"/>
          <p:nvPr/>
        </p:nvSpPr>
        <p:spPr>
          <a:xfrm>
            <a:off x="10924920" y="4141835"/>
            <a:ext cx="1082050" cy="430887"/>
          </a:xfrm>
          <a:prstGeom prst="rect">
            <a:avLst/>
          </a:prstGeom>
          <a:solidFill>
            <a:schemeClr val="bg1"/>
          </a:solidFill>
        </p:spPr>
        <p:txBody>
          <a:bodyPr wrap="square" rtlCol="0">
            <a:spAutoFit/>
          </a:bodyPr>
          <a:lstStyle/>
          <a:p>
            <a:r>
              <a:rPr lang="en-GB" sz="1100" dirty="0" smtClean="0">
                <a:solidFill>
                  <a:srgbClr val="062E64"/>
                </a:solidFill>
              </a:rPr>
              <a:t>To incubation</a:t>
            </a:r>
          </a:p>
          <a:p>
            <a:r>
              <a:rPr lang="en-GB" sz="1100" dirty="0" smtClean="0">
                <a:solidFill>
                  <a:srgbClr val="062E64"/>
                </a:solidFill>
              </a:rPr>
              <a:t>chamber</a:t>
            </a:r>
            <a:endParaRPr lang="en-GB" sz="1100" dirty="0">
              <a:solidFill>
                <a:srgbClr val="062E64"/>
              </a:solidFill>
            </a:endParaRPr>
          </a:p>
        </p:txBody>
      </p:sp>
      <p:sp>
        <p:nvSpPr>
          <p:cNvPr id="12" name="CuadroTexto 11"/>
          <p:cNvSpPr txBox="1"/>
          <p:nvPr/>
        </p:nvSpPr>
        <p:spPr>
          <a:xfrm>
            <a:off x="5289607" y="4391580"/>
            <a:ext cx="1082050" cy="430887"/>
          </a:xfrm>
          <a:prstGeom prst="rect">
            <a:avLst/>
          </a:prstGeom>
          <a:solidFill>
            <a:schemeClr val="bg1"/>
          </a:solidFill>
        </p:spPr>
        <p:txBody>
          <a:bodyPr wrap="square" rtlCol="0">
            <a:spAutoFit/>
          </a:bodyPr>
          <a:lstStyle/>
          <a:p>
            <a:r>
              <a:rPr lang="en-GB" sz="1100" dirty="0" smtClean="0">
                <a:solidFill>
                  <a:srgbClr val="062E64"/>
                </a:solidFill>
              </a:rPr>
              <a:t>Pre-treated</a:t>
            </a:r>
          </a:p>
          <a:p>
            <a:r>
              <a:rPr lang="en-GB" sz="1100" dirty="0" smtClean="0">
                <a:solidFill>
                  <a:srgbClr val="062E64"/>
                </a:solidFill>
              </a:rPr>
              <a:t>milk</a:t>
            </a:r>
            <a:endParaRPr lang="en-GB" sz="1100" dirty="0">
              <a:solidFill>
                <a:srgbClr val="062E64"/>
              </a:solidFill>
            </a:endParaRPr>
          </a:p>
        </p:txBody>
      </p:sp>
      <p:sp>
        <p:nvSpPr>
          <p:cNvPr id="13" name="CuadroTexto 12"/>
          <p:cNvSpPr txBox="1"/>
          <p:nvPr/>
        </p:nvSpPr>
        <p:spPr>
          <a:xfrm>
            <a:off x="4898980" y="5059273"/>
            <a:ext cx="2027375" cy="830997"/>
          </a:xfrm>
          <a:prstGeom prst="rect">
            <a:avLst/>
          </a:prstGeom>
          <a:solidFill>
            <a:schemeClr val="bg1"/>
          </a:solidFill>
        </p:spPr>
        <p:txBody>
          <a:bodyPr wrap="square" rtlCol="0">
            <a:spAutoFit/>
          </a:bodyPr>
          <a:lstStyle/>
          <a:p>
            <a:r>
              <a:rPr lang="en-GB" sz="1200" dirty="0" smtClean="0"/>
              <a:t>  </a:t>
            </a:r>
            <a:r>
              <a:rPr lang="en-GB" sz="1200" b="1" dirty="0" smtClean="0">
                <a:solidFill>
                  <a:srgbClr val="062E64"/>
                </a:solidFill>
              </a:rPr>
              <a:t>1</a:t>
            </a:r>
            <a:r>
              <a:rPr lang="en-GB" sz="1200" dirty="0" smtClean="0">
                <a:solidFill>
                  <a:srgbClr val="062E64"/>
                </a:solidFill>
              </a:rPr>
              <a:t> </a:t>
            </a:r>
            <a:r>
              <a:rPr lang="en-GB" sz="1200" dirty="0">
                <a:solidFill>
                  <a:srgbClr val="062E64"/>
                </a:solidFill>
              </a:rPr>
              <a:t>Incubation tank</a:t>
            </a:r>
          </a:p>
          <a:p>
            <a:r>
              <a:rPr lang="en-GB" sz="1200" dirty="0" smtClean="0">
                <a:solidFill>
                  <a:srgbClr val="062E64"/>
                </a:solidFill>
              </a:rPr>
              <a:t>  </a:t>
            </a:r>
            <a:r>
              <a:rPr lang="en-GB" sz="1200" b="1" dirty="0" smtClean="0">
                <a:solidFill>
                  <a:srgbClr val="062E64"/>
                </a:solidFill>
              </a:rPr>
              <a:t>2</a:t>
            </a:r>
            <a:r>
              <a:rPr lang="en-GB" sz="1200" dirty="0" smtClean="0">
                <a:solidFill>
                  <a:srgbClr val="062E64"/>
                </a:solidFill>
              </a:rPr>
              <a:t> Plate heat exchanger</a:t>
            </a:r>
          </a:p>
          <a:p>
            <a:r>
              <a:rPr lang="en-GB" sz="1200" dirty="0" smtClean="0">
                <a:solidFill>
                  <a:srgbClr val="062E64"/>
                </a:solidFill>
              </a:rPr>
              <a:t>  </a:t>
            </a:r>
            <a:r>
              <a:rPr lang="en-GB" sz="1200" b="1" dirty="0" smtClean="0">
                <a:solidFill>
                  <a:srgbClr val="062E64"/>
                </a:solidFill>
              </a:rPr>
              <a:t>3</a:t>
            </a:r>
            <a:r>
              <a:rPr lang="en-GB" sz="1200" dirty="0" smtClean="0">
                <a:solidFill>
                  <a:srgbClr val="062E64"/>
                </a:solidFill>
              </a:rPr>
              <a:t> Flavour</a:t>
            </a:r>
          </a:p>
          <a:p>
            <a:r>
              <a:rPr lang="en-GB" sz="1200" dirty="0" smtClean="0">
                <a:solidFill>
                  <a:srgbClr val="062E64"/>
                </a:solidFill>
              </a:rPr>
              <a:t>  </a:t>
            </a:r>
            <a:r>
              <a:rPr lang="en-GB" sz="1200" b="1" dirty="0" smtClean="0">
                <a:solidFill>
                  <a:srgbClr val="062E64"/>
                </a:solidFill>
              </a:rPr>
              <a:t>4</a:t>
            </a:r>
            <a:r>
              <a:rPr lang="en-GB" sz="1200" dirty="0" smtClean="0">
                <a:solidFill>
                  <a:srgbClr val="062E64"/>
                </a:solidFill>
              </a:rPr>
              <a:t> Packaging</a:t>
            </a:r>
          </a:p>
        </p:txBody>
      </p:sp>
    </p:spTree>
    <p:extLst>
      <p:ext uri="{BB962C8B-B14F-4D97-AF65-F5344CB8AC3E}">
        <p14:creationId xmlns:p14="http://schemas.microsoft.com/office/powerpoint/2010/main" val="15049267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SIFICACIÓ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521" y="2687119"/>
            <a:ext cx="2428187" cy="324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SIFICACIÓ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8456" y="2687119"/>
            <a:ext cx="2428188" cy="324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6712522" y="6026728"/>
            <a:ext cx="5124122" cy="276999"/>
          </a:xfrm>
          <a:prstGeom prst="rect">
            <a:avLst/>
          </a:prstGeom>
        </p:spPr>
        <p:txBody>
          <a:bodyPr wrap="square">
            <a:spAutoFit/>
          </a:bodyPr>
          <a:lstStyle/>
          <a:p>
            <a:r>
              <a:rPr lang="es-ES" sz="1200" dirty="0">
                <a:solidFill>
                  <a:srgbClr val="062E64"/>
                </a:solidFill>
              </a:rPr>
              <a:t>https://www.improlac.com/es/26/procesos-y-maquinas-dosificacion.html</a:t>
            </a:r>
          </a:p>
        </p:txBody>
      </p:sp>
      <p:sp>
        <p:nvSpPr>
          <p:cNvPr id="7"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n-GB" dirty="0" smtClean="0"/>
              <a:t>4.5. Processing </a:t>
            </a:r>
            <a:r>
              <a:rPr lang="en-GB" dirty="0"/>
              <a:t>technology</a:t>
            </a:r>
            <a:endParaRPr lang="es-ES" dirty="0"/>
          </a:p>
        </p:txBody>
      </p:sp>
      <p:sp>
        <p:nvSpPr>
          <p:cNvPr id="8" name="Rectángulo 7"/>
          <p:cNvSpPr/>
          <p:nvPr/>
        </p:nvSpPr>
        <p:spPr>
          <a:xfrm>
            <a:off x="838200" y="2181153"/>
            <a:ext cx="4658135" cy="397032"/>
          </a:xfrm>
          <a:prstGeom prst="rect">
            <a:avLst/>
          </a:prstGeom>
        </p:spPr>
        <p:txBody>
          <a:bodyPr wrap="none">
            <a:spAutoFit/>
          </a:bodyPr>
          <a:lstStyle/>
          <a:p>
            <a:pPr>
              <a:lnSpc>
                <a:spcPct val="90000"/>
              </a:lnSpc>
              <a:spcBef>
                <a:spcPts val="1000"/>
              </a:spcBef>
            </a:pPr>
            <a:r>
              <a:rPr lang="en-US" sz="2200" dirty="0" smtClean="0">
                <a:solidFill>
                  <a:schemeClr val="accent5">
                    <a:lumMod val="75000"/>
                  </a:schemeClr>
                </a:solidFill>
              </a:rPr>
              <a:t>Example </a:t>
            </a:r>
            <a:r>
              <a:rPr lang="en-US" sz="2200" dirty="0">
                <a:solidFill>
                  <a:schemeClr val="accent5">
                    <a:lumMod val="75000"/>
                  </a:schemeClr>
                </a:solidFill>
              </a:rPr>
              <a:t>of machinery: dosing machine</a:t>
            </a:r>
            <a:endParaRPr lang="en-GB" sz="2200" dirty="0">
              <a:solidFill>
                <a:schemeClr val="accent5">
                  <a:lumMod val="75000"/>
                </a:schemeClr>
              </a:solidFill>
            </a:endParaRPr>
          </a:p>
        </p:txBody>
      </p:sp>
      <p:sp>
        <p:nvSpPr>
          <p:cNvPr id="2" name="Rectángulo 1"/>
          <p:cNvSpPr/>
          <p:nvPr/>
        </p:nvSpPr>
        <p:spPr>
          <a:xfrm>
            <a:off x="855518" y="2687119"/>
            <a:ext cx="4849091" cy="2800767"/>
          </a:xfrm>
          <a:prstGeom prst="rect">
            <a:avLst/>
          </a:prstGeom>
        </p:spPr>
        <p:txBody>
          <a:bodyPr wrap="square">
            <a:spAutoFit/>
          </a:bodyPr>
          <a:lstStyle/>
          <a:p>
            <a:pPr algn="just"/>
            <a:r>
              <a:rPr lang="en-GB" sz="2200" dirty="0" smtClean="0">
                <a:solidFill>
                  <a:srgbClr val="062E64"/>
                </a:solidFill>
              </a:rPr>
              <a:t>For semi-automatic or automatic filling of containers (bottles, pre-formed cups, carafes, etc.) with food liquids (milk, yogurt, juice, etc.).</a:t>
            </a:r>
          </a:p>
          <a:p>
            <a:pPr algn="just"/>
            <a:r>
              <a:rPr lang="en-GB" sz="2200" dirty="0" smtClean="0">
                <a:solidFill>
                  <a:srgbClr val="062E64"/>
                </a:solidFill>
              </a:rPr>
              <a:t>Liquid product dosing by lobe pump.</a:t>
            </a:r>
          </a:p>
          <a:p>
            <a:pPr algn="just"/>
            <a:r>
              <a:rPr lang="en-GB" sz="2200" dirty="0" smtClean="0">
                <a:solidFill>
                  <a:srgbClr val="062E64"/>
                </a:solidFill>
              </a:rPr>
              <a:t>Individual flowmeters for each head to guarantee exact filling volumes in any  container.</a:t>
            </a:r>
            <a:endParaRPr lang="en-GB" sz="2200" dirty="0">
              <a:solidFill>
                <a:srgbClr val="062E64"/>
              </a:solidFill>
            </a:endParaRPr>
          </a:p>
        </p:txBody>
      </p:sp>
    </p:spTree>
    <p:extLst>
      <p:ext uri="{BB962C8B-B14F-4D97-AF65-F5344CB8AC3E}">
        <p14:creationId xmlns:p14="http://schemas.microsoft.com/office/powerpoint/2010/main" val="17022526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0121" y="2282487"/>
            <a:ext cx="6663626" cy="4090604"/>
          </a:xfrm>
          <a:prstGeom prst="rect">
            <a:avLst/>
          </a:prstGeom>
        </p:spPr>
      </p:pic>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n-GB" dirty="0" smtClean="0"/>
              <a:t>4.5. Processing </a:t>
            </a:r>
            <a:r>
              <a:rPr lang="en-GB" dirty="0"/>
              <a:t>technology</a:t>
            </a:r>
            <a:endParaRPr lang="es-ES" dirty="0"/>
          </a:p>
        </p:txBody>
      </p:sp>
      <p:sp>
        <p:nvSpPr>
          <p:cNvPr id="7" name="Rectángulo 6"/>
          <p:cNvSpPr/>
          <p:nvPr/>
        </p:nvSpPr>
        <p:spPr>
          <a:xfrm>
            <a:off x="838200" y="2181153"/>
            <a:ext cx="3534044" cy="397032"/>
          </a:xfrm>
          <a:prstGeom prst="rect">
            <a:avLst/>
          </a:prstGeom>
        </p:spPr>
        <p:txBody>
          <a:bodyPr wrap="none">
            <a:spAutoFit/>
          </a:bodyPr>
          <a:lstStyle/>
          <a:p>
            <a:pPr>
              <a:lnSpc>
                <a:spcPct val="90000"/>
              </a:lnSpc>
              <a:spcBef>
                <a:spcPts val="1000"/>
              </a:spcBef>
            </a:pPr>
            <a:r>
              <a:rPr lang="en-US" sz="2200" dirty="0" smtClean="0">
                <a:solidFill>
                  <a:schemeClr val="accent5">
                    <a:lumMod val="75000"/>
                  </a:schemeClr>
                </a:solidFill>
              </a:rPr>
              <a:t>Production line for set yogurt</a:t>
            </a:r>
            <a:endParaRPr lang="en-GB" sz="2200" dirty="0">
              <a:solidFill>
                <a:schemeClr val="accent5">
                  <a:lumMod val="75000"/>
                </a:schemeClr>
              </a:solidFill>
            </a:endParaRPr>
          </a:p>
        </p:txBody>
      </p:sp>
      <p:sp>
        <p:nvSpPr>
          <p:cNvPr id="10" name="Rectángulo 9"/>
          <p:cNvSpPr/>
          <p:nvPr/>
        </p:nvSpPr>
        <p:spPr>
          <a:xfrm>
            <a:off x="838200" y="5694217"/>
            <a:ext cx="3129639" cy="276999"/>
          </a:xfrm>
          <a:prstGeom prst="rect">
            <a:avLst/>
          </a:prstGeom>
        </p:spPr>
        <p:txBody>
          <a:bodyPr wrap="none">
            <a:spAutoFit/>
          </a:bodyPr>
          <a:lstStyle/>
          <a:p>
            <a:r>
              <a:rPr lang="en-GB" sz="1200" dirty="0">
                <a:solidFill>
                  <a:srgbClr val="062E64"/>
                </a:solidFill>
              </a:rPr>
              <a:t>Source: </a:t>
            </a:r>
            <a:r>
              <a:rPr lang="en-GB" sz="1200" i="1" dirty="0">
                <a:solidFill>
                  <a:srgbClr val="062E64"/>
                </a:solidFill>
              </a:rPr>
              <a:t>Dairy Processing Handbook ©Tetra Pak</a:t>
            </a:r>
            <a:endParaRPr lang="es-ES" sz="1200" dirty="0">
              <a:solidFill>
                <a:srgbClr val="062E64"/>
              </a:solidFill>
            </a:endParaRPr>
          </a:p>
        </p:txBody>
      </p:sp>
      <p:sp>
        <p:nvSpPr>
          <p:cNvPr id="8" name="CuadroTexto 7"/>
          <p:cNvSpPr txBox="1"/>
          <p:nvPr/>
        </p:nvSpPr>
        <p:spPr>
          <a:xfrm>
            <a:off x="5986376" y="5413583"/>
            <a:ext cx="1082050" cy="923330"/>
          </a:xfrm>
          <a:prstGeom prst="rect">
            <a:avLst/>
          </a:prstGeom>
          <a:solidFill>
            <a:schemeClr val="bg1"/>
          </a:solidFill>
        </p:spPr>
        <p:txBody>
          <a:bodyPr wrap="square" rtlCol="0">
            <a:spAutoFit/>
          </a:bodyPr>
          <a:lstStyle/>
          <a:p>
            <a:r>
              <a:rPr lang="en-GB" sz="900" dirty="0">
                <a:solidFill>
                  <a:srgbClr val="062E64"/>
                </a:solidFill>
              </a:rPr>
              <a:t>Milk / yogurt</a:t>
            </a:r>
          </a:p>
          <a:p>
            <a:r>
              <a:rPr lang="en-GB" sz="900" dirty="0">
                <a:solidFill>
                  <a:srgbClr val="062E64"/>
                </a:solidFill>
              </a:rPr>
              <a:t>Cooling media</a:t>
            </a:r>
          </a:p>
          <a:p>
            <a:r>
              <a:rPr lang="en-GB" sz="900" dirty="0">
                <a:solidFill>
                  <a:srgbClr val="062E64"/>
                </a:solidFill>
              </a:rPr>
              <a:t>Heating media</a:t>
            </a:r>
          </a:p>
          <a:p>
            <a:r>
              <a:rPr lang="en-GB" sz="900" dirty="0">
                <a:solidFill>
                  <a:srgbClr val="062E64"/>
                </a:solidFill>
              </a:rPr>
              <a:t>Vapour</a:t>
            </a:r>
          </a:p>
          <a:p>
            <a:r>
              <a:rPr lang="en-GB" sz="900" dirty="0">
                <a:solidFill>
                  <a:srgbClr val="062E64"/>
                </a:solidFill>
              </a:rPr>
              <a:t>Culture</a:t>
            </a:r>
          </a:p>
          <a:p>
            <a:r>
              <a:rPr lang="en-GB" sz="900" dirty="0">
                <a:solidFill>
                  <a:srgbClr val="062E64"/>
                </a:solidFill>
              </a:rPr>
              <a:t>Fruit / flavour</a:t>
            </a:r>
          </a:p>
        </p:txBody>
      </p:sp>
      <p:sp>
        <p:nvSpPr>
          <p:cNvPr id="9" name="CuadroTexto 8"/>
          <p:cNvSpPr txBox="1"/>
          <p:nvPr/>
        </p:nvSpPr>
        <p:spPr>
          <a:xfrm>
            <a:off x="9351630" y="5819093"/>
            <a:ext cx="1356905" cy="553998"/>
          </a:xfrm>
          <a:prstGeom prst="rect">
            <a:avLst/>
          </a:prstGeom>
          <a:solidFill>
            <a:schemeClr val="bg1"/>
          </a:solidFill>
        </p:spPr>
        <p:txBody>
          <a:bodyPr wrap="square" rtlCol="0">
            <a:spAutoFit/>
          </a:bodyPr>
          <a:lstStyle/>
          <a:p>
            <a:r>
              <a:rPr lang="en-GB" sz="1000" b="1" dirty="0" smtClean="0">
                <a:solidFill>
                  <a:srgbClr val="062E64"/>
                </a:solidFill>
              </a:rPr>
              <a:t>  6</a:t>
            </a:r>
            <a:r>
              <a:rPr lang="en-GB" sz="1000" dirty="0" smtClean="0">
                <a:solidFill>
                  <a:srgbClr val="062E64"/>
                </a:solidFill>
              </a:rPr>
              <a:t> Buffer starter tanks</a:t>
            </a:r>
          </a:p>
          <a:p>
            <a:r>
              <a:rPr lang="en-GB" sz="1000" b="1" dirty="0" smtClean="0">
                <a:solidFill>
                  <a:srgbClr val="062E64"/>
                </a:solidFill>
              </a:rPr>
              <a:t>  7</a:t>
            </a:r>
            <a:r>
              <a:rPr lang="en-GB" sz="1000" dirty="0" smtClean="0">
                <a:solidFill>
                  <a:srgbClr val="062E64"/>
                </a:solidFill>
              </a:rPr>
              <a:t> Buffer tanks</a:t>
            </a:r>
            <a:endParaRPr lang="en-GB" sz="1000" dirty="0">
              <a:solidFill>
                <a:srgbClr val="062E64"/>
              </a:solidFill>
            </a:endParaRPr>
          </a:p>
          <a:p>
            <a:r>
              <a:rPr lang="en-GB" sz="1000" b="1" dirty="0" smtClean="0">
                <a:solidFill>
                  <a:srgbClr val="062E64"/>
                </a:solidFill>
              </a:rPr>
              <a:t>  8 </a:t>
            </a:r>
            <a:r>
              <a:rPr lang="en-GB" sz="1000" dirty="0" smtClean="0">
                <a:solidFill>
                  <a:srgbClr val="062E64"/>
                </a:solidFill>
              </a:rPr>
              <a:t>Aroma tank</a:t>
            </a:r>
            <a:endParaRPr lang="en-GB" sz="1000" dirty="0">
              <a:solidFill>
                <a:srgbClr val="062E64"/>
              </a:solidFill>
            </a:endParaRPr>
          </a:p>
        </p:txBody>
      </p:sp>
      <p:sp>
        <p:nvSpPr>
          <p:cNvPr id="11" name="CuadroTexto 10"/>
          <p:cNvSpPr txBox="1"/>
          <p:nvPr/>
        </p:nvSpPr>
        <p:spPr>
          <a:xfrm>
            <a:off x="10814064" y="5819093"/>
            <a:ext cx="949683" cy="553998"/>
          </a:xfrm>
          <a:prstGeom prst="rect">
            <a:avLst/>
          </a:prstGeom>
          <a:solidFill>
            <a:schemeClr val="bg1"/>
          </a:solidFill>
        </p:spPr>
        <p:txBody>
          <a:bodyPr wrap="square" rtlCol="0">
            <a:spAutoFit/>
          </a:bodyPr>
          <a:lstStyle/>
          <a:p>
            <a:r>
              <a:rPr lang="en-GB" sz="1000" b="1" dirty="0" smtClean="0">
                <a:solidFill>
                  <a:srgbClr val="062E64"/>
                </a:solidFill>
              </a:rPr>
              <a:t>9 </a:t>
            </a:r>
            <a:r>
              <a:rPr lang="en-GB" sz="1000" dirty="0">
                <a:solidFill>
                  <a:srgbClr val="062E64"/>
                </a:solidFill>
              </a:rPr>
              <a:t>Mixer</a:t>
            </a:r>
          </a:p>
          <a:p>
            <a:r>
              <a:rPr lang="en-GB" sz="1000" b="1" dirty="0" smtClean="0">
                <a:solidFill>
                  <a:srgbClr val="062E64"/>
                </a:solidFill>
              </a:rPr>
              <a:t>10</a:t>
            </a:r>
            <a:r>
              <a:rPr lang="en-GB" sz="1000" dirty="0" smtClean="0">
                <a:solidFill>
                  <a:srgbClr val="062E64"/>
                </a:solidFill>
              </a:rPr>
              <a:t> </a:t>
            </a:r>
            <a:r>
              <a:rPr lang="en-GB" sz="1000" dirty="0">
                <a:solidFill>
                  <a:srgbClr val="062E64"/>
                </a:solidFill>
              </a:rPr>
              <a:t>Packaging</a:t>
            </a:r>
          </a:p>
          <a:p>
            <a:r>
              <a:rPr lang="en-GB" sz="1000" b="1" dirty="0" smtClean="0">
                <a:solidFill>
                  <a:srgbClr val="062E64"/>
                </a:solidFill>
              </a:rPr>
              <a:t>11</a:t>
            </a:r>
            <a:r>
              <a:rPr lang="en-GB" sz="1000" dirty="0" smtClean="0">
                <a:solidFill>
                  <a:srgbClr val="062E64"/>
                </a:solidFill>
              </a:rPr>
              <a:t> Incubation</a:t>
            </a:r>
            <a:endParaRPr lang="en-GB" sz="1000" dirty="0">
              <a:solidFill>
                <a:srgbClr val="062E64"/>
              </a:solidFill>
            </a:endParaRPr>
          </a:p>
        </p:txBody>
      </p:sp>
      <p:pic>
        <p:nvPicPr>
          <p:cNvPr id="12"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8946" y="6974961"/>
            <a:ext cx="733053" cy="733053"/>
          </a:xfrm>
          <a:prstGeom prst="rect">
            <a:avLst/>
          </a:prstGeom>
        </p:spPr>
      </p:pic>
    </p:spTree>
    <p:extLst>
      <p:ext uri="{BB962C8B-B14F-4D97-AF65-F5344CB8AC3E}">
        <p14:creationId xmlns:p14="http://schemas.microsoft.com/office/powerpoint/2010/main" val="928583892"/>
      </p:ext>
    </p:extLst>
  </p:cSld>
  <p:clrMapOvr>
    <a:masterClrMapping/>
  </p:clrMapOvr>
  <mc:AlternateContent xmlns:mc="http://schemas.openxmlformats.org/markup-compatibility/2006" xmlns:p14="http://schemas.microsoft.com/office/powerpoint/2010/main">
    <mc:Choice Requires="p14">
      <p:transition p14:dur="0" advClick="0" advTm="14500"/>
    </mc:Choice>
    <mc:Fallback xmlns="">
      <p:transition advClick="0" advTm="1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6485" y="2111878"/>
            <a:ext cx="6478833" cy="4259462"/>
          </a:xfrm>
          <a:prstGeom prst="rect">
            <a:avLst/>
          </a:prstGeom>
        </p:spPr>
      </p:pic>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n-GB" dirty="0" smtClean="0"/>
              <a:t>4.5. Processing </a:t>
            </a:r>
            <a:r>
              <a:rPr lang="en-GB" dirty="0"/>
              <a:t>technology</a:t>
            </a:r>
            <a:endParaRPr lang="es-ES" dirty="0"/>
          </a:p>
        </p:txBody>
      </p:sp>
      <p:sp>
        <p:nvSpPr>
          <p:cNvPr id="7" name="Rectángulo 6"/>
          <p:cNvSpPr/>
          <p:nvPr/>
        </p:nvSpPr>
        <p:spPr>
          <a:xfrm>
            <a:off x="838200" y="2181153"/>
            <a:ext cx="3935886" cy="397032"/>
          </a:xfrm>
          <a:prstGeom prst="rect">
            <a:avLst/>
          </a:prstGeom>
        </p:spPr>
        <p:txBody>
          <a:bodyPr wrap="none">
            <a:spAutoFit/>
          </a:bodyPr>
          <a:lstStyle/>
          <a:p>
            <a:pPr>
              <a:lnSpc>
                <a:spcPct val="90000"/>
              </a:lnSpc>
              <a:spcBef>
                <a:spcPts val="1000"/>
              </a:spcBef>
            </a:pPr>
            <a:r>
              <a:rPr lang="en-US" sz="2200" dirty="0">
                <a:solidFill>
                  <a:schemeClr val="accent5">
                    <a:lumMod val="75000"/>
                  </a:schemeClr>
                </a:solidFill>
              </a:rPr>
              <a:t>Production line for stirred yogurt</a:t>
            </a:r>
            <a:endParaRPr lang="en-GB" sz="2200" dirty="0">
              <a:solidFill>
                <a:schemeClr val="accent5">
                  <a:lumMod val="75000"/>
                </a:schemeClr>
              </a:solidFill>
            </a:endParaRPr>
          </a:p>
        </p:txBody>
      </p:sp>
      <p:sp>
        <p:nvSpPr>
          <p:cNvPr id="10" name="Rectángulo 9"/>
          <p:cNvSpPr/>
          <p:nvPr/>
        </p:nvSpPr>
        <p:spPr>
          <a:xfrm>
            <a:off x="838200" y="5694217"/>
            <a:ext cx="3129639" cy="276999"/>
          </a:xfrm>
          <a:prstGeom prst="rect">
            <a:avLst/>
          </a:prstGeom>
        </p:spPr>
        <p:txBody>
          <a:bodyPr wrap="none">
            <a:spAutoFit/>
          </a:bodyPr>
          <a:lstStyle/>
          <a:p>
            <a:r>
              <a:rPr lang="en-GB" sz="1200" dirty="0">
                <a:solidFill>
                  <a:srgbClr val="062E64"/>
                </a:solidFill>
              </a:rPr>
              <a:t>Source: </a:t>
            </a:r>
            <a:r>
              <a:rPr lang="en-GB" sz="1200" i="1" dirty="0">
                <a:solidFill>
                  <a:srgbClr val="062E64"/>
                </a:solidFill>
              </a:rPr>
              <a:t>Dairy Processing Handbook ©Tetra Pak</a:t>
            </a:r>
            <a:endParaRPr lang="es-ES" sz="1200" dirty="0">
              <a:solidFill>
                <a:srgbClr val="062E64"/>
              </a:solidFill>
            </a:endParaRPr>
          </a:p>
        </p:txBody>
      </p:sp>
      <p:sp>
        <p:nvSpPr>
          <p:cNvPr id="4" name="CuadroTexto 3"/>
          <p:cNvSpPr txBox="1"/>
          <p:nvPr/>
        </p:nvSpPr>
        <p:spPr>
          <a:xfrm>
            <a:off x="10454277" y="2474018"/>
            <a:ext cx="1082050" cy="923330"/>
          </a:xfrm>
          <a:prstGeom prst="rect">
            <a:avLst/>
          </a:prstGeom>
          <a:solidFill>
            <a:schemeClr val="bg1"/>
          </a:solidFill>
        </p:spPr>
        <p:txBody>
          <a:bodyPr wrap="square" rtlCol="0">
            <a:spAutoFit/>
          </a:bodyPr>
          <a:lstStyle/>
          <a:p>
            <a:r>
              <a:rPr lang="en-GB" sz="900" dirty="0">
                <a:solidFill>
                  <a:srgbClr val="062E64"/>
                </a:solidFill>
              </a:rPr>
              <a:t>Milk / yogurt</a:t>
            </a:r>
          </a:p>
          <a:p>
            <a:r>
              <a:rPr lang="en-GB" sz="900" dirty="0">
                <a:solidFill>
                  <a:srgbClr val="062E64"/>
                </a:solidFill>
              </a:rPr>
              <a:t>Cooling media</a:t>
            </a:r>
          </a:p>
          <a:p>
            <a:r>
              <a:rPr lang="en-GB" sz="900" dirty="0">
                <a:solidFill>
                  <a:srgbClr val="062E64"/>
                </a:solidFill>
              </a:rPr>
              <a:t>Heating media</a:t>
            </a:r>
          </a:p>
          <a:p>
            <a:r>
              <a:rPr lang="en-GB" sz="900" dirty="0">
                <a:solidFill>
                  <a:srgbClr val="062E64"/>
                </a:solidFill>
              </a:rPr>
              <a:t>Vapour</a:t>
            </a:r>
          </a:p>
          <a:p>
            <a:r>
              <a:rPr lang="en-GB" sz="900" dirty="0">
                <a:solidFill>
                  <a:srgbClr val="062E64"/>
                </a:solidFill>
              </a:rPr>
              <a:t>Culture</a:t>
            </a:r>
          </a:p>
          <a:p>
            <a:r>
              <a:rPr lang="en-GB" sz="900" dirty="0">
                <a:solidFill>
                  <a:srgbClr val="062E64"/>
                </a:solidFill>
              </a:rPr>
              <a:t>Fruit / flavour</a:t>
            </a:r>
          </a:p>
        </p:txBody>
      </p:sp>
      <p:sp>
        <p:nvSpPr>
          <p:cNvPr id="8" name="CuadroTexto 7"/>
          <p:cNvSpPr txBox="1"/>
          <p:nvPr/>
        </p:nvSpPr>
        <p:spPr>
          <a:xfrm>
            <a:off x="10711077" y="5109441"/>
            <a:ext cx="1480923" cy="1169551"/>
          </a:xfrm>
          <a:prstGeom prst="rect">
            <a:avLst/>
          </a:prstGeom>
          <a:solidFill>
            <a:schemeClr val="bg1"/>
          </a:solidFill>
        </p:spPr>
        <p:txBody>
          <a:bodyPr wrap="square" rtlCol="0">
            <a:spAutoFit/>
          </a:bodyPr>
          <a:lstStyle/>
          <a:p>
            <a:r>
              <a:rPr lang="en-GB" sz="1000" b="1" dirty="0" smtClean="0">
                <a:solidFill>
                  <a:srgbClr val="062E64"/>
                </a:solidFill>
              </a:rPr>
              <a:t>  6</a:t>
            </a:r>
            <a:r>
              <a:rPr lang="en-GB" sz="1000" dirty="0" smtClean="0">
                <a:solidFill>
                  <a:srgbClr val="062E64"/>
                </a:solidFill>
              </a:rPr>
              <a:t> Buffer starter tanks</a:t>
            </a:r>
          </a:p>
          <a:p>
            <a:r>
              <a:rPr lang="en-GB" sz="1000" b="1" dirty="0" smtClean="0">
                <a:solidFill>
                  <a:srgbClr val="062E64"/>
                </a:solidFill>
              </a:rPr>
              <a:t>  7 </a:t>
            </a:r>
            <a:r>
              <a:rPr lang="en-GB" sz="1000" dirty="0">
                <a:solidFill>
                  <a:srgbClr val="062E64"/>
                </a:solidFill>
              </a:rPr>
              <a:t>Incubation tanks</a:t>
            </a:r>
          </a:p>
          <a:p>
            <a:r>
              <a:rPr lang="en-GB" sz="1000" b="1" dirty="0" smtClean="0">
                <a:solidFill>
                  <a:srgbClr val="062E64"/>
                </a:solidFill>
              </a:rPr>
              <a:t>  8 </a:t>
            </a:r>
            <a:r>
              <a:rPr lang="en-GB" sz="1000" dirty="0" smtClean="0">
                <a:solidFill>
                  <a:srgbClr val="062E64"/>
                </a:solidFill>
              </a:rPr>
              <a:t>Plate cooler</a:t>
            </a:r>
          </a:p>
          <a:p>
            <a:r>
              <a:rPr lang="en-GB" sz="1000" b="1" dirty="0" smtClean="0">
                <a:solidFill>
                  <a:srgbClr val="062E64"/>
                </a:solidFill>
              </a:rPr>
              <a:t>  9 </a:t>
            </a:r>
            <a:r>
              <a:rPr lang="en-GB" sz="1000" dirty="0">
                <a:solidFill>
                  <a:srgbClr val="062E64"/>
                </a:solidFill>
              </a:rPr>
              <a:t>Buffer tanks</a:t>
            </a:r>
          </a:p>
          <a:p>
            <a:r>
              <a:rPr lang="en-GB" sz="1000" b="1" dirty="0" smtClean="0">
                <a:solidFill>
                  <a:srgbClr val="062E64"/>
                </a:solidFill>
              </a:rPr>
              <a:t>10</a:t>
            </a:r>
            <a:r>
              <a:rPr lang="en-GB" sz="1000" dirty="0" smtClean="0">
                <a:solidFill>
                  <a:srgbClr val="062E64"/>
                </a:solidFill>
              </a:rPr>
              <a:t> Fruit/flavour</a:t>
            </a:r>
          </a:p>
          <a:p>
            <a:r>
              <a:rPr lang="en-GB" sz="1000" b="1" dirty="0" smtClean="0">
                <a:solidFill>
                  <a:srgbClr val="062E64"/>
                </a:solidFill>
              </a:rPr>
              <a:t>11</a:t>
            </a:r>
            <a:r>
              <a:rPr lang="en-GB" sz="1000" dirty="0" smtClean="0">
                <a:solidFill>
                  <a:srgbClr val="062E64"/>
                </a:solidFill>
              </a:rPr>
              <a:t> Mixer</a:t>
            </a:r>
          </a:p>
          <a:p>
            <a:r>
              <a:rPr lang="en-GB" sz="1000" b="1" dirty="0" smtClean="0">
                <a:solidFill>
                  <a:srgbClr val="062E64"/>
                </a:solidFill>
              </a:rPr>
              <a:t>12</a:t>
            </a:r>
            <a:r>
              <a:rPr lang="en-GB" sz="1000" dirty="0" smtClean="0">
                <a:solidFill>
                  <a:srgbClr val="062E64"/>
                </a:solidFill>
              </a:rPr>
              <a:t> </a:t>
            </a:r>
            <a:r>
              <a:rPr lang="en-GB" sz="1000" dirty="0">
                <a:solidFill>
                  <a:srgbClr val="062E64"/>
                </a:solidFill>
              </a:rPr>
              <a:t>Packaging</a:t>
            </a:r>
          </a:p>
        </p:txBody>
      </p:sp>
    </p:spTree>
    <p:extLst>
      <p:ext uri="{BB962C8B-B14F-4D97-AF65-F5344CB8AC3E}">
        <p14:creationId xmlns:p14="http://schemas.microsoft.com/office/powerpoint/2010/main" val="150649203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6655" y="1118337"/>
            <a:ext cx="8312363" cy="5185480"/>
          </a:xfrm>
          <a:prstGeom prst="rect">
            <a:avLst/>
          </a:prstGeom>
        </p:spPr>
      </p:pic>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n-GB" dirty="0" smtClean="0"/>
              <a:t>4.5. Processing </a:t>
            </a:r>
            <a:r>
              <a:rPr lang="en-GB" dirty="0"/>
              <a:t>technology</a:t>
            </a:r>
            <a:endParaRPr lang="es-ES" dirty="0"/>
          </a:p>
        </p:txBody>
      </p:sp>
      <p:sp>
        <p:nvSpPr>
          <p:cNvPr id="7" name="Rectángulo 6"/>
          <p:cNvSpPr/>
          <p:nvPr/>
        </p:nvSpPr>
        <p:spPr>
          <a:xfrm>
            <a:off x="838200" y="2181153"/>
            <a:ext cx="4657301" cy="397032"/>
          </a:xfrm>
          <a:prstGeom prst="rect">
            <a:avLst/>
          </a:prstGeom>
        </p:spPr>
        <p:txBody>
          <a:bodyPr wrap="none">
            <a:spAutoFit/>
          </a:bodyPr>
          <a:lstStyle/>
          <a:p>
            <a:pPr>
              <a:lnSpc>
                <a:spcPct val="90000"/>
              </a:lnSpc>
              <a:spcBef>
                <a:spcPts val="1000"/>
              </a:spcBef>
            </a:pPr>
            <a:r>
              <a:rPr lang="en-US" sz="2200" dirty="0">
                <a:solidFill>
                  <a:schemeClr val="accent5">
                    <a:lumMod val="75000"/>
                  </a:schemeClr>
                </a:solidFill>
              </a:rPr>
              <a:t>Process alternatives for drinking yogurt</a:t>
            </a:r>
            <a:endParaRPr lang="en-GB" sz="2200" dirty="0">
              <a:solidFill>
                <a:schemeClr val="accent5">
                  <a:lumMod val="75000"/>
                </a:schemeClr>
              </a:solidFill>
            </a:endParaRPr>
          </a:p>
        </p:txBody>
      </p:sp>
      <p:sp>
        <p:nvSpPr>
          <p:cNvPr id="10" name="Rectángulo 9"/>
          <p:cNvSpPr/>
          <p:nvPr/>
        </p:nvSpPr>
        <p:spPr>
          <a:xfrm>
            <a:off x="8201078" y="6258963"/>
            <a:ext cx="3164905" cy="276999"/>
          </a:xfrm>
          <a:prstGeom prst="rect">
            <a:avLst/>
          </a:prstGeom>
        </p:spPr>
        <p:txBody>
          <a:bodyPr wrap="none">
            <a:spAutoFit/>
          </a:bodyPr>
          <a:lstStyle/>
          <a:p>
            <a:r>
              <a:rPr lang="en-GB" sz="1200" dirty="0">
                <a:solidFill>
                  <a:srgbClr val="062E64"/>
                </a:solidFill>
              </a:rPr>
              <a:t>Source: </a:t>
            </a:r>
            <a:r>
              <a:rPr lang="en-GB" sz="1200" i="1" dirty="0">
                <a:solidFill>
                  <a:srgbClr val="062E64"/>
                </a:solidFill>
              </a:rPr>
              <a:t>Dairy Processing Handbook ©Tetra </a:t>
            </a:r>
            <a:r>
              <a:rPr lang="en-GB" sz="1200" i="1" dirty="0" smtClean="0">
                <a:solidFill>
                  <a:srgbClr val="062E64"/>
                </a:solidFill>
              </a:rPr>
              <a:t>Pak</a:t>
            </a:r>
            <a:endParaRPr lang="es-ES" sz="1200" dirty="0">
              <a:solidFill>
                <a:srgbClr val="062E64"/>
              </a:solidFill>
            </a:endParaRPr>
          </a:p>
        </p:txBody>
      </p:sp>
      <p:sp>
        <p:nvSpPr>
          <p:cNvPr id="8" name="CuadroTexto 7"/>
          <p:cNvSpPr txBox="1"/>
          <p:nvPr/>
        </p:nvSpPr>
        <p:spPr>
          <a:xfrm>
            <a:off x="4417963" y="5311706"/>
            <a:ext cx="1213428" cy="938719"/>
          </a:xfrm>
          <a:prstGeom prst="rect">
            <a:avLst/>
          </a:prstGeom>
          <a:solidFill>
            <a:schemeClr val="bg1"/>
          </a:solidFill>
        </p:spPr>
        <p:txBody>
          <a:bodyPr wrap="square" rtlCol="0">
            <a:spAutoFit/>
          </a:bodyPr>
          <a:lstStyle/>
          <a:p>
            <a:r>
              <a:rPr lang="en-GB" sz="1100" dirty="0">
                <a:solidFill>
                  <a:srgbClr val="062E64"/>
                </a:solidFill>
              </a:rPr>
              <a:t>Yogurt </a:t>
            </a:r>
          </a:p>
          <a:p>
            <a:r>
              <a:rPr lang="en-GB" sz="1100" dirty="0">
                <a:solidFill>
                  <a:srgbClr val="062E64"/>
                </a:solidFill>
              </a:rPr>
              <a:t>Cooling media</a:t>
            </a:r>
          </a:p>
          <a:p>
            <a:r>
              <a:rPr lang="en-GB" sz="1100" dirty="0">
                <a:solidFill>
                  <a:srgbClr val="062E64"/>
                </a:solidFill>
              </a:rPr>
              <a:t>Heating media</a:t>
            </a:r>
          </a:p>
          <a:p>
            <a:r>
              <a:rPr lang="en-GB" sz="1100" dirty="0">
                <a:solidFill>
                  <a:srgbClr val="062E64"/>
                </a:solidFill>
              </a:rPr>
              <a:t>Flavour</a:t>
            </a:r>
          </a:p>
          <a:p>
            <a:r>
              <a:rPr lang="en-GB" sz="1100" dirty="0">
                <a:solidFill>
                  <a:srgbClr val="062E64"/>
                </a:solidFill>
              </a:rPr>
              <a:t>Stabiliser</a:t>
            </a:r>
          </a:p>
        </p:txBody>
      </p:sp>
      <p:sp>
        <p:nvSpPr>
          <p:cNvPr id="9" name="CuadroTexto 8"/>
          <p:cNvSpPr txBox="1"/>
          <p:nvPr/>
        </p:nvSpPr>
        <p:spPr>
          <a:xfrm>
            <a:off x="3234795" y="4099543"/>
            <a:ext cx="3579763" cy="1200329"/>
          </a:xfrm>
          <a:prstGeom prst="rect">
            <a:avLst/>
          </a:prstGeom>
          <a:solidFill>
            <a:schemeClr val="bg1"/>
          </a:solidFill>
        </p:spPr>
        <p:txBody>
          <a:bodyPr wrap="square" rtlCol="0">
            <a:spAutoFit/>
          </a:bodyPr>
          <a:lstStyle/>
          <a:p>
            <a:r>
              <a:rPr lang="en-GB" sz="1200" b="1" dirty="0" smtClean="0">
                <a:solidFill>
                  <a:srgbClr val="062E64"/>
                </a:solidFill>
              </a:rPr>
              <a:t>A</a:t>
            </a:r>
            <a:r>
              <a:rPr lang="en-GB" sz="1200" dirty="0" smtClean="0">
                <a:solidFill>
                  <a:srgbClr val="062E64"/>
                </a:solidFill>
              </a:rPr>
              <a:t> Homogenised and cooled</a:t>
            </a:r>
          </a:p>
          <a:p>
            <a:r>
              <a:rPr lang="en-GB" sz="1200" dirty="0">
                <a:solidFill>
                  <a:srgbClr val="062E64"/>
                </a:solidFill>
              </a:rPr>
              <a:t> </a:t>
            </a:r>
            <a:r>
              <a:rPr lang="en-GB" sz="1200" dirty="0" smtClean="0">
                <a:solidFill>
                  <a:srgbClr val="062E64"/>
                </a:solidFill>
              </a:rPr>
              <a:t>   Shelf life: 2-3 weeks, refrigerated</a:t>
            </a:r>
          </a:p>
          <a:p>
            <a:r>
              <a:rPr lang="en-GB" sz="1200" b="1" dirty="0" smtClean="0">
                <a:solidFill>
                  <a:srgbClr val="062E64"/>
                </a:solidFill>
              </a:rPr>
              <a:t>B</a:t>
            </a:r>
            <a:r>
              <a:rPr lang="en-GB" sz="1200" dirty="0" smtClean="0">
                <a:solidFill>
                  <a:srgbClr val="062E64"/>
                </a:solidFill>
              </a:rPr>
              <a:t> Homogenised, pasteurised, aseptically packed</a:t>
            </a:r>
          </a:p>
          <a:p>
            <a:r>
              <a:rPr lang="en-GB" sz="1200" dirty="0" smtClean="0">
                <a:solidFill>
                  <a:srgbClr val="062E64"/>
                </a:solidFill>
              </a:rPr>
              <a:t>    Shelf life: 1-2 months, refrigerated</a:t>
            </a:r>
          </a:p>
          <a:p>
            <a:r>
              <a:rPr lang="en-GB" sz="1200" b="1" dirty="0" smtClean="0">
                <a:solidFill>
                  <a:srgbClr val="062E64"/>
                </a:solidFill>
              </a:rPr>
              <a:t>C</a:t>
            </a:r>
            <a:r>
              <a:rPr lang="en-GB" sz="1200" dirty="0" smtClean="0">
                <a:solidFill>
                  <a:srgbClr val="062E64"/>
                </a:solidFill>
              </a:rPr>
              <a:t> </a:t>
            </a:r>
            <a:r>
              <a:rPr lang="en-GB" sz="1200" dirty="0">
                <a:solidFill>
                  <a:srgbClr val="062E64"/>
                </a:solidFill>
              </a:rPr>
              <a:t>Homogenised, </a:t>
            </a:r>
            <a:r>
              <a:rPr lang="en-GB" sz="1200" dirty="0" smtClean="0">
                <a:solidFill>
                  <a:srgbClr val="062E64"/>
                </a:solidFill>
              </a:rPr>
              <a:t>UHT treated, aseptically packed</a:t>
            </a:r>
          </a:p>
          <a:p>
            <a:r>
              <a:rPr lang="en-GB" sz="1200" dirty="0" smtClean="0">
                <a:solidFill>
                  <a:srgbClr val="062E64"/>
                </a:solidFill>
              </a:rPr>
              <a:t>    </a:t>
            </a:r>
            <a:r>
              <a:rPr lang="en-GB" sz="1200" dirty="0">
                <a:solidFill>
                  <a:srgbClr val="062E64"/>
                </a:solidFill>
              </a:rPr>
              <a:t>Shelf life: </a:t>
            </a:r>
            <a:r>
              <a:rPr lang="en-GB" sz="1200" dirty="0" smtClean="0">
                <a:solidFill>
                  <a:srgbClr val="062E64"/>
                </a:solidFill>
              </a:rPr>
              <a:t>several months at room temperature</a:t>
            </a:r>
            <a:endParaRPr lang="en-GB" sz="1200" dirty="0">
              <a:solidFill>
                <a:srgbClr val="062E64"/>
              </a:solidFill>
            </a:endParaRPr>
          </a:p>
        </p:txBody>
      </p:sp>
    </p:spTree>
    <p:extLst>
      <p:ext uri="{BB962C8B-B14F-4D97-AF65-F5344CB8AC3E}">
        <p14:creationId xmlns:p14="http://schemas.microsoft.com/office/powerpoint/2010/main" val="334604617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6267" y="2363178"/>
            <a:ext cx="6893858" cy="3913051"/>
          </a:xfrm>
          <a:prstGeom prst="rect">
            <a:avLst/>
          </a:prstGeom>
        </p:spPr>
      </p:pic>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n-GB" dirty="0" smtClean="0"/>
              <a:t>4.5. Processing </a:t>
            </a:r>
            <a:r>
              <a:rPr lang="en-GB" dirty="0"/>
              <a:t>technology</a:t>
            </a:r>
            <a:endParaRPr lang="es-ES" dirty="0"/>
          </a:p>
        </p:txBody>
      </p:sp>
      <p:sp>
        <p:nvSpPr>
          <p:cNvPr id="7" name="Rectángulo 6"/>
          <p:cNvSpPr/>
          <p:nvPr/>
        </p:nvSpPr>
        <p:spPr>
          <a:xfrm>
            <a:off x="838200" y="2181153"/>
            <a:ext cx="4865499" cy="397032"/>
          </a:xfrm>
          <a:prstGeom prst="rect">
            <a:avLst/>
          </a:prstGeom>
        </p:spPr>
        <p:txBody>
          <a:bodyPr wrap="none">
            <a:spAutoFit/>
          </a:bodyPr>
          <a:lstStyle/>
          <a:p>
            <a:pPr>
              <a:lnSpc>
                <a:spcPct val="90000"/>
              </a:lnSpc>
              <a:spcBef>
                <a:spcPts val="1000"/>
              </a:spcBef>
            </a:pPr>
            <a:r>
              <a:rPr lang="en-US" sz="2200" dirty="0">
                <a:solidFill>
                  <a:schemeClr val="accent5">
                    <a:lumMod val="75000"/>
                  </a:schemeClr>
                </a:solidFill>
              </a:rPr>
              <a:t>Alternatives for frozen yogurt production</a:t>
            </a:r>
            <a:endParaRPr lang="en-GB" sz="2200" dirty="0">
              <a:solidFill>
                <a:schemeClr val="accent5">
                  <a:lumMod val="75000"/>
                </a:schemeClr>
              </a:solidFill>
            </a:endParaRPr>
          </a:p>
        </p:txBody>
      </p:sp>
      <p:sp>
        <p:nvSpPr>
          <p:cNvPr id="10" name="Rectángulo 9"/>
          <p:cNvSpPr/>
          <p:nvPr/>
        </p:nvSpPr>
        <p:spPr>
          <a:xfrm>
            <a:off x="838200" y="5694217"/>
            <a:ext cx="3164905" cy="276999"/>
          </a:xfrm>
          <a:prstGeom prst="rect">
            <a:avLst/>
          </a:prstGeom>
        </p:spPr>
        <p:txBody>
          <a:bodyPr wrap="none">
            <a:spAutoFit/>
          </a:bodyPr>
          <a:lstStyle/>
          <a:p>
            <a:r>
              <a:rPr lang="en-GB" sz="1200" dirty="0">
                <a:solidFill>
                  <a:srgbClr val="062E64"/>
                </a:solidFill>
              </a:rPr>
              <a:t>Source: </a:t>
            </a:r>
            <a:r>
              <a:rPr lang="en-GB" sz="1200" i="1" dirty="0">
                <a:solidFill>
                  <a:srgbClr val="062E64"/>
                </a:solidFill>
              </a:rPr>
              <a:t>Dairy Processing Handbook ©Tetra </a:t>
            </a:r>
            <a:r>
              <a:rPr lang="en-GB" sz="1200" i="1" dirty="0" smtClean="0">
                <a:solidFill>
                  <a:srgbClr val="062E64"/>
                </a:solidFill>
              </a:rPr>
              <a:t>Pak</a:t>
            </a:r>
            <a:endParaRPr lang="es-ES" sz="1200" dirty="0">
              <a:solidFill>
                <a:srgbClr val="062E64"/>
              </a:solidFill>
            </a:endParaRPr>
          </a:p>
        </p:txBody>
      </p:sp>
      <p:sp>
        <p:nvSpPr>
          <p:cNvPr id="8" name="CuadroTexto 7"/>
          <p:cNvSpPr txBox="1"/>
          <p:nvPr/>
        </p:nvSpPr>
        <p:spPr>
          <a:xfrm>
            <a:off x="4633216" y="2556000"/>
            <a:ext cx="2127802" cy="864000"/>
          </a:xfrm>
          <a:prstGeom prst="rect">
            <a:avLst/>
          </a:prstGeom>
          <a:solidFill>
            <a:schemeClr val="bg1"/>
          </a:solidFill>
        </p:spPr>
        <p:txBody>
          <a:bodyPr wrap="square" rtlCol="0">
            <a:spAutoFit/>
          </a:bodyPr>
          <a:lstStyle/>
          <a:p>
            <a:r>
              <a:rPr lang="en-GB" sz="1200" b="1" dirty="0" smtClean="0">
                <a:solidFill>
                  <a:srgbClr val="062E64"/>
                </a:solidFill>
              </a:rPr>
              <a:t>A</a:t>
            </a:r>
            <a:r>
              <a:rPr lang="en-GB" sz="1200" dirty="0" smtClean="0">
                <a:solidFill>
                  <a:srgbClr val="062E64"/>
                </a:solidFill>
              </a:rPr>
              <a:t> Yogurt manufacture</a:t>
            </a:r>
          </a:p>
          <a:p>
            <a:r>
              <a:rPr lang="en-GB" sz="1200" b="1" dirty="0" smtClean="0">
                <a:solidFill>
                  <a:srgbClr val="062E64"/>
                </a:solidFill>
              </a:rPr>
              <a:t>B</a:t>
            </a:r>
            <a:r>
              <a:rPr lang="en-GB" sz="1200" dirty="0" smtClean="0">
                <a:solidFill>
                  <a:srgbClr val="062E64"/>
                </a:solidFill>
              </a:rPr>
              <a:t> Hard ice cream</a:t>
            </a:r>
          </a:p>
          <a:p>
            <a:r>
              <a:rPr lang="en-GB" sz="1200" b="1" dirty="0" smtClean="0">
                <a:solidFill>
                  <a:srgbClr val="062E64"/>
                </a:solidFill>
              </a:rPr>
              <a:t>C</a:t>
            </a:r>
            <a:r>
              <a:rPr lang="en-GB" sz="1200" dirty="0" smtClean="0">
                <a:solidFill>
                  <a:srgbClr val="062E64"/>
                </a:solidFill>
              </a:rPr>
              <a:t> Soft </a:t>
            </a:r>
            <a:r>
              <a:rPr lang="en-GB" sz="1200" dirty="0">
                <a:solidFill>
                  <a:srgbClr val="062E64"/>
                </a:solidFill>
              </a:rPr>
              <a:t>ice</a:t>
            </a:r>
            <a:r>
              <a:rPr lang="en-GB" sz="1200" dirty="0" smtClean="0">
                <a:solidFill>
                  <a:srgbClr val="062E64"/>
                </a:solidFill>
              </a:rPr>
              <a:t> cream mix</a:t>
            </a:r>
          </a:p>
          <a:p>
            <a:r>
              <a:rPr lang="en-GB" sz="1200" b="1" dirty="0" smtClean="0">
                <a:solidFill>
                  <a:srgbClr val="062E64"/>
                </a:solidFill>
              </a:rPr>
              <a:t>D</a:t>
            </a:r>
            <a:r>
              <a:rPr lang="en-GB" sz="1200" dirty="0" smtClean="0">
                <a:solidFill>
                  <a:srgbClr val="062E64"/>
                </a:solidFill>
              </a:rPr>
              <a:t> Long life soft ice cream mix</a:t>
            </a:r>
            <a:endParaRPr lang="en-GB" sz="1200" dirty="0">
              <a:solidFill>
                <a:srgbClr val="062E64"/>
              </a:solidFill>
            </a:endParaRPr>
          </a:p>
        </p:txBody>
      </p:sp>
      <p:sp>
        <p:nvSpPr>
          <p:cNvPr id="11" name="CuadroTexto 10"/>
          <p:cNvSpPr txBox="1"/>
          <p:nvPr/>
        </p:nvSpPr>
        <p:spPr>
          <a:xfrm>
            <a:off x="4575227" y="3397958"/>
            <a:ext cx="2310482" cy="2677656"/>
          </a:xfrm>
          <a:prstGeom prst="rect">
            <a:avLst/>
          </a:prstGeom>
          <a:solidFill>
            <a:schemeClr val="bg1"/>
          </a:solidFill>
        </p:spPr>
        <p:txBody>
          <a:bodyPr wrap="square" rtlCol="0">
            <a:spAutoFit/>
          </a:bodyPr>
          <a:lstStyle/>
          <a:p>
            <a:r>
              <a:rPr lang="en-GB" sz="1200" dirty="0" smtClean="0"/>
              <a:t>  </a:t>
            </a:r>
            <a:r>
              <a:rPr lang="en-GB" sz="1200" b="1" dirty="0" smtClean="0">
                <a:solidFill>
                  <a:srgbClr val="062E64"/>
                </a:solidFill>
              </a:rPr>
              <a:t>1</a:t>
            </a:r>
            <a:r>
              <a:rPr lang="en-GB" sz="1200" dirty="0" smtClean="0">
                <a:solidFill>
                  <a:srgbClr val="062E64"/>
                </a:solidFill>
              </a:rPr>
              <a:t> Mixing tanks</a:t>
            </a:r>
          </a:p>
          <a:p>
            <a:r>
              <a:rPr lang="en-GB" sz="1200" dirty="0" smtClean="0">
                <a:solidFill>
                  <a:srgbClr val="062E64"/>
                </a:solidFill>
              </a:rPr>
              <a:t>  </a:t>
            </a:r>
            <a:r>
              <a:rPr lang="en-GB" sz="1200" b="1" dirty="0" smtClean="0">
                <a:solidFill>
                  <a:srgbClr val="062E64"/>
                </a:solidFill>
              </a:rPr>
              <a:t>2</a:t>
            </a:r>
            <a:r>
              <a:rPr lang="en-GB" sz="1200" dirty="0" smtClean="0">
                <a:solidFill>
                  <a:srgbClr val="062E64"/>
                </a:solidFill>
              </a:rPr>
              <a:t> Pasteuriser</a:t>
            </a:r>
          </a:p>
          <a:p>
            <a:r>
              <a:rPr lang="en-GB" sz="1200" dirty="0" smtClean="0">
                <a:solidFill>
                  <a:srgbClr val="062E64"/>
                </a:solidFill>
              </a:rPr>
              <a:t>  </a:t>
            </a:r>
            <a:r>
              <a:rPr lang="en-GB" sz="1200" b="1" dirty="0" smtClean="0">
                <a:solidFill>
                  <a:srgbClr val="062E64"/>
                </a:solidFill>
              </a:rPr>
              <a:t>3</a:t>
            </a:r>
            <a:r>
              <a:rPr lang="en-GB" sz="1200" dirty="0" smtClean="0">
                <a:solidFill>
                  <a:srgbClr val="062E64"/>
                </a:solidFill>
              </a:rPr>
              <a:t> Bulk starter tanks</a:t>
            </a:r>
          </a:p>
          <a:p>
            <a:r>
              <a:rPr lang="en-GB" sz="1200" dirty="0" smtClean="0">
                <a:solidFill>
                  <a:srgbClr val="062E64"/>
                </a:solidFill>
              </a:rPr>
              <a:t>  </a:t>
            </a:r>
            <a:r>
              <a:rPr lang="en-GB" sz="1200" b="1" dirty="0" smtClean="0">
                <a:solidFill>
                  <a:srgbClr val="062E64"/>
                </a:solidFill>
              </a:rPr>
              <a:t>4</a:t>
            </a:r>
            <a:r>
              <a:rPr lang="en-GB" sz="1200" dirty="0" smtClean="0">
                <a:solidFill>
                  <a:srgbClr val="062E64"/>
                </a:solidFill>
              </a:rPr>
              <a:t> Incubation tanks</a:t>
            </a:r>
          </a:p>
          <a:p>
            <a:r>
              <a:rPr lang="en-GB" sz="1200" dirty="0" smtClean="0">
                <a:solidFill>
                  <a:srgbClr val="062E64"/>
                </a:solidFill>
              </a:rPr>
              <a:t>  </a:t>
            </a:r>
            <a:r>
              <a:rPr lang="en-GB" sz="1200" b="1" dirty="0" smtClean="0">
                <a:solidFill>
                  <a:srgbClr val="062E64"/>
                </a:solidFill>
              </a:rPr>
              <a:t>5 </a:t>
            </a:r>
            <a:r>
              <a:rPr lang="en-GB" sz="1200" dirty="0" smtClean="0">
                <a:solidFill>
                  <a:srgbClr val="062E64"/>
                </a:solidFill>
              </a:rPr>
              <a:t>Cooler</a:t>
            </a:r>
          </a:p>
          <a:p>
            <a:r>
              <a:rPr lang="en-GB" sz="1200" dirty="0" smtClean="0">
                <a:solidFill>
                  <a:srgbClr val="062E64"/>
                </a:solidFill>
              </a:rPr>
              <a:t>  </a:t>
            </a:r>
            <a:r>
              <a:rPr lang="en-GB" sz="1200" b="1" dirty="0" smtClean="0">
                <a:solidFill>
                  <a:srgbClr val="062E64"/>
                </a:solidFill>
              </a:rPr>
              <a:t>6</a:t>
            </a:r>
            <a:r>
              <a:rPr lang="en-GB" sz="1200" dirty="0" smtClean="0">
                <a:solidFill>
                  <a:srgbClr val="062E64"/>
                </a:solidFill>
              </a:rPr>
              <a:t> Buffer tanks</a:t>
            </a:r>
          </a:p>
          <a:p>
            <a:r>
              <a:rPr lang="en-GB" sz="1200" b="1" dirty="0" smtClean="0">
                <a:solidFill>
                  <a:srgbClr val="062E64"/>
                </a:solidFill>
              </a:rPr>
              <a:t>  7 </a:t>
            </a:r>
            <a:r>
              <a:rPr lang="en-GB" sz="1200" dirty="0" smtClean="0">
                <a:solidFill>
                  <a:srgbClr val="062E64"/>
                </a:solidFill>
              </a:rPr>
              <a:t>Ice cream freezer</a:t>
            </a:r>
          </a:p>
          <a:p>
            <a:r>
              <a:rPr lang="en-GB" sz="1200" b="1" dirty="0" smtClean="0">
                <a:solidFill>
                  <a:srgbClr val="062E64"/>
                </a:solidFill>
              </a:rPr>
              <a:t>  8 </a:t>
            </a:r>
            <a:r>
              <a:rPr lang="en-GB" sz="1200" dirty="0" smtClean="0">
                <a:solidFill>
                  <a:srgbClr val="062E64"/>
                </a:solidFill>
              </a:rPr>
              <a:t>Aroma tanks</a:t>
            </a:r>
          </a:p>
          <a:p>
            <a:r>
              <a:rPr lang="en-GB" sz="1200" b="1" dirty="0" smtClean="0">
                <a:solidFill>
                  <a:srgbClr val="062E64"/>
                </a:solidFill>
              </a:rPr>
              <a:t>  9 </a:t>
            </a:r>
            <a:r>
              <a:rPr lang="en-GB" sz="1200" dirty="0" smtClean="0">
                <a:solidFill>
                  <a:srgbClr val="062E64"/>
                </a:solidFill>
              </a:rPr>
              <a:t>Bar freezer</a:t>
            </a:r>
          </a:p>
          <a:p>
            <a:r>
              <a:rPr lang="en-GB" sz="1200" b="1" dirty="0" smtClean="0">
                <a:solidFill>
                  <a:srgbClr val="062E64"/>
                </a:solidFill>
              </a:rPr>
              <a:t>10</a:t>
            </a:r>
            <a:r>
              <a:rPr lang="en-GB" sz="1200" dirty="0" smtClean="0">
                <a:solidFill>
                  <a:srgbClr val="062E64"/>
                </a:solidFill>
              </a:rPr>
              <a:t> Cup/cone filler</a:t>
            </a:r>
          </a:p>
          <a:p>
            <a:r>
              <a:rPr lang="en-GB" sz="1200" b="1" dirty="0" smtClean="0">
                <a:solidFill>
                  <a:srgbClr val="062E64"/>
                </a:solidFill>
              </a:rPr>
              <a:t>11</a:t>
            </a:r>
            <a:r>
              <a:rPr lang="en-GB" sz="1200" dirty="0" smtClean="0">
                <a:solidFill>
                  <a:srgbClr val="062E64"/>
                </a:solidFill>
              </a:rPr>
              <a:t> Packaging</a:t>
            </a:r>
          </a:p>
          <a:p>
            <a:r>
              <a:rPr lang="en-GB" sz="1200" b="1" dirty="0" smtClean="0">
                <a:solidFill>
                  <a:srgbClr val="062E64"/>
                </a:solidFill>
              </a:rPr>
              <a:t>12</a:t>
            </a:r>
            <a:r>
              <a:rPr lang="en-GB" sz="1200" dirty="0" smtClean="0">
                <a:solidFill>
                  <a:srgbClr val="062E64"/>
                </a:solidFill>
              </a:rPr>
              <a:t> UHT treatment</a:t>
            </a:r>
          </a:p>
          <a:p>
            <a:r>
              <a:rPr lang="en-GB" sz="1200" b="1" dirty="0" smtClean="0">
                <a:solidFill>
                  <a:srgbClr val="062E64"/>
                </a:solidFill>
              </a:rPr>
              <a:t>13</a:t>
            </a:r>
            <a:r>
              <a:rPr lang="en-GB" sz="1200" dirty="0" smtClean="0">
                <a:solidFill>
                  <a:srgbClr val="062E64"/>
                </a:solidFill>
              </a:rPr>
              <a:t> Aseptic packaging</a:t>
            </a:r>
          </a:p>
          <a:p>
            <a:r>
              <a:rPr lang="en-GB" sz="1200" b="1" dirty="0" smtClean="0">
                <a:solidFill>
                  <a:srgbClr val="062E64"/>
                </a:solidFill>
              </a:rPr>
              <a:t>14</a:t>
            </a:r>
            <a:r>
              <a:rPr lang="en-GB" sz="1200" dirty="0" smtClean="0">
                <a:solidFill>
                  <a:srgbClr val="062E64"/>
                </a:solidFill>
              </a:rPr>
              <a:t> Soft-ice machine at the retailer</a:t>
            </a:r>
          </a:p>
        </p:txBody>
      </p:sp>
    </p:spTree>
    <p:extLst>
      <p:ext uri="{BB962C8B-B14F-4D97-AF65-F5344CB8AC3E}">
        <p14:creationId xmlns:p14="http://schemas.microsoft.com/office/powerpoint/2010/main" val="1983444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n-GB" dirty="0" smtClean="0"/>
              <a:t>4.6. References / links</a:t>
            </a:r>
            <a:endParaRPr lang="es-ES" dirty="0"/>
          </a:p>
        </p:txBody>
      </p:sp>
      <p:sp>
        <p:nvSpPr>
          <p:cNvPr id="6" name="Content Placeholder 2">
            <a:extLst>
              <a:ext uri="{FF2B5EF4-FFF2-40B4-BE49-F238E27FC236}">
                <a16:creationId xmlns:a16="http://schemas.microsoft.com/office/drawing/2014/main" id="{DBE18B30-9AA9-423F-ACB5-930B869328A2}"/>
              </a:ext>
            </a:extLst>
          </p:cNvPr>
          <p:cNvSpPr txBox="1">
            <a:spLocks/>
          </p:cNvSpPr>
          <p:nvPr/>
        </p:nvSpPr>
        <p:spPr>
          <a:xfrm>
            <a:off x="838200" y="2072237"/>
            <a:ext cx="10799618" cy="42592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n-GB" sz="2000" noProof="1" smtClean="0">
                <a:solidFill>
                  <a:srgbClr val="062E64"/>
                </a:solidFill>
              </a:rPr>
              <a:t>Condony, R. et al. (1988). </a:t>
            </a:r>
            <a:r>
              <a:rPr lang="en-GB" sz="2000" i="1" noProof="1" smtClean="0">
                <a:solidFill>
                  <a:srgbClr val="062E64"/>
                </a:solidFill>
              </a:rPr>
              <a:t>Yogur: elaboración y valor nutritivo</a:t>
            </a:r>
            <a:r>
              <a:rPr lang="en-GB" sz="2000" noProof="1" smtClean="0">
                <a:solidFill>
                  <a:srgbClr val="062E64"/>
                </a:solidFill>
              </a:rPr>
              <a:t>, Fundación Española de la Nutrición.</a:t>
            </a:r>
          </a:p>
          <a:p>
            <a:pPr marL="457200" lvl="1" indent="0" algn="just">
              <a:lnSpc>
                <a:spcPct val="100000"/>
              </a:lnSpc>
              <a:buNone/>
            </a:pPr>
            <a:r>
              <a:rPr lang="en-GB" sz="2000" noProof="1" smtClean="0">
                <a:solidFill>
                  <a:srgbClr val="062E64"/>
                </a:solidFill>
                <a:hlinkClick r:id="rId4"/>
              </a:rPr>
              <a:t>https://www.fen.org.es/publicacion/yogurt-elaboracion-y-valor-nutritivo</a:t>
            </a:r>
            <a:endParaRPr lang="en-GB" sz="2000" noProof="1" smtClean="0">
              <a:solidFill>
                <a:srgbClr val="062E64"/>
              </a:solidFill>
            </a:endParaRPr>
          </a:p>
          <a:p>
            <a:pPr algn="just">
              <a:lnSpc>
                <a:spcPct val="100000"/>
              </a:lnSpc>
            </a:pPr>
            <a:r>
              <a:rPr lang="en-GB" sz="2000" i="1" dirty="0">
                <a:solidFill>
                  <a:srgbClr val="062E64"/>
                </a:solidFill>
              </a:rPr>
              <a:t>Dairy Processing Handbook ©Tetra Pak</a:t>
            </a:r>
            <a:r>
              <a:rPr lang="en-GB" sz="2000" i="1" noProof="1">
                <a:solidFill>
                  <a:srgbClr val="062E64"/>
                </a:solidFill>
              </a:rPr>
              <a:t> </a:t>
            </a:r>
            <a:r>
              <a:rPr lang="en-GB" sz="2000" noProof="1">
                <a:solidFill>
                  <a:srgbClr val="062E64"/>
                </a:solidFill>
              </a:rPr>
              <a:t>(1995</a:t>
            </a:r>
            <a:r>
              <a:rPr lang="en-GB" sz="2000" noProof="1" smtClean="0">
                <a:solidFill>
                  <a:srgbClr val="062E64"/>
                </a:solidFill>
              </a:rPr>
              <a:t>).</a:t>
            </a:r>
            <a:endParaRPr lang="en-GB" sz="2000" noProof="1">
              <a:solidFill>
                <a:srgbClr val="062E64"/>
              </a:solidFill>
            </a:endParaRPr>
          </a:p>
          <a:p>
            <a:pPr marL="457200" lvl="1" indent="0" algn="just">
              <a:lnSpc>
                <a:spcPct val="100000"/>
              </a:lnSpc>
              <a:buNone/>
            </a:pPr>
            <a:r>
              <a:rPr lang="en-GB" sz="2000" noProof="1">
                <a:solidFill>
                  <a:srgbClr val="062E64"/>
                </a:solidFill>
                <a:hlinkClick r:id="rId5"/>
              </a:rPr>
              <a:t>https://dairyprocessinghandbook.tetrapak.com</a:t>
            </a:r>
            <a:endParaRPr lang="en-GB" sz="2000" noProof="1">
              <a:solidFill>
                <a:srgbClr val="062E64"/>
              </a:solidFill>
            </a:endParaRPr>
          </a:p>
          <a:p>
            <a:pPr algn="just">
              <a:lnSpc>
                <a:spcPct val="100000"/>
              </a:lnSpc>
            </a:pPr>
            <a:r>
              <a:rPr lang="en-GB" sz="2000" noProof="1" smtClean="0">
                <a:solidFill>
                  <a:srgbClr val="062E64"/>
                </a:solidFill>
              </a:rPr>
              <a:t>Dirección General de Salud Pública y Alimentación (2007). </a:t>
            </a:r>
            <a:r>
              <a:rPr lang="en-GB" sz="2000" i="1" noProof="1" smtClean="0">
                <a:solidFill>
                  <a:srgbClr val="062E64"/>
                </a:solidFill>
              </a:rPr>
              <a:t>Leches fermentadas en la Comunidad de Madrid: diagnóstico de situación del mercado y del etiquetado</a:t>
            </a:r>
            <a:r>
              <a:rPr lang="en-GB" sz="2000" noProof="1" smtClean="0">
                <a:solidFill>
                  <a:srgbClr val="062E64"/>
                </a:solidFill>
              </a:rPr>
              <a:t>. Documentos Técnicos de Salud Pública, 106. Comunidad de Madrid.</a:t>
            </a:r>
          </a:p>
          <a:p>
            <a:pPr marL="457200" lvl="1" indent="0" algn="just">
              <a:lnSpc>
                <a:spcPct val="100000"/>
              </a:lnSpc>
              <a:buNone/>
            </a:pPr>
            <a:r>
              <a:rPr lang="en-GB" sz="2000" noProof="1" smtClean="0">
                <a:solidFill>
                  <a:srgbClr val="062E64"/>
                </a:solidFill>
                <a:hlinkClick r:id="rId6"/>
              </a:rPr>
              <a:t>http://www.madrid.org/bvirtual/BVCM009021.pdf</a:t>
            </a:r>
            <a:endParaRPr lang="en-GB" sz="2000" noProof="1" smtClean="0">
              <a:solidFill>
                <a:srgbClr val="062E64"/>
              </a:solidFill>
            </a:endParaRPr>
          </a:p>
          <a:p>
            <a:pPr algn="just">
              <a:lnSpc>
                <a:spcPct val="100000"/>
              </a:lnSpc>
            </a:pPr>
            <a:r>
              <a:rPr lang="es-ES" sz="2000" noProof="1" smtClean="0">
                <a:solidFill>
                  <a:srgbClr val="062E64"/>
                </a:solidFill>
              </a:rPr>
              <a:t>Federación Nacional de Industrias Lácteas. </a:t>
            </a:r>
            <a:r>
              <a:rPr lang="es-ES" sz="2000" i="1" noProof="1" smtClean="0">
                <a:solidFill>
                  <a:srgbClr val="062E64"/>
                </a:solidFill>
              </a:rPr>
              <a:t>Monografía. Queso</a:t>
            </a:r>
            <a:r>
              <a:rPr lang="es-ES" sz="2000" i="1" noProof="1">
                <a:solidFill>
                  <a:srgbClr val="062E64"/>
                </a:solidFill>
              </a:rPr>
              <a:t>, yogur y otras leches </a:t>
            </a:r>
            <a:r>
              <a:rPr lang="es-ES" sz="2000" i="1" noProof="1" smtClean="0">
                <a:solidFill>
                  <a:srgbClr val="062E64"/>
                </a:solidFill>
              </a:rPr>
              <a:t>fermentadas</a:t>
            </a:r>
            <a:r>
              <a:rPr lang="es-ES" sz="2000" noProof="1" smtClean="0">
                <a:solidFill>
                  <a:srgbClr val="062E64"/>
                </a:solidFill>
              </a:rPr>
              <a:t>.</a:t>
            </a:r>
          </a:p>
          <a:p>
            <a:pPr marL="457200" lvl="1" indent="0" algn="just">
              <a:lnSpc>
                <a:spcPct val="100000"/>
              </a:lnSpc>
              <a:buNone/>
            </a:pPr>
            <a:r>
              <a:rPr lang="en-GB" sz="2000" noProof="1">
                <a:solidFill>
                  <a:srgbClr val="062E64"/>
                </a:solidFill>
                <a:hlinkClick r:id="rId7"/>
              </a:rPr>
              <a:t>http://</a:t>
            </a:r>
            <a:r>
              <a:rPr lang="en-GB" sz="2000" noProof="1" smtClean="0">
                <a:solidFill>
                  <a:srgbClr val="062E64"/>
                </a:solidFill>
                <a:hlinkClick r:id="rId7"/>
              </a:rPr>
              <a:t>www.lacteosinsustituibles.es/p/archivos/pdf/monografia_queso_yogur_otraslechesfermentadas.pdf</a:t>
            </a:r>
            <a:endParaRPr lang="en-GB" sz="2000" noProof="1">
              <a:solidFill>
                <a:srgbClr val="062E64"/>
              </a:solidFill>
            </a:endParaRPr>
          </a:p>
        </p:txBody>
      </p:sp>
      <p:pic>
        <p:nvPicPr>
          <p:cNvPr id="4"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3018" y="6950509"/>
            <a:ext cx="609600" cy="609600"/>
          </a:xfrm>
          <a:prstGeom prst="rect">
            <a:avLst/>
          </a:prstGeom>
        </p:spPr>
      </p:pic>
    </p:spTree>
    <p:extLst>
      <p:ext uri="{BB962C8B-B14F-4D97-AF65-F5344CB8AC3E}">
        <p14:creationId xmlns:p14="http://schemas.microsoft.com/office/powerpoint/2010/main" val="3580963967"/>
      </p:ext>
    </p:extLst>
  </p:cSld>
  <p:clrMapOvr>
    <a:masterClrMapping/>
  </p:clrMapOvr>
  <mc:AlternateContent xmlns:mc="http://schemas.openxmlformats.org/markup-compatibility/2006" xmlns:p14="http://schemas.microsoft.com/office/powerpoint/2010/main">
    <mc:Choice Requires="p14">
      <p:transition p14:dur="0" advClick="0" advTm="7920"/>
    </mc:Choice>
    <mc:Fallback xmlns="">
      <p:transition advClick="0" advTm="7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n-GB" dirty="0" smtClean="0"/>
              <a:t>4.6. References / links</a:t>
            </a:r>
            <a:endParaRPr lang="es-ES" dirty="0"/>
          </a:p>
        </p:txBody>
      </p:sp>
      <p:sp>
        <p:nvSpPr>
          <p:cNvPr id="6" name="Content Placeholder 2">
            <a:extLst>
              <a:ext uri="{FF2B5EF4-FFF2-40B4-BE49-F238E27FC236}">
                <a16:creationId xmlns:a16="http://schemas.microsoft.com/office/drawing/2014/main" id="{DBE18B30-9AA9-423F-ACB5-930B869328A2}"/>
              </a:ext>
            </a:extLst>
          </p:cNvPr>
          <p:cNvSpPr txBox="1">
            <a:spLocks/>
          </p:cNvSpPr>
          <p:nvPr/>
        </p:nvSpPr>
        <p:spPr>
          <a:xfrm>
            <a:off x="838200" y="2072237"/>
            <a:ext cx="10522527" cy="42592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s-ES" sz="2000" noProof="1" smtClean="0">
                <a:solidFill>
                  <a:srgbClr val="062E64"/>
                </a:solidFill>
              </a:rPr>
              <a:t>Würth, D. (2017). </a:t>
            </a:r>
            <a:r>
              <a:rPr lang="es-ES" sz="2000" i="1" noProof="1" smtClean="0">
                <a:solidFill>
                  <a:srgbClr val="062E64"/>
                </a:solidFill>
              </a:rPr>
              <a:t>Lácteos fermentados: defectos y causas, tendencias</a:t>
            </a:r>
            <a:r>
              <a:rPr lang="es-ES" sz="2000" noProof="1" smtClean="0">
                <a:solidFill>
                  <a:srgbClr val="062E64"/>
                </a:solidFill>
              </a:rPr>
              <a:t>.</a:t>
            </a:r>
          </a:p>
          <a:p>
            <a:pPr marL="457200" lvl="1" indent="0" algn="just">
              <a:lnSpc>
                <a:spcPct val="100000"/>
              </a:lnSpc>
              <a:buNone/>
            </a:pPr>
            <a:r>
              <a:rPr lang="es-ES" sz="1600" noProof="1" smtClean="0">
                <a:solidFill>
                  <a:srgbClr val="062E64"/>
                </a:solidFill>
                <a:hlinkClick r:id="rId2"/>
              </a:rPr>
              <a:t>http://proleche.com/wp-content/uploads/2017/10/Charla20.pdf</a:t>
            </a:r>
            <a:endParaRPr lang="es-ES" sz="1600" noProof="1" smtClean="0">
              <a:solidFill>
                <a:srgbClr val="062E64"/>
              </a:solidFill>
            </a:endParaRPr>
          </a:p>
          <a:p>
            <a:pPr marL="457200" lvl="1" indent="0" algn="just">
              <a:lnSpc>
                <a:spcPct val="100000"/>
              </a:lnSpc>
              <a:buNone/>
            </a:pPr>
            <a:endParaRPr lang="es-ES" sz="1600" noProof="1" smtClean="0">
              <a:solidFill>
                <a:srgbClr val="062E64"/>
              </a:solidFill>
            </a:endParaRPr>
          </a:p>
          <a:p>
            <a:pPr marL="0" indent="0" algn="just">
              <a:lnSpc>
                <a:spcPct val="100000"/>
              </a:lnSpc>
              <a:buNone/>
            </a:pPr>
            <a:r>
              <a:rPr lang="es-ES" sz="2000" noProof="1" smtClean="0">
                <a:solidFill>
                  <a:srgbClr val="062E64"/>
                </a:solidFill>
              </a:rPr>
              <a:t>Youtube links</a:t>
            </a:r>
          </a:p>
          <a:p>
            <a:pPr algn="just">
              <a:lnSpc>
                <a:spcPct val="100000"/>
              </a:lnSpc>
            </a:pPr>
            <a:r>
              <a:rPr lang="es-ES" sz="2000" noProof="1" smtClean="0">
                <a:solidFill>
                  <a:srgbClr val="062E64"/>
                </a:solidFill>
              </a:rPr>
              <a:t>92-Fabricando Made in Spain - Yogures</a:t>
            </a:r>
          </a:p>
          <a:p>
            <a:pPr marL="457200" lvl="1" indent="0" algn="just">
              <a:lnSpc>
                <a:spcPct val="100000"/>
              </a:lnSpc>
              <a:buNone/>
            </a:pPr>
            <a:r>
              <a:rPr lang="es-ES" sz="1600" noProof="1">
                <a:solidFill>
                  <a:srgbClr val="062E64"/>
                </a:solidFill>
                <a:hlinkClick r:id="rId3"/>
              </a:rPr>
              <a:t>https://</a:t>
            </a:r>
            <a:r>
              <a:rPr lang="es-ES" sz="1600" noProof="1" smtClean="0">
                <a:solidFill>
                  <a:srgbClr val="062E64"/>
                </a:solidFill>
                <a:hlinkClick r:id="rId3"/>
              </a:rPr>
              <a:t>www.youtube.com/watch?v=v7fG394NEHM</a:t>
            </a:r>
            <a:endParaRPr lang="es-ES" sz="1600" noProof="1" smtClean="0">
              <a:solidFill>
                <a:srgbClr val="062E64"/>
              </a:solidFill>
            </a:endParaRPr>
          </a:p>
          <a:p>
            <a:pPr algn="just">
              <a:lnSpc>
                <a:spcPct val="100000"/>
              </a:lnSpc>
            </a:pPr>
            <a:r>
              <a:rPr lang="es-ES" sz="2000" noProof="1" smtClean="0">
                <a:solidFill>
                  <a:srgbClr val="062E64"/>
                </a:solidFill>
              </a:rPr>
              <a:t>Yogures 'made in Euskadi'</a:t>
            </a:r>
          </a:p>
          <a:p>
            <a:pPr marL="457200" lvl="1" indent="0" algn="just">
              <a:lnSpc>
                <a:spcPct val="100000"/>
              </a:lnSpc>
              <a:buNone/>
            </a:pPr>
            <a:r>
              <a:rPr lang="es-ES" sz="1600" noProof="1" smtClean="0">
                <a:solidFill>
                  <a:srgbClr val="062E64"/>
                </a:solidFill>
                <a:hlinkClick r:id="rId4"/>
              </a:rPr>
              <a:t>https://www.youtube.com/watch?v=ja6CfQirtxU</a:t>
            </a:r>
            <a:endParaRPr lang="es-ES" sz="1600" noProof="1" smtClean="0">
              <a:solidFill>
                <a:srgbClr val="062E64"/>
              </a:solidFill>
            </a:endParaRPr>
          </a:p>
          <a:p>
            <a:pPr marL="457200" lvl="1" indent="0" algn="just">
              <a:lnSpc>
                <a:spcPct val="100000"/>
              </a:lnSpc>
              <a:buNone/>
            </a:pPr>
            <a:endParaRPr lang="en-GB" sz="1600" noProof="1">
              <a:solidFill>
                <a:srgbClr val="062E64"/>
              </a:solidFill>
            </a:endParaRPr>
          </a:p>
        </p:txBody>
      </p:sp>
    </p:spTree>
    <p:extLst>
      <p:ext uri="{BB962C8B-B14F-4D97-AF65-F5344CB8AC3E}">
        <p14:creationId xmlns:p14="http://schemas.microsoft.com/office/powerpoint/2010/main" val="125031254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2222A-9ACE-44B6-A8BB-C4B288E776E9}"/>
              </a:ext>
            </a:extLst>
          </p:cNvPr>
          <p:cNvSpPr>
            <a:spLocks noGrp="1"/>
          </p:cNvSpPr>
          <p:nvPr>
            <p:ph type="title"/>
          </p:nvPr>
        </p:nvSpPr>
        <p:spPr>
          <a:xfrm>
            <a:off x="2251364" y="2490226"/>
            <a:ext cx="7757160" cy="1325563"/>
          </a:xfrm>
        </p:spPr>
        <p:txBody>
          <a:bodyPr/>
          <a:lstStyle/>
          <a:p>
            <a:r>
              <a:rPr lang="en-US" dirty="0"/>
              <a:t>Thank You!</a:t>
            </a:r>
            <a:endParaRPr lang="lt-LT" dirty="0"/>
          </a:p>
        </p:txBody>
      </p:sp>
      <p:sp>
        <p:nvSpPr>
          <p:cNvPr id="5" name="TextBox 4">
            <a:extLst>
              <a:ext uri="{FF2B5EF4-FFF2-40B4-BE49-F238E27FC236}">
                <a16:creationId xmlns:a16="http://schemas.microsoft.com/office/drawing/2014/main" id="{4937A23C-F11F-4E75-B5C9-0DA9F0E140B2}"/>
              </a:ext>
            </a:extLst>
          </p:cNvPr>
          <p:cNvSpPr txBox="1"/>
          <p:nvPr/>
        </p:nvSpPr>
        <p:spPr>
          <a:xfrm>
            <a:off x="3047260" y="3548394"/>
            <a:ext cx="6094520" cy="707886"/>
          </a:xfrm>
          <a:prstGeom prst="rect">
            <a:avLst/>
          </a:prstGeom>
          <a:noFill/>
        </p:spPr>
        <p:txBody>
          <a:bodyPr wrap="square">
            <a:spAutoFit/>
          </a:bodyPr>
          <a:lstStyle/>
          <a:p>
            <a:pPr algn="ctr" fontAlgn="base"/>
            <a:r>
              <a:rPr lang="lt-LT" sz="4000" b="0" i="0" dirty="0">
                <a:solidFill>
                  <a:srgbClr val="000000"/>
                </a:solidFill>
                <a:effectLst/>
                <a:latin typeface="apple color emoji"/>
              </a:rPr>
              <a:t>💛</a:t>
            </a:r>
            <a:endParaRPr lang="lt-LT" sz="4000" b="1" i="0" dirty="0">
              <a:solidFill>
                <a:srgbClr val="000000"/>
              </a:solidFill>
              <a:effectLst/>
              <a:latin typeface="helvetica neue"/>
            </a:endParaRPr>
          </a:p>
        </p:txBody>
      </p:sp>
      <p:pic>
        <p:nvPicPr>
          <p:cNvPr id="4"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42700" y="7042150"/>
            <a:ext cx="609600" cy="609600"/>
          </a:xfrm>
          <a:prstGeom prst="rect">
            <a:avLst/>
          </a:prstGeom>
        </p:spPr>
      </p:pic>
    </p:spTree>
    <p:extLst>
      <p:ext uri="{BB962C8B-B14F-4D97-AF65-F5344CB8AC3E}">
        <p14:creationId xmlns:p14="http://schemas.microsoft.com/office/powerpoint/2010/main" val="657751124"/>
      </p:ext>
    </p:extLst>
  </p:cSld>
  <p:clrMapOvr>
    <a:masterClrMapping/>
  </p:clrMapOvr>
  <mc:AlternateContent xmlns:mc="http://schemas.openxmlformats.org/markup-compatibility/2006" xmlns:p14="http://schemas.microsoft.com/office/powerpoint/2010/main">
    <mc:Choice Requires="p14">
      <p:transition p14:dur="0" advClick="0" advTm="3200"/>
    </mc:Choice>
    <mc:Fallback xmlns="">
      <p:transition advClick="0" advTm="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0">
            <a:extLst>
              <a:ext uri="{FF2B5EF4-FFF2-40B4-BE49-F238E27FC236}">
                <a16:creationId xmlns:a16="http://schemas.microsoft.com/office/drawing/2014/main" id="{8933023A-35AD-48D9-AD66-4DACCE7B4FC7}"/>
              </a:ext>
            </a:extLst>
          </p:cNvPr>
          <p:cNvGraphicFramePr>
            <a:graphicFrameLocks noGrp="1"/>
          </p:cNvGraphicFramePr>
          <p:nvPr>
            <p:ph sz="quarter" idx="4294967295"/>
            <p:extLst>
              <p:ext uri="{D42A27DB-BD31-4B8C-83A1-F6EECF244321}">
                <p14:modId xmlns:p14="http://schemas.microsoft.com/office/powerpoint/2010/main" val="2966066486"/>
              </p:ext>
            </p:extLst>
          </p:nvPr>
        </p:nvGraphicFramePr>
        <p:xfrm>
          <a:off x="284811" y="2293878"/>
          <a:ext cx="5658793" cy="3815080"/>
        </p:xfrm>
        <a:graphic>
          <a:graphicData uri="http://schemas.openxmlformats.org/drawingml/2006/table">
            <a:tbl>
              <a:tblPr firstRow="1" bandRow="1">
                <a:tableStyleId>{5C22544A-7EE6-4342-B048-85BDC9FD1C3A}</a:tableStyleId>
              </a:tblPr>
              <a:tblGrid>
                <a:gridCol w="1245199">
                  <a:extLst>
                    <a:ext uri="{9D8B030D-6E8A-4147-A177-3AD203B41FA5}">
                      <a16:colId xmlns:a16="http://schemas.microsoft.com/office/drawing/2014/main" val="2149714041"/>
                    </a:ext>
                  </a:extLst>
                </a:gridCol>
                <a:gridCol w="1363865">
                  <a:extLst>
                    <a:ext uri="{9D8B030D-6E8A-4147-A177-3AD203B41FA5}">
                      <a16:colId xmlns:a16="http://schemas.microsoft.com/office/drawing/2014/main" val="1406019752"/>
                    </a:ext>
                  </a:extLst>
                </a:gridCol>
                <a:gridCol w="3049729">
                  <a:extLst>
                    <a:ext uri="{9D8B030D-6E8A-4147-A177-3AD203B41FA5}">
                      <a16:colId xmlns:a16="http://schemas.microsoft.com/office/drawing/2014/main" val="1547606690"/>
                    </a:ext>
                  </a:extLst>
                </a:gridCol>
              </a:tblGrid>
              <a:tr h="370840">
                <a:tc>
                  <a:txBody>
                    <a:bodyPr/>
                    <a:lstStyle/>
                    <a:p>
                      <a:r>
                        <a:rPr lang="en-GB" sz="1800" b="1" noProof="0" dirty="0" smtClean="0">
                          <a:solidFill>
                            <a:schemeClr val="bg1"/>
                          </a:solidFill>
                        </a:rPr>
                        <a:t>Name</a:t>
                      </a:r>
                      <a:endParaRPr lang="en-GB" sz="18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noProof="0" dirty="0" smtClean="0">
                          <a:solidFill>
                            <a:schemeClr val="bg1"/>
                          </a:solidFill>
                        </a:rPr>
                        <a:t>Origin</a:t>
                      </a:r>
                      <a:endParaRPr lang="en-GB" sz="18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noProof="0" dirty="0" smtClean="0">
                          <a:solidFill>
                            <a:schemeClr val="bg1"/>
                          </a:solidFill>
                        </a:rPr>
                        <a:t>Fermentative microorganisms</a:t>
                      </a:r>
                      <a:endParaRPr lang="en-GB" sz="18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94578822"/>
                  </a:ext>
                </a:extLst>
              </a:tr>
              <a:tr h="370840">
                <a:tc>
                  <a:txBody>
                    <a:bodyPr/>
                    <a:lstStyle/>
                    <a:p>
                      <a:r>
                        <a:rPr lang="en-GB" sz="1600" b="0" noProof="1" smtClean="0">
                          <a:solidFill>
                            <a:srgbClr val="062E64"/>
                          </a:solidFill>
                        </a:rPr>
                        <a:t>Yogurt (goat, sheep, cow)</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1" smtClean="0">
                          <a:solidFill>
                            <a:srgbClr val="062E64"/>
                          </a:solidFill>
                        </a:rPr>
                        <a:t>Bulgaria, Turkey</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Lactobacillus bulgaricus Streptococcus thermophilus</a:t>
                      </a:r>
                      <a:endParaRPr lang="en-GB" sz="1600" b="0" i="1"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02291689"/>
                  </a:ext>
                </a:extLst>
              </a:tr>
              <a:tr h="370840">
                <a:tc>
                  <a:txBody>
                    <a:bodyPr/>
                    <a:lstStyle/>
                    <a:p>
                      <a:r>
                        <a:rPr lang="en-GB" sz="1600" b="0" noProof="1" smtClean="0">
                          <a:solidFill>
                            <a:srgbClr val="062E64"/>
                          </a:solidFill>
                        </a:rPr>
                        <a:t>Kefir (cow)</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1" smtClean="0">
                          <a:solidFill>
                            <a:srgbClr val="062E64"/>
                          </a:solidFill>
                        </a:rPr>
                        <a:t>Caucasus</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Lactobacillus acidophilus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casei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lactis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cremoris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diacetylactis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noProof="1" smtClean="0">
                          <a:solidFill>
                            <a:srgbClr val="062E64"/>
                          </a:solidFill>
                        </a:rPr>
                        <a:t>Candida kefir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noProof="1" smtClean="0">
                          <a:solidFill>
                            <a:srgbClr val="062E64"/>
                          </a:solidFill>
                        </a:rPr>
                        <a:t>Kluyveromyces</a:t>
                      </a:r>
                      <a:r>
                        <a:rPr lang="en-GB" sz="1600" b="0" i="1" baseline="0" noProof="1" smtClean="0">
                          <a:solidFill>
                            <a:srgbClr val="062E64"/>
                          </a:solidFill>
                        </a:rPr>
                        <a:t> fragilis</a:t>
                      </a:r>
                      <a:endParaRPr lang="en-GB" sz="1600" b="0" i="1"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666901345"/>
                  </a:ext>
                </a:extLst>
              </a:tr>
              <a:tr h="370840">
                <a:tc>
                  <a:txBody>
                    <a:bodyPr/>
                    <a:lstStyle/>
                    <a:p>
                      <a:r>
                        <a:rPr lang="en-GB" sz="1600" b="0" noProof="1" smtClean="0">
                          <a:solidFill>
                            <a:srgbClr val="062E64"/>
                          </a:solidFill>
                        </a:rPr>
                        <a:t>Koumis</a:t>
                      </a:r>
                      <a:r>
                        <a:rPr lang="en-GB" sz="1600" b="0" baseline="0" noProof="1" smtClean="0">
                          <a:solidFill>
                            <a:srgbClr val="062E64"/>
                          </a:solidFill>
                        </a:rPr>
                        <a:t> (mare, cow)</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1" smtClean="0">
                          <a:solidFill>
                            <a:srgbClr val="062E64"/>
                          </a:solidFill>
                        </a:rPr>
                        <a:t>Central Asia</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Lactobacillus bulgaricus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Lactobacillus acidophilus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lactis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noProof="1" smtClean="0">
                          <a:solidFill>
                            <a:srgbClr val="062E64"/>
                          </a:solidFill>
                        </a:rPr>
                        <a:t>Kluyveromyces</a:t>
                      </a:r>
                      <a:r>
                        <a:rPr lang="en-GB" sz="1600" b="0" i="1" baseline="0" noProof="1" smtClean="0">
                          <a:solidFill>
                            <a:srgbClr val="062E64"/>
                          </a:solidFill>
                        </a:rPr>
                        <a:t> lactis</a:t>
                      </a:r>
                      <a:endParaRPr lang="en-GB" sz="1600" b="0" i="1" noProof="1" smtClean="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184935650"/>
                  </a:ext>
                </a:extLst>
              </a:tr>
            </a:tbl>
          </a:graphicData>
        </a:graphic>
      </p:graphicFrame>
      <p:sp>
        <p:nvSpPr>
          <p:cNvPr id="5" name="Rectángulo 4"/>
          <p:cNvSpPr/>
          <p:nvPr/>
        </p:nvSpPr>
        <p:spPr>
          <a:xfrm>
            <a:off x="8912990" y="5865118"/>
            <a:ext cx="2087879" cy="276999"/>
          </a:xfrm>
          <a:prstGeom prst="rect">
            <a:avLst/>
          </a:prstGeom>
        </p:spPr>
        <p:txBody>
          <a:bodyPr wrap="none">
            <a:spAutoFit/>
          </a:bodyPr>
          <a:lstStyle/>
          <a:p>
            <a:r>
              <a:rPr lang="en-GB" sz="1200" dirty="0">
                <a:solidFill>
                  <a:srgbClr val="062E64"/>
                </a:solidFill>
              </a:rPr>
              <a:t>Source: </a:t>
            </a:r>
            <a:r>
              <a:rPr lang="en-GB" sz="1200" noProof="1" smtClean="0">
                <a:solidFill>
                  <a:srgbClr val="062E64"/>
                </a:solidFill>
              </a:rPr>
              <a:t>Condony</a:t>
            </a:r>
            <a:r>
              <a:rPr lang="en-GB" sz="1200" dirty="0" smtClean="0">
                <a:solidFill>
                  <a:srgbClr val="062E64"/>
                </a:solidFill>
              </a:rPr>
              <a:t> </a:t>
            </a:r>
            <a:r>
              <a:rPr lang="en-GB" sz="1200" i="1" dirty="0" smtClean="0">
                <a:solidFill>
                  <a:srgbClr val="062E64"/>
                </a:solidFill>
              </a:rPr>
              <a:t>et al.</a:t>
            </a:r>
            <a:r>
              <a:rPr lang="en-GB" sz="1200" dirty="0" smtClean="0">
                <a:solidFill>
                  <a:srgbClr val="062E64"/>
                </a:solidFill>
              </a:rPr>
              <a:t> (1988)</a:t>
            </a:r>
            <a:endParaRPr lang="es-ES" sz="1200" dirty="0">
              <a:solidFill>
                <a:srgbClr val="062E64"/>
              </a:solidFill>
            </a:endParaRPr>
          </a:p>
        </p:txBody>
      </p:sp>
      <p:sp>
        <p:nvSpPr>
          <p:cNvPr id="7"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smtClean="0"/>
              <a:t>4.1</a:t>
            </a:r>
            <a:r>
              <a:rPr lang="en-GB" dirty="0"/>
              <a:t>. Types of </a:t>
            </a:r>
            <a:r>
              <a:rPr lang="en-GB" dirty="0" smtClean="0"/>
              <a:t>yogurt </a:t>
            </a:r>
            <a:r>
              <a:rPr lang="en-GB" dirty="0"/>
              <a:t>and fermented milks</a:t>
            </a:r>
            <a:endParaRPr lang="es-ES" dirty="0"/>
          </a:p>
        </p:txBody>
      </p:sp>
      <p:graphicFrame>
        <p:nvGraphicFramePr>
          <p:cNvPr id="8" name="Table 20">
            <a:extLst>
              <a:ext uri="{FF2B5EF4-FFF2-40B4-BE49-F238E27FC236}">
                <a16:creationId xmlns:a16="http://schemas.microsoft.com/office/drawing/2014/main" id="{8933023A-35AD-48D9-AD66-4DACCE7B4FC7}"/>
              </a:ext>
            </a:extLst>
          </p:cNvPr>
          <p:cNvGraphicFramePr>
            <a:graphicFrameLocks noGrp="1"/>
          </p:cNvGraphicFramePr>
          <p:nvPr>
            <p:ph sz="quarter" idx="4294967295"/>
            <p:extLst>
              <p:ext uri="{D42A27DB-BD31-4B8C-83A1-F6EECF244321}">
                <p14:modId xmlns:p14="http://schemas.microsoft.com/office/powerpoint/2010/main" val="1055827494"/>
              </p:ext>
            </p:extLst>
          </p:nvPr>
        </p:nvGraphicFramePr>
        <p:xfrm>
          <a:off x="6228409" y="2293878"/>
          <a:ext cx="5658793" cy="3571240"/>
        </p:xfrm>
        <a:graphic>
          <a:graphicData uri="http://schemas.openxmlformats.org/drawingml/2006/table">
            <a:tbl>
              <a:tblPr firstRow="1" bandRow="1">
                <a:tableStyleId>{5C22544A-7EE6-4342-B048-85BDC9FD1C3A}</a:tableStyleId>
              </a:tblPr>
              <a:tblGrid>
                <a:gridCol w="1245199">
                  <a:extLst>
                    <a:ext uri="{9D8B030D-6E8A-4147-A177-3AD203B41FA5}">
                      <a16:colId xmlns:a16="http://schemas.microsoft.com/office/drawing/2014/main" val="2149714041"/>
                    </a:ext>
                  </a:extLst>
                </a:gridCol>
                <a:gridCol w="1363865">
                  <a:extLst>
                    <a:ext uri="{9D8B030D-6E8A-4147-A177-3AD203B41FA5}">
                      <a16:colId xmlns:a16="http://schemas.microsoft.com/office/drawing/2014/main" val="1406019752"/>
                    </a:ext>
                  </a:extLst>
                </a:gridCol>
                <a:gridCol w="3049729">
                  <a:extLst>
                    <a:ext uri="{9D8B030D-6E8A-4147-A177-3AD203B41FA5}">
                      <a16:colId xmlns:a16="http://schemas.microsoft.com/office/drawing/2014/main" val="1547606690"/>
                    </a:ext>
                  </a:extLst>
                </a:gridCol>
              </a:tblGrid>
              <a:tr h="370840">
                <a:tc>
                  <a:txBody>
                    <a:bodyPr/>
                    <a:lstStyle/>
                    <a:p>
                      <a:r>
                        <a:rPr lang="en-GB" sz="1800" b="1" noProof="0" dirty="0" smtClean="0">
                          <a:solidFill>
                            <a:schemeClr val="bg1"/>
                          </a:solidFill>
                        </a:rPr>
                        <a:t>Name</a:t>
                      </a:r>
                      <a:endParaRPr lang="en-GB" sz="18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noProof="0" dirty="0" smtClean="0">
                          <a:solidFill>
                            <a:schemeClr val="bg1"/>
                          </a:solidFill>
                        </a:rPr>
                        <a:t>Origin</a:t>
                      </a:r>
                      <a:endParaRPr lang="en-GB" sz="18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noProof="0" dirty="0" smtClean="0">
                          <a:solidFill>
                            <a:schemeClr val="bg1"/>
                          </a:solidFill>
                        </a:rPr>
                        <a:t>Fermentative microorganisms</a:t>
                      </a:r>
                      <a:endParaRPr lang="en-GB" sz="18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94578822"/>
                  </a:ext>
                </a:extLst>
              </a:tr>
              <a:tr h="370840">
                <a:tc>
                  <a:txBody>
                    <a:bodyPr/>
                    <a:lstStyle/>
                    <a:p>
                      <a:r>
                        <a:rPr lang="en-GB" sz="1600" b="0" noProof="1" smtClean="0">
                          <a:solidFill>
                            <a:srgbClr val="062E64"/>
                          </a:solidFill>
                        </a:rPr>
                        <a:t>Buttermilk (cow)</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1" smtClean="0">
                          <a:solidFill>
                            <a:srgbClr val="062E64"/>
                          </a:solidFill>
                        </a:rPr>
                        <a:t>Anglo-Saxon countries</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Lactobacillus bulgaricus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Lactobacillus acidophilus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lactis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cremoris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Leuconostoc</a:t>
                      </a:r>
                      <a:r>
                        <a:rPr lang="en-GB" sz="1600" b="0" i="1" kern="1200" baseline="0" noProof="1" smtClean="0">
                          <a:solidFill>
                            <a:srgbClr val="062E64"/>
                          </a:solidFill>
                          <a:latin typeface="+mn-lt"/>
                          <a:ea typeface="+mn-ea"/>
                          <a:cs typeface="+mn-cs"/>
                        </a:rPr>
                        <a:t> cremoris</a:t>
                      </a:r>
                      <a:endParaRPr lang="en-GB" sz="1600" b="0" i="1" kern="1200" noProof="1" smtClean="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02291689"/>
                  </a:ext>
                </a:extLst>
              </a:tr>
              <a:tr h="370840">
                <a:tc>
                  <a:txBody>
                    <a:bodyPr/>
                    <a:lstStyle/>
                    <a:p>
                      <a:r>
                        <a:rPr lang="en-GB" sz="1600" b="0" noProof="1" smtClean="0">
                          <a:solidFill>
                            <a:srgbClr val="062E64"/>
                          </a:solidFill>
                        </a:rPr>
                        <a:t>Biogarde</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1" smtClean="0">
                          <a:solidFill>
                            <a:srgbClr val="062E64"/>
                          </a:solidFill>
                        </a:rPr>
                        <a:t>France</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Lactobacillus acidophilus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thermophilus</a:t>
                      </a:r>
                      <a:endParaRPr lang="en-GB" sz="1600" b="0" i="1" noProof="1" smtClean="0">
                        <a:solidFill>
                          <a:srgbClr val="062E6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noProof="1" smtClean="0">
                          <a:solidFill>
                            <a:srgbClr val="062E64"/>
                          </a:solidFill>
                        </a:rPr>
                        <a:t>Bifidobacterium</a:t>
                      </a:r>
                      <a:r>
                        <a:rPr lang="en-GB" sz="1600" b="0" i="1" baseline="0" noProof="1" smtClean="0">
                          <a:solidFill>
                            <a:srgbClr val="062E64"/>
                          </a:solidFill>
                        </a:rPr>
                        <a:t> bifidum</a:t>
                      </a:r>
                      <a:endParaRPr lang="en-GB" sz="1600" b="0" i="1" noProof="1" smtClean="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666901345"/>
                  </a:ext>
                </a:extLst>
              </a:tr>
              <a:tr h="370840">
                <a:tc>
                  <a:txBody>
                    <a:bodyPr/>
                    <a:lstStyle/>
                    <a:p>
                      <a:r>
                        <a:rPr lang="en-GB" sz="1600" b="0" noProof="1" smtClean="0">
                          <a:solidFill>
                            <a:srgbClr val="062E64"/>
                          </a:solidFill>
                        </a:rPr>
                        <a:t>Ymer</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1" smtClean="0">
                          <a:solidFill>
                            <a:srgbClr val="062E64"/>
                          </a:solidFill>
                        </a:rPr>
                        <a:t>Nordic countries</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Leuconostoc cremoris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lactis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cremoris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diacetylactis</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184935650"/>
                  </a:ext>
                </a:extLst>
              </a:tr>
            </a:tbl>
          </a:graphicData>
        </a:graphic>
      </p:graphicFrame>
      <p:pic>
        <p:nvPicPr>
          <p:cNvPr id="6"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77602" y="7010541"/>
            <a:ext cx="609600" cy="609600"/>
          </a:xfrm>
          <a:prstGeom prst="rect">
            <a:avLst/>
          </a:prstGeom>
        </p:spPr>
      </p:pic>
    </p:spTree>
    <p:extLst>
      <p:ext uri="{BB962C8B-B14F-4D97-AF65-F5344CB8AC3E}">
        <p14:creationId xmlns:p14="http://schemas.microsoft.com/office/powerpoint/2010/main" val="3594922702"/>
      </p:ext>
    </p:extLst>
  </p:cSld>
  <p:clrMapOvr>
    <a:masterClrMapping/>
  </p:clrMapOvr>
  <mc:AlternateContent xmlns:mc="http://schemas.openxmlformats.org/markup-compatibility/2006" xmlns:p14="http://schemas.microsoft.com/office/powerpoint/2010/main">
    <mc:Choice Requires="p14">
      <p:transition p14:dur="0" advClick="0" advTm="10500"/>
    </mc:Choice>
    <mc:Fallback xmlns="">
      <p:transition advClick="0" advTm="1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54982" y="2474017"/>
            <a:ext cx="4697954" cy="3130747"/>
          </a:xfrm>
          <a:prstGeom prst="rect">
            <a:avLst/>
          </a:prstGeom>
        </p:spPr>
      </p:pic>
      <p:sp>
        <p:nvSpPr>
          <p:cNvPr id="6" name="Rectángulo 5"/>
          <p:cNvSpPr/>
          <p:nvPr/>
        </p:nvSpPr>
        <p:spPr>
          <a:xfrm>
            <a:off x="8031816" y="5604764"/>
            <a:ext cx="2544286" cy="276999"/>
          </a:xfrm>
          <a:prstGeom prst="rect">
            <a:avLst/>
          </a:prstGeom>
        </p:spPr>
        <p:txBody>
          <a:bodyPr wrap="none">
            <a:spAutoFit/>
          </a:bodyPr>
          <a:lstStyle/>
          <a:p>
            <a:r>
              <a:rPr lang="en-GB" sz="1200" dirty="0" smtClean="0">
                <a:solidFill>
                  <a:srgbClr val="062E64"/>
                </a:solidFill>
              </a:rPr>
              <a:t>Free picture from Imo Flow in </a:t>
            </a:r>
            <a:r>
              <a:rPr lang="en-GB" sz="1200" noProof="1" smtClean="0">
                <a:solidFill>
                  <a:srgbClr val="062E64"/>
                </a:solidFill>
              </a:rPr>
              <a:t>Pixabay</a:t>
            </a:r>
            <a:endParaRPr lang="en-GB" sz="1200" noProof="1">
              <a:solidFill>
                <a:srgbClr val="062E64"/>
              </a:solidFill>
            </a:endParaRPr>
          </a:p>
        </p:txBody>
      </p:sp>
      <p:graphicFrame>
        <p:nvGraphicFramePr>
          <p:cNvPr id="7" name="Table 20">
            <a:extLst>
              <a:ext uri="{FF2B5EF4-FFF2-40B4-BE49-F238E27FC236}">
                <a16:creationId xmlns:a16="http://schemas.microsoft.com/office/drawing/2014/main" id="{8933023A-35AD-48D9-AD66-4DACCE7B4FC7}"/>
              </a:ext>
            </a:extLst>
          </p:cNvPr>
          <p:cNvGraphicFramePr>
            <a:graphicFrameLocks noGrp="1"/>
          </p:cNvGraphicFramePr>
          <p:nvPr>
            <p:ph sz="quarter" idx="4294967295"/>
            <p:extLst>
              <p:ext uri="{D42A27DB-BD31-4B8C-83A1-F6EECF244321}">
                <p14:modId xmlns:p14="http://schemas.microsoft.com/office/powerpoint/2010/main" val="4117740250"/>
              </p:ext>
            </p:extLst>
          </p:nvPr>
        </p:nvGraphicFramePr>
        <p:xfrm>
          <a:off x="561898" y="2723400"/>
          <a:ext cx="5658793" cy="1899920"/>
        </p:xfrm>
        <a:graphic>
          <a:graphicData uri="http://schemas.openxmlformats.org/drawingml/2006/table">
            <a:tbl>
              <a:tblPr firstRow="1" bandRow="1">
                <a:tableStyleId>{5C22544A-7EE6-4342-B048-85BDC9FD1C3A}</a:tableStyleId>
              </a:tblPr>
              <a:tblGrid>
                <a:gridCol w="1245199">
                  <a:extLst>
                    <a:ext uri="{9D8B030D-6E8A-4147-A177-3AD203B41FA5}">
                      <a16:colId xmlns:a16="http://schemas.microsoft.com/office/drawing/2014/main" val="2149714041"/>
                    </a:ext>
                  </a:extLst>
                </a:gridCol>
                <a:gridCol w="1363865">
                  <a:extLst>
                    <a:ext uri="{9D8B030D-6E8A-4147-A177-3AD203B41FA5}">
                      <a16:colId xmlns:a16="http://schemas.microsoft.com/office/drawing/2014/main" val="1406019752"/>
                    </a:ext>
                  </a:extLst>
                </a:gridCol>
                <a:gridCol w="3049729">
                  <a:extLst>
                    <a:ext uri="{9D8B030D-6E8A-4147-A177-3AD203B41FA5}">
                      <a16:colId xmlns:a16="http://schemas.microsoft.com/office/drawing/2014/main" val="1547606690"/>
                    </a:ext>
                  </a:extLst>
                </a:gridCol>
              </a:tblGrid>
              <a:tr h="370840">
                <a:tc>
                  <a:txBody>
                    <a:bodyPr/>
                    <a:lstStyle/>
                    <a:p>
                      <a:r>
                        <a:rPr lang="en-GB" sz="1800" b="1" noProof="0" dirty="0" smtClean="0">
                          <a:solidFill>
                            <a:schemeClr val="bg1"/>
                          </a:solidFill>
                        </a:rPr>
                        <a:t>Name</a:t>
                      </a:r>
                      <a:endParaRPr lang="en-GB" sz="18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noProof="0" dirty="0" smtClean="0">
                          <a:solidFill>
                            <a:schemeClr val="bg1"/>
                          </a:solidFill>
                        </a:rPr>
                        <a:t>Origin</a:t>
                      </a:r>
                      <a:endParaRPr lang="en-GB" sz="18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noProof="0" dirty="0" smtClean="0">
                          <a:solidFill>
                            <a:schemeClr val="bg1"/>
                          </a:solidFill>
                        </a:rPr>
                        <a:t>Fermentative microorganisms</a:t>
                      </a:r>
                      <a:endParaRPr lang="en-GB" sz="18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94578822"/>
                  </a:ext>
                </a:extLst>
              </a:tr>
              <a:tr h="370840">
                <a:tc>
                  <a:txBody>
                    <a:bodyPr/>
                    <a:lstStyle/>
                    <a:p>
                      <a:r>
                        <a:rPr lang="en-GB" sz="1600" b="0" noProof="1" smtClean="0">
                          <a:solidFill>
                            <a:srgbClr val="062E64"/>
                          </a:solidFill>
                        </a:rPr>
                        <a:t>Acidophilic milk</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Lactobacillus acidophilus</a:t>
                      </a:r>
                      <a:endParaRPr lang="en-GB" sz="1600" b="0" i="1"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02291689"/>
                  </a:ext>
                </a:extLst>
              </a:tr>
              <a:tr h="370840">
                <a:tc>
                  <a:txBody>
                    <a:bodyPr/>
                    <a:lstStyle/>
                    <a:p>
                      <a:r>
                        <a:rPr lang="en-GB" sz="1600" b="0" noProof="1" smtClean="0">
                          <a:solidFill>
                            <a:srgbClr val="062E64"/>
                          </a:solidFill>
                        </a:rPr>
                        <a:t>Bioghourt</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1" smtClean="0">
                          <a:solidFill>
                            <a:srgbClr val="062E64"/>
                          </a:solidFill>
                        </a:rPr>
                        <a:t>France</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Lactobacillus acidophilus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thermophilus</a:t>
                      </a:r>
                      <a:endParaRPr lang="en-GB" sz="1600" b="0" i="1"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666901345"/>
                  </a:ext>
                </a:extLst>
              </a:tr>
              <a:tr h="370840">
                <a:tc>
                  <a:txBody>
                    <a:bodyPr/>
                    <a:lstStyle/>
                    <a:p>
                      <a:r>
                        <a:rPr lang="en-GB" sz="1600" b="0" noProof="1" smtClean="0">
                          <a:solidFill>
                            <a:srgbClr val="062E64"/>
                          </a:solidFill>
                        </a:rPr>
                        <a:t>Yakult</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1" smtClean="0">
                          <a:solidFill>
                            <a:srgbClr val="062E64"/>
                          </a:solidFill>
                        </a:rPr>
                        <a:t>Japan</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Lactobacillus casei</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184935650"/>
                  </a:ext>
                </a:extLst>
              </a:tr>
            </a:tbl>
          </a:graphicData>
        </a:graphic>
      </p:graphicFrame>
      <p:sp>
        <p:nvSpPr>
          <p:cNvPr id="8"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smtClean="0"/>
              <a:t>4.1</a:t>
            </a:r>
            <a:r>
              <a:rPr lang="en-GB" dirty="0"/>
              <a:t>. Types of </a:t>
            </a:r>
            <a:r>
              <a:rPr lang="en-GB" dirty="0" smtClean="0"/>
              <a:t>yogurt </a:t>
            </a:r>
            <a:r>
              <a:rPr lang="en-GB" dirty="0"/>
              <a:t>and fermented milks</a:t>
            </a:r>
            <a:endParaRPr lang="es-ES" dirty="0"/>
          </a:p>
        </p:txBody>
      </p:sp>
      <p:sp>
        <p:nvSpPr>
          <p:cNvPr id="9" name="Rectángulo 8"/>
          <p:cNvSpPr/>
          <p:nvPr/>
        </p:nvSpPr>
        <p:spPr>
          <a:xfrm>
            <a:off x="561898" y="4595703"/>
            <a:ext cx="2087879" cy="276999"/>
          </a:xfrm>
          <a:prstGeom prst="rect">
            <a:avLst/>
          </a:prstGeom>
        </p:spPr>
        <p:txBody>
          <a:bodyPr wrap="none">
            <a:spAutoFit/>
          </a:bodyPr>
          <a:lstStyle/>
          <a:p>
            <a:r>
              <a:rPr lang="en-GB" sz="1200" dirty="0">
                <a:solidFill>
                  <a:srgbClr val="062E64"/>
                </a:solidFill>
              </a:rPr>
              <a:t>Source: </a:t>
            </a:r>
            <a:r>
              <a:rPr lang="en-GB" sz="1200" noProof="1" smtClean="0">
                <a:solidFill>
                  <a:srgbClr val="062E64"/>
                </a:solidFill>
              </a:rPr>
              <a:t>Condony</a:t>
            </a:r>
            <a:r>
              <a:rPr lang="en-GB" sz="1200" dirty="0" smtClean="0">
                <a:solidFill>
                  <a:srgbClr val="062E64"/>
                </a:solidFill>
              </a:rPr>
              <a:t> </a:t>
            </a:r>
            <a:r>
              <a:rPr lang="en-GB" sz="1200" i="1" dirty="0" smtClean="0">
                <a:solidFill>
                  <a:srgbClr val="062E64"/>
                </a:solidFill>
              </a:rPr>
              <a:t>et al.</a:t>
            </a:r>
            <a:r>
              <a:rPr lang="en-GB" sz="1200" dirty="0" smtClean="0">
                <a:solidFill>
                  <a:srgbClr val="062E64"/>
                </a:solidFill>
              </a:rPr>
              <a:t> (1988)</a:t>
            </a:r>
            <a:endParaRPr lang="es-ES" sz="1200" dirty="0">
              <a:solidFill>
                <a:srgbClr val="062E64"/>
              </a:solidFill>
            </a:endParaRPr>
          </a:p>
        </p:txBody>
      </p:sp>
      <p:pic>
        <p:nvPicPr>
          <p:cNvPr id="10"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8136" y="7080250"/>
            <a:ext cx="609600" cy="609600"/>
          </a:xfrm>
          <a:prstGeom prst="rect">
            <a:avLst/>
          </a:prstGeom>
        </p:spPr>
      </p:pic>
    </p:spTree>
    <p:extLst>
      <p:ext uri="{BB962C8B-B14F-4D97-AF65-F5344CB8AC3E}">
        <p14:creationId xmlns:p14="http://schemas.microsoft.com/office/powerpoint/2010/main" val="3967394172"/>
      </p:ext>
    </p:extLst>
  </p:cSld>
  <p:clrMapOvr>
    <a:masterClrMapping/>
  </p:clrMapOvr>
  <mc:AlternateContent xmlns:mc="http://schemas.openxmlformats.org/markup-compatibility/2006" xmlns:p14="http://schemas.microsoft.com/office/powerpoint/2010/main">
    <mc:Choice Requires="p14">
      <p:transition p14:dur="0" advClick="0" advTm="10500"/>
    </mc:Choice>
    <mc:Fallback xmlns="">
      <p:transition advClick="0" advTm="1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588818" y="2258291"/>
            <a:ext cx="10800000" cy="3600000"/>
          </a:xfrm>
        </p:spPr>
        <p:txBody>
          <a:bodyPr>
            <a:normAutofit/>
          </a:bodyPr>
          <a:lstStyle/>
          <a:p>
            <a:pPr lvl="0" algn="just">
              <a:lnSpc>
                <a:spcPct val="100000"/>
              </a:lnSpc>
              <a:spcBef>
                <a:spcPts val="0"/>
              </a:spcBef>
            </a:pPr>
            <a:r>
              <a:rPr lang="en-GB" sz="2200" dirty="0" smtClean="0"/>
              <a:t>Yogurt is one of the most important fermented milks in our western culture.</a:t>
            </a:r>
            <a:endParaRPr lang="es-ES" sz="2200" dirty="0" smtClean="0"/>
          </a:p>
          <a:p>
            <a:pPr lvl="0" algn="just">
              <a:lnSpc>
                <a:spcPct val="100000"/>
              </a:lnSpc>
              <a:spcBef>
                <a:spcPts val="0"/>
              </a:spcBef>
            </a:pPr>
            <a:r>
              <a:rPr lang="en-GB" sz="2200" dirty="0" smtClean="0"/>
              <a:t>"Yogurt</a:t>
            </a:r>
            <a:r>
              <a:rPr lang="en-GB" sz="2200" dirty="0"/>
              <a:t>" is a word of Turkish origin. Some authors place the origin of </a:t>
            </a:r>
            <a:r>
              <a:rPr lang="en-GB" sz="2200" dirty="0" smtClean="0"/>
              <a:t>yogurt </a:t>
            </a:r>
            <a:r>
              <a:rPr lang="en-GB" sz="2200" dirty="0"/>
              <a:t>in Turkey </a:t>
            </a:r>
            <a:r>
              <a:rPr lang="en-GB" sz="2200" dirty="0" smtClean="0"/>
              <a:t>(</a:t>
            </a:r>
            <a:r>
              <a:rPr lang="en-GB" sz="2200" noProof="1" smtClean="0"/>
              <a:t>yogurut</a:t>
            </a:r>
            <a:r>
              <a:rPr lang="en-GB" sz="2200" dirty="0" smtClean="0"/>
              <a:t>), </a:t>
            </a:r>
            <a:r>
              <a:rPr lang="en-GB" sz="2200" dirty="0"/>
              <a:t>while others attribute it to </a:t>
            </a:r>
            <a:r>
              <a:rPr lang="en-GB" sz="2200" noProof="1" smtClean="0"/>
              <a:t>prokish</a:t>
            </a:r>
            <a:r>
              <a:rPr lang="en-GB" sz="2200" dirty="0" smtClean="0"/>
              <a:t> </a:t>
            </a:r>
            <a:r>
              <a:rPr lang="en-GB" sz="2200" dirty="0"/>
              <a:t>made in Thrace (in the Balkans).</a:t>
            </a:r>
            <a:endParaRPr lang="es-ES" sz="2200" dirty="0"/>
          </a:p>
          <a:p>
            <a:pPr lvl="0" algn="just">
              <a:lnSpc>
                <a:spcPct val="100000"/>
              </a:lnSpc>
              <a:spcBef>
                <a:spcPts val="0"/>
              </a:spcBef>
            </a:pPr>
            <a:r>
              <a:rPr lang="en-GB" sz="2200" dirty="0"/>
              <a:t>It seems that nomadic peoples used sacks, generally made of goatskin, to transport the fresh milk they obtained from the animals. The heat and the contact of the milk with the goatskin provided the multiplication of lactic bacteria that fermented the milk. Thus, the milk was turned into a semi-solid mass by coagulation</a:t>
            </a:r>
            <a:r>
              <a:rPr lang="en-GB" sz="2200" dirty="0" smtClean="0"/>
              <a:t>.</a:t>
            </a:r>
          </a:p>
          <a:p>
            <a:pPr algn="just">
              <a:lnSpc>
                <a:spcPct val="100000"/>
              </a:lnSpc>
              <a:spcBef>
                <a:spcPts val="0"/>
              </a:spcBef>
            </a:pPr>
            <a:r>
              <a:rPr lang="en-GB" sz="2200" dirty="0"/>
              <a:t>Yogurt is the product of the fermentation of natural milk (cow's, goat's, buffalo's, etc.) produced by bacteria (</a:t>
            </a:r>
            <a:r>
              <a:rPr lang="en-GB" sz="2200" i="1" dirty="0"/>
              <a:t>Lactobacillus </a:t>
            </a:r>
            <a:r>
              <a:rPr lang="en-GB" sz="2200" i="1" noProof="1" smtClean="0"/>
              <a:t>bulgaricus</a:t>
            </a:r>
            <a:r>
              <a:rPr lang="en-GB" sz="2200" i="1" dirty="0" smtClean="0"/>
              <a:t> </a:t>
            </a:r>
            <a:r>
              <a:rPr lang="en-GB" sz="2200" dirty="0"/>
              <a:t>and </a:t>
            </a:r>
            <a:r>
              <a:rPr lang="en-GB" sz="2200" i="1" dirty="0"/>
              <a:t>Streptococcus </a:t>
            </a:r>
            <a:r>
              <a:rPr lang="en-GB" sz="2200" i="1" noProof="1" smtClean="0"/>
              <a:t>thermophilus</a:t>
            </a:r>
            <a:r>
              <a:rPr lang="en-GB" sz="2200" dirty="0" smtClean="0"/>
              <a:t>) </a:t>
            </a:r>
            <a:r>
              <a:rPr lang="en-GB" sz="2200" dirty="0"/>
              <a:t>that make it more digestible and nutritious than milk itself.</a:t>
            </a:r>
            <a:endParaRPr lang="es-ES" sz="2200" dirty="0"/>
          </a:p>
          <a:p>
            <a:pPr lvl="0" algn="just"/>
            <a:endParaRPr lang="es-ES" sz="2200" dirty="0"/>
          </a:p>
        </p:txBody>
      </p:sp>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smtClean="0"/>
              <a:t>4.1</a:t>
            </a:r>
            <a:r>
              <a:rPr lang="en-GB" dirty="0"/>
              <a:t>. Types of </a:t>
            </a:r>
            <a:r>
              <a:rPr lang="en-GB" dirty="0" smtClean="0"/>
              <a:t>yogurt </a:t>
            </a:r>
            <a:r>
              <a:rPr lang="en-GB" dirty="0"/>
              <a:t>and fermented milks</a:t>
            </a:r>
            <a:endParaRPr lang="es-ES" dirty="0"/>
          </a:p>
        </p:txBody>
      </p:sp>
      <p:pic>
        <p:nvPicPr>
          <p:cNvPr id="5"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8818" y="6968127"/>
            <a:ext cx="609600" cy="609600"/>
          </a:xfrm>
          <a:prstGeom prst="rect">
            <a:avLst/>
          </a:prstGeom>
        </p:spPr>
      </p:pic>
    </p:spTree>
    <p:extLst>
      <p:ext uri="{BB962C8B-B14F-4D97-AF65-F5344CB8AC3E}">
        <p14:creationId xmlns:p14="http://schemas.microsoft.com/office/powerpoint/2010/main" val="2456610768"/>
      </p:ext>
    </p:extLst>
  </p:cSld>
  <p:clrMapOvr>
    <a:masterClrMapping/>
  </p:clrMapOvr>
  <mc:AlternateContent xmlns:mc="http://schemas.openxmlformats.org/markup-compatibility/2006" xmlns:p14="http://schemas.microsoft.com/office/powerpoint/2010/main">
    <mc:Choice Requires="p14">
      <p:transition p14:dur="0" advClick="0" advTm="36100"/>
    </mc:Choice>
    <mc:Fallback xmlns="">
      <p:transition advClick="0" advTm="36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588818" y="2258290"/>
            <a:ext cx="10800000" cy="3920837"/>
          </a:xfrm>
        </p:spPr>
        <p:txBody>
          <a:bodyPr>
            <a:normAutofit fontScale="77500" lnSpcReduction="20000"/>
          </a:bodyPr>
          <a:lstStyle/>
          <a:p>
            <a:pPr lvl="0" algn="just">
              <a:lnSpc>
                <a:spcPct val="110000"/>
              </a:lnSpc>
              <a:spcBef>
                <a:spcPts val="0"/>
              </a:spcBef>
            </a:pPr>
            <a:r>
              <a:rPr lang="en-GB" sz="2800" dirty="0"/>
              <a:t>Traditional Greek yogurt </a:t>
            </a:r>
            <a:r>
              <a:rPr lang="en-GB" sz="2800" dirty="0" smtClean="0"/>
              <a:t>(</a:t>
            </a:r>
            <a:r>
              <a:rPr lang="en-GB" sz="2800" noProof="1" smtClean="0"/>
              <a:t>tiaourti</a:t>
            </a:r>
            <a:r>
              <a:rPr lang="en-GB" sz="2800" dirty="0" smtClean="0"/>
              <a:t>) </a:t>
            </a:r>
            <a:r>
              <a:rPr lang="en-GB" sz="2800" dirty="0"/>
              <a:t>was made using mainly sheep's milk and drained (skimmed) after fermentation to produce a product with a high dry matter content and a very sour taste.</a:t>
            </a:r>
          </a:p>
          <a:p>
            <a:pPr lvl="0" algn="just">
              <a:lnSpc>
                <a:spcPct val="110000"/>
              </a:lnSpc>
              <a:spcBef>
                <a:spcPts val="0"/>
              </a:spcBef>
            </a:pPr>
            <a:r>
              <a:rPr lang="en-GB" sz="2800" dirty="0"/>
              <a:t>The Russian biologist </a:t>
            </a:r>
            <a:r>
              <a:rPr lang="en-GB" sz="2800" noProof="1" smtClean="0"/>
              <a:t>Ylya</a:t>
            </a:r>
            <a:r>
              <a:rPr lang="en-GB" sz="2800" dirty="0" smtClean="0"/>
              <a:t> </a:t>
            </a:r>
            <a:r>
              <a:rPr lang="en-GB" sz="2800" dirty="0"/>
              <a:t>Metchnikoff, a member of the Pasteur Institute and Nobel Prize winner in 1908, demonstrated the benefits of yogurt lactic acid bacteria in the gut for improved digestion.</a:t>
            </a:r>
          </a:p>
          <a:p>
            <a:pPr lvl="0" algn="just">
              <a:lnSpc>
                <a:spcPct val="110000"/>
              </a:lnSpc>
              <a:spcBef>
                <a:spcPts val="0"/>
              </a:spcBef>
            </a:pPr>
            <a:r>
              <a:rPr lang="en-GB" sz="2800" dirty="0"/>
              <a:t>In 1917, Isaac </a:t>
            </a:r>
            <a:r>
              <a:rPr lang="en-GB" sz="2800" noProof="1" smtClean="0"/>
              <a:t>Carasso</a:t>
            </a:r>
            <a:r>
              <a:rPr lang="en-GB" sz="2800" dirty="0" smtClean="0"/>
              <a:t> </a:t>
            </a:r>
            <a:r>
              <a:rPr lang="en-GB" sz="2800" dirty="0"/>
              <a:t>produced yogurt in Barcelona following industrial processes, as a product sold only in pharmacies.</a:t>
            </a:r>
            <a:endParaRPr lang="es-ES" sz="2800" dirty="0"/>
          </a:p>
          <a:p>
            <a:pPr lvl="0" algn="just">
              <a:lnSpc>
                <a:spcPct val="110000"/>
              </a:lnSpc>
              <a:spcBef>
                <a:spcPts val="0"/>
              </a:spcBef>
            </a:pPr>
            <a:r>
              <a:rPr lang="en-GB" sz="2800" dirty="0"/>
              <a:t>After World War I, Greek restaurants started serving yogurt as a traditional drink. The first Greek industrial yogurt in Greece was made by fermenting cow's milk and concentrating it after fermentation by centrifugation.</a:t>
            </a:r>
          </a:p>
          <a:p>
            <a:pPr algn="just">
              <a:lnSpc>
                <a:spcPct val="110000"/>
              </a:lnSpc>
              <a:spcBef>
                <a:spcPts val="0"/>
              </a:spcBef>
            </a:pPr>
            <a:r>
              <a:rPr lang="en-GB" sz="2800" dirty="0"/>
              <a:t>In the 1950s, yogurt began to be distributed in dairies and later in grocery shops.</a:t>
            </a:r>
            <a:endParaRPr lang="es-ES" sz="2800" dirty="0"/>
          </a:p>
          <a:p>
            <a:pPr lvl="0" algn="just"/>
            <a:endParaRPr lang="es-ES" sz="2200" dirty="0"/>
          </a:p>
        </p:txBody>
      </p:sp>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smtClean="0"/>
              <a:t>4.1</a:t>
            </a:r>
            <a:r>
              <a:rPr lang="en-GB" dirty="0"/>
              <a:t>. Types of </a:t>
            </a:r>
            <a:r>
              <a:rPr lang="en-GB" dirty="0" smtClean="0"/>
              <a:t>yogurt </a:t>
            </a:r>
            <a:r>
              <a:rPr lang="en-GB" dirty="0"/>
              <a:t>and fermented milks</a:t>
            </a:r>
            <a:endParaRPr lang="es-E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8818" y="6984162"/>
            <a:ext cx="609600" cy="609600"/>
          </a:xfrm>
          <a:prstGeom prst="rect">
            <a:avLst/>
          </a:prstGeom>
        </p:spPr>
      </p:pic>
    </p:spTree>
    <p:extLst>
      <p:ext uri="{BB962C8B-B14F-4D97-AF65-F5344CB8AC3E}">
        <p14:creationId xmlns:p14="http://schemas.microsoft.com/office/powerpoint/2010/main" val="486971860"/>
      </p:ext>
    </p:extLst>
  </p:cSld>
  <p:clrMapOvr>
    <a:masterClrMapping/>
  </p:clrMapOvr>
  <mc:AlternateContent xmlns:mc="http://schemas.openxmlformats.org/markup-compatibility/2006" xmlns:p14="http://schemas.microsoft.com/office/powerpoint/2010/main">
    <mc:Choice Requires="p14">
      <p:transition p14:dur="0" advClick="0" advTm="17580"/>
    </mc:Choice>
    <mc:Fallback xmlns="">
      <p:transition advClick="0" advTm="17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smtClean="0"/>
              <a:t>4.1</a:t>
            </a:r>
            <a:r>
              <a:rPr lang="en-GB" dirty="0"/>
              <a:t>. Types of </a:t>
            </a:r>
            <a:r>
              <a:rPr lang="en-GB" dirty="0" smtClean="0"/>
              <a:t>yogurt </a:t>
            </a:r>
            <a:r>
              <a:rPr lang="en-GB" dirty="0"/>
              <a:t>and fermented milks</a:t>
            </a:r>
            <a:endParaRPr lang="es-ES" dirty="0"/>
          </a:p>
        </p:txBody>
      </p:sp>
      <p:sp>
        <p:nvSpPr>
          <p:cNvPr id="5" name="Content Placeholder 2">
            <a:extLst>
              <a:ext uri="{FF2B5EF4-FFF2-40B4-BE49-F238E27FC236}">
                <a16:creationId xmlns:a16="http://schemas.microsoft.com/office/drawing/2014/main" id="{DBE18B30-9AA9-423F-ACB5-930B869328A2}"/>
              </a:ext>
            </a:extLst>
          </p:cNvPr>
          <p:cNvSpPr>
            <a:spLocks noGrp="1"/>
          </p:cNvSpPr>
          <p:nvPr>
            <p:ph idx="1"/>
          </p:nvPr>
        </p:nvSpPr>
        <p:spPr>
          <a:xfrm>
            <a:off x="602669" y="2507674"/>
            <a:ext cx="6269185" cy="3241869"/>
          </a:xfrm>
        </p:spPr>
        <p:txBody>
          <a:bodyPr>
            <a:noAutofit/>
          </a:bodyPr>
          <a:lstStyle/>
          <a:p>
            <a:pPr lvl="0" algn="just">
              <a:spcBef>
                <a:spcPts val="0"/>
              </a:spcBef>
            </a:pPr>
            <a:r>
              <a:rPr lang="en-GB" sz="2200" dirty="0" smtClean="0"/>
              <a:t>Nowadays, each country defines "yogurt" differently according to its own regulations, with changes in terms of composition or method of production. Thus, the same product may be considered yogurt in one country but a type of fermented milk in another: the key is the amount of live bacteria present.</a:t>
            </a:r>
          </a:p>
          <a:p>
            <a:pPr lvl="0" algn="just">
              <a:spcBef>
                <a:spcPts val="0"/>
              </a:spcBef>
            </a:pPr>
            <a:r>
              <a:rPr lang="en-GB" sz="2200" dirty="0" smtClean="0"/>
              <a:t>Even some products are called yogurt while they are not made from milk! We are </a:t>
            </a:r>
            <a:r>
              <a:rPr lang="en-GB" sz="2200" dirty="0"/>
              <a:t>talking about </a:t>
            </a:r>
            <a:r>
              <a:rPr lang="en-GB" sz="2200" dirty="0" smtClean="0"/>
              <a:t>soya yogurt or yogurt pasteurised </a:t>
            </a:r>
            <a:r>
              <a:rPr lang="en-GB" sz="2200" dirty="0"/>
              <a:t>after </a:t>
            </a:r>
            <a:r>
              <a:rPr lang="en-GB" sz="2200" dirty="0" smtClean="0"/>
              <a:t>fermentation.</a:t>
            </a:r>
            <a:endParaRPr lang="es-ES" sz="2200" dirty="0"/>
          </a:p>
        </p:txBody>
      </p:sp>
      <p:pic>
        <p:nvPicPr>
          <p:cNvPr id="7" name="Imagen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32076" y="2507675"/>
            <a:ext cx="4447305" cy="2964870"/>
          </a:xfrm>
          <a:prstGeom prst="rect">
            <a:avLst/>
          </a:prstGeom>
        </p:spPr>
      </p:pic>
      <p:sp>
        <p:nvSpPr>
          <p:cNvPr id="8" name="Rectángulo 7"/>
          <p:cNvSpPr/>
          <p:nvPr/>
        </p:nvSpPr>
        <p:spPr>
          <a:xfrm>
            <a:off x="8156434" y="5472545"/>
            <a:ext cx="2954911" cy="276999"/>
          </a:xfrm>
          <a:prstGeom prst="rect">
            <a:avLst/>
          </a:prstGeom>
        </p:spPr>
        <p:txBody>
          <a:bodyPr wrap="none">
            <a:spAutoFit/>
          </a:bodyPr>
          <a:lstStyle/>
          <a:p>
            <a:r>
              <a:rPr lang="en-GB" sz="1200" noProof="1" smtClean="0">
                <a:solidFill>
                  <a:srgbClr val="062E64"/>
                </a:solidFill>
              </a:rPr>
              <a:t>Free picture from Squirrel photos in Pixabay</a:t>
            </a:r>
            <a:endParaRPr lang="en-GB" sz="1200" noProof="1">
              <a:solidFill>
                <a:srgbClr val="062E64"/>
              </a:solidFill>
            </a:endParaRPr>
          </a:p>
        </p:txBody>
      </p:sp>
      <p:pic>
        <p:nvPicPr>
          <p:cNvPr id="6"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4581" y="7099300"/>
            <a:ext cx="609600" cy="609600"/>
          </a:xfrm>
          <a:prstGeom prst="rect">
            <a:avLst/>
          </a:prstGeom>
        </p:spPr>
      </p:pic>
    </p:spTree>
    <p:extLst>
      <p:ext uri="{BB962C8B-B14F-4D97-AF65-F5344CB8AC3E}">
        <p14:creationId xmlns:p14="http://schemas.microsoft.com/office/powerpoint/2010/main" val="24791347"/>
      </p:ext>
    </p:extLst>
  </p:cSld>
  <p:clrMapOvr>
    <a:masterClrMapping/>
  </p:clrMapOvr>
  <mc:AlternateContent xmlns:mc="http://schemas.openxmlformats.org/markup-compatibility/2006" xmlns:p14="http://schemas.microsoft.com/office/powerpoint/2010/main">
    <mc:Choice Requires="p14">
      <p:transition p14:dur="0" advClick="0" advTm="17250"/>
    </mc:Choice>
    <mc:Fallback xmlns="">
      <p:transition advClick="0" advTm="17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smtClean="0"/>
              <a:t>4.1</a:t>
            </a:r>
            <a:r>
              <a:rPr lang="en-GB" dirty="0"/>
              <a:t>. Types of </a:t>
            </a:r>
            <a:r>
              <a:rPr lang="en-GB" dirty="0" smtClean="0"/>
              <a:t>yogurt </a:t>
            </a:r>
            <a:r>
              <a:rPr lang="en-GB" dirty="0"/>
              <a:t>and fermented milks</a:t>
            </a:r>
            <a:endParaRPr lang="es-ES" dirty="0"/>
          </a:p>
        </p:txBody>
      </p:sp>
      <p:sp>
        <p:nvSpPr>
          <p:cNvPr id="6" name="Content Placeholder 2">
            <a:extLst>
              <a:ext uri="{FF2B5EF4-FFF2-40B4-BE49-F238E27FC236}">
                <a16:creationId xmlns:a16="http://schemas.microsoft.com/office/drawing/2014/main" id="{DBE18B30-9AA9-423F-ACB5-930B869328A2}"/>
              </a:ext>
            </a:extLst>
          </p:cNvPr>
          <p:cNvSpPr>
            <a:spLocks noGrp="1"/>
          </p:cNvSpPr>
          <p:nvPr>
            <p:ph idx="1"/>
          </p:nvPr>
        </p:nvSpPr>
        <p:spPr>
          <a:xfrm>
            <a:off x="838199" y="2202873"/>
            <a:ext cx="10827327" cy="3974090"/>
          </a:xfrm>
        </p:spPr>
        <p:txBody>
          <a:bodyPr>
            <a:noAutofit/>
          </a:bodyPr>
          <a:lstStyle/>
          <a:p>
            <a:pPr marL="0" indent="0" algn="just">
              <a:lnSpc>
                <a:spcPct val="100000"/>
              </a:lnSpc>
              <a:spcBef>
                <a:spcPts val="0"/>
              </a:spcBef>
              <a:buNone/>
            </a:pPr>
            <a:r>
              <a:rPr lang="en-GB" sz="2200" u="sng" dirty="0"/>
              <a:t>Types of </a:t>
            </a:r>
            <a:r>
              <a:rPr lang="en-GB" sz="2200" u="sng" dirty="0" smtClean="0"/>
              <a:t>yogurt</a:t>
            </a:r>
            <a:endParaRPr lang="es-ES" sz="2200" dirty="0"/>
          </a:p>
          <a:p>
            <a:pPr marL="0" indent="0" algn="just">
              <a:lnSpc>
                <a:spcPct val="100000"/>
              </a:lnSpc>
              <a:spcBef>
                <a:spcPts val="0"/>
              </a:spcBef>
              <a:buNone/>
            </a:pPr>
            <a:r>
              <a:rPr lang="en-GB" sz="2200" dirty="0"/>
              <a:t>A) According to treatment after fermentation</a:t>
            </a:r>
            <a:endParaRPr lang="es-ES" sz="2200" dirty="0"/>
          </a:p>
          <a:p>
            <a:pPr lvl="0" algn="just">
              <a:lnSpc>
                <a:spcPct val="100000"/>
              </a:lnSpc>
              <a:spcBef>
                <a:spcPts val="0"/>
              </a:spcBef>
            </a:pPr>
            <a:r>
              <a:rPr lang="en-GB" sz="2200" dirty="0"/>
              <a:t>Fresh </a:t>
            </a:r>
            <a:r>
              <a:rPr lang="en-GB" sz="2200" dirty="0" smtClean="0"/>
              <a:t>yogurt</a:t>
            </a:r>
            <a:r>
              <a:rPr lang="en-GB" sz="2200" dirty="0"/>
              <a:t>: no heat treatment </a:t>
            </a:r>
            <a:r>
              <a:rPr lang="en-GB" sz="2200" dirty="0" smtClean="0"/>
              <a:t>applied </a:t>
            </a:r>
            <a:r>
              <a:rPr lang="en-GB" sz="2200" dirty="0"/>
              <a:t>after fermentation; it </a:t>
            </a:r>
            <a:r>
              <a:rPr lang="en-GB" sz="2200" dirty="0" smtClean="0"/>
              <a:t>needs </a:t>
            </a:r>
            <a:r>
              <a:rPr lang="en-GB" sz="2200" dirty="0"/>
              <a:t>cold storage (1-8 ºC).</a:t>
            </a:r>
            <a:endParaRPr lang="es-ES" sz="2200" dirty="0"/>
          </a:p>
          <a:p>
            <a:pPr lvl="0" algn="just">
              <a:lnSpc>
                <a:spcPct val="100000"/>
              </a:lnSpc>
              <a:spcBef>
                <a:spcPts val="0"/>
              </a:spcBef>
            </a:pPr>
            <a:r>
              <a:rPr lang="en-GB" sz="2200" dirty="0"/>
              <a:t>Pasteurised </a:t>
            </a:r>
            <a:r>
              <a:rPr lang="en-GB" sz="2200" dirty="0" smtClean="0"/>
              <a:t>yogurt </a:t>
            </a:r>
            <a:r>
              <a:rPr lang="en-GB" sz="2200" dirty="0"/>
              <a:t>after fermentation: a pasteurisation heat treatment is applied after fermentation, whereby the viability of the lactic bacteria is lost but the nutritional characteristics of the product are maintained; it does not require cold storage.</a:t>
            </a:r>
            <a:endParaRPr lang="es-ES" sz="2200" dirty="0"/>
          </a:p>
          <a:p>
            <a:pPr marL="0" indent="0" algn="just">
              <a:lnSpc>
                <a:spcPct val="100000"/>
              </a:lnSpc>
              <a:spcBef>
                <a:spcPts val="0"/>
              </a:spcBef>
              <a:buNone/>
            </a:pPr>
            <a:endParaRPr lang="en-GB" sz="2200" dirty="0" smtClean="0"/>
          </a:p>
          <a:p>
            <a:pPr marL="0" indent="0" algn="just">
              <a:lnSpc>
                <a:spcPct val="100000"/>
              </a:lnSpc>
              <a:spcBef>
                <a:spcPts val="0"/>
              </a:spcBef>
              <a:buNone/>
            </a:pPr>
            <a:r>
              <a:rPr lang="en-GB" sz="2200" dirty="0" smtClean="0"/>
              <a:t>B</a:t>
            </a:r>
            <a:r>
              <a:rPr lang="en-GB" sz="2200" dirty="0"/>
              <a:t>) According to fat content</a:t>
            </a:r>
            <a:endParaRPr lang="es-ES" sz="2200" dirty="0"/>
          </a:p>
          <a:p>
            <a:pPr lvl="0" algn="just">
              <a:lnSpc>
                <a:spcPct val="100000"/>
              </a:lnSpc>
              <a:spcBef>
                <a:spcPts val="0"/>
              </a:spcBef>
            </a:pPr>
            <a:r>
              <a:rPr lang="en-GB" sz="2200" dirty="0"/>
              <a:t>Enriched </a:t>
            </a:r>
            <a:r>
              <a:rPr lang="en-GB" sz="2200" dirty="0" smtClean="0"/>
              <a:t>yogurt: </a:t>
            </a:r>
            <a:r>
              <a:rPr lang="en-GB" sz="2200" dirty="0"/>
              <a:t>cream is added. </a:t>
            </a:r>
            <a:endParaRPr lang="es-ES" sz="2200" dirty="0"/>
          </a:p>
          <a:p>
            <a:pPr lvl="0" algn="just">
              <a:lnSpc>
                <a:spcPct val="100000"/>
              </a:lnSpc>
              <a:spcBef>
                <a:spcPts val="0"/>
              </a:spcBef>
            </a:pPr>
            <a:r>
              <a:rPr lang="en-GB" sz="2200" dirty="0"/>
              <a:t>Full-fat </a:t>
            </a:r>
            <a:r>
              <a:rPr lang="en-GB" sz="2200" dirty="0" smtClean="0"/>
              <a:t>yogurt: </a:t>
            </a:r>
            <a:r>
              <a:rPr lang="en-GB" sz="2200" dirty="0"/>
              <a:t>made with whole milk.</a:t>
            </a:r>
            <a:endParaRPr lang="es-ES" sz="2200" dirty="0"/>
          </a:p>
          <a:p>
            <a:pPr lvl="0" algn="just">
              <a:lnSpc>
                <a:spcPct val="100000"/>
              </a:lnSpc>
              <a:spcBef>
                <a:spcPts val="0"/>
              </a:spcBef>
            </a:pPr>
            <a:r>
              <a:rPr lang="en-GB" sz="2200" dirty="0"/>
              <a:t>Semi-skimmed </a:t>
            </a:r>
            <a:r>
              <a:rPr lang="en-GB" sz="2200" dirty="0" smtClean="0"/>
              <a:t>yogurt: </a:t>
            </a:r>
            <a:r>
              <a:rPr lang="en-GB" sz="2200" dirty="0"/>
              <a:t>made with semi-skimmed milk.</a:t>
            </a:r>
            <a:endParaRPr lang="es-ES" sz="2200" dirty="0"/>
          </a:p>
          <a:p>
            <a:pPr lvl="0" algn="just">
              <a:lnSpc>
                <a:spcPct val="100000"/>
              </a:lnSpc>
              <a:spcBef>
                <a:spcPts val="0"/>
              </a:spcBef>
            </a:pPr>
            <a:r>
              <a:rPr lang="en-GB" sz="2200" dirty="0"/>
              <a:t>Skimmed </a:t>
            </a:r>
            <a:r>
              <a:rPr lang="en-GB" sz="2200" dirty="0" smtClean="0"/>
              <a:t>yogurt: </a:t>
            </a:r>
            <a:r>
              <a:rPr lang="en-GB" sz="2200" dirty="0"/>
              <a:t>made with skimmed milk.</a:t>
            </a:r>
            <a:endParaRPr lang="es-ES" sz="2200" dirty="0"/>
          </a:p>
        </p:txBody>
      </p:sp>
      <p:pic>
        <p:nvPicPr>
          <p:cNvPr id="2" name="Imagen 1"/>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6381" t="11243" r="4234" b="-627"/>
          <a:stretch/>
        </p:blipFill>
        <p:spPr>
          <a:xfrm>
            <a:off x="9033162" y="4529353"/>
            <a:ext cx="2632363" cy="1974273"/>
          </a:xfrm>
          <a:prstGeom prst="rect">
            <a:avLst/>
          </a:prstGeom>
        </p:spPr>
      </p:pic>
      <p:pic>
        <p:nvPicPr>
          <p:cNvPr id="5"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0725" y="7080250"/>
            <a:ext cx="609600" cy="609600"/>
          </a:xfrm>
          <a:prstGeom prst="rect">
            <a:avLst/>
          </a:prstGeom>
        </p:spPr>
      </p:pic>
    </p:spTree>
    <p:extLst>
      <p:ext uri="{BB962C8B-B14F-4D97-AF65-F5344CB8AC3E}">
        <p14:creationId xmlns:p14="http://schemas.microsoft.com/office/powerpoint/2010/main" val="2385950625"/>
      </p:ext>
    </p:extLst>
  </p:cSld>
  <p:clrMapOvr>
    <a:masterClrMapping/>
  </p:clrMapOvr>
  <mc:AlternateContent xmlns:mc="http://schemas.openxmlformats.org/markup-compatibility/2006" xmlns:p14="http://schemas.microsoft.com/office/powerpoint/2010/main">
    <mc:Choice Requires="p14">
      <p:transition p14:dur="0" advClick="0" advTm="14800"/>
    </mc:Choice>
    <mc:Fallback xmlns="">
      <p:transition advClick="0" advTm="14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4517</Words>
  <Application>Microsoft Office PowerPoint</Application>
  <PresentationFormat>Panorámica</PresentationFormat>
  <Paragraphs>731</Paragraphs>
  <Slides>39</Slides>
  <Notes>1</Notes>
  <HiddenSlides>0</HiddenSlides>
  <MMClips>31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39</vt:i4>
      </vt:variant>
    </vt:vector>
  </HeadingPairs>
  <TitlesOfParts>
    <vt:vector size="46" baseType="lpstr">
      <vt:lpstr>apple color emoji</vt:lpstr>
      <vt:lpstr>Arial</vt:lpstr>
      <vt:lpstr>Calibri</vt:lpstr>
      <vt:lpstr>Calibri Light</vt:lpstr>
      <vt:lpstr>helvetica neue</vt:lpstr>
      <vt:lpstr>Trebuchet MS</vt:lpstr>
      <vt:lpstr>Office Theme</vt:lpstr>
      <vt:lpstr>Curriculum: Module 4 Fermented milk products</vt:lpstr>
      <vt:lpstr>Structure: Fermented milk products</vt:lpstr>
      <vt:lpstr>4.1. Types of yogurt and fermented milks</vt:lpstr>
      <vt:lpstr>4.1. Types of yogurt and fermented milks</vt:lpstr>
      <vt:lpstr>4.1. Types of yogurt and fermented milks</vt:lpstr>
      <vt:lpstr>4.1. Types of yogurt and fermented milks</vt:lpstr>
      <vt:lpstr>4.1. Types of yogurt and fermented milks</vt:lpstr>
      <vt:lpstr>4.1. Types of yogurt and fermented milks</vt:lpstr>
      <vt:lpstr>4.1. Types of yogurt and fermented milks</vt:lpstr>
      <vt:lpstr>4.1. Types of yogurt and fermented milks</vt:lpstr>
      <vt:lpstr>4.1. Types of yogurt and fermented milks</vt:lpstr>
      <vt:lpstr>Natural Greek style yogurt</vt:lpstr>
      <vt:lpstr>4.2. Nutritional value</vt:lpstr>
      <vt:lpstr>4.2. Nutritional value</vt:lpstr>
      <vt:lpstr>4.2. Nutritional value</vt:lpstr>
      <vt:lpstr>4.2. Nutritional value</vt:lpstr>
      <vt:lpstr>4.2. Nutritional value</vt:lpstr>
      <vt:lpstr>4.3. Essential composition and quality factors</vt:lpstr>
      <vt:lpstr>4.4. Raw materials used in yogurt production</vt:lpstr>
      <vt:lpstr>4.4. Raw materials used in yogurt production</vt:lpstr>
      <vt:lpstr>4.4. Raw materials used in yogurt production</vt:lpstr>
      <vt:lpstr>Presentación de PowerPoint</vt:lpstr>
      <vt:lpstr>4.5. Processing technology</vt:lpstr>
      <vt:lpstr>4.5. Processing technology</vt:lpstr>
      <vt:lpstr>4.5. Processing technology</vt:lpstr>
      <vt:lpstr>4.5. Processing technology</vt:lpstr>
      <vt:lpstr>4.5. Processing technology</vt:lpstr>
      <vt:lpstr>4.5. Processing technology</vt:lpstr>
      <vt:lpstr>4.5. Processing technology</vt:lpstr>
      <vt:lpstr>4.5. Processing technology</vt:lpstr>
      <vt:lpstr>4.5. Processing technology</vt:lpstr>
      <vt:lpstr>4.5. Processing technology</vt:lpstr>
      <vt:lpstr>4.5. Processing technology</vt:lpstr>
      <vt:lpstr>4.5. Processing technology</vt:lpstr>
      <vt:lpstr>4.5. Processing technology</vt:lpstr>
      <vt:lpstr>4.5. Processing technology</vt:lpstr>
      <vt:lpstr>4.6. References / links</vt:lpstr>
      <vt:lpstr>4.6. References / links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2021-07-16T09:03:21Z</dcterms:created>
  <dcterms:modified xsi:type="dcterms:W3CDTF">2021-09-20T07:08:55Z</dcterms:modified>
</cp:coreProperties>
</file>