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0"/>
  </p:notesMasterIdLst>
  <p:sldIdLst>
    <p:sldId id="256" r:id="rId2"/>
    <p:sldId id="324" r:id="rId3"/>
    <p:sldId id="257" r:id="rId4"/>
    <p:sldId id="263" r:id="rId5"/>
    <p:sldId id="287" r:id="rId6"/>
    <p:sldId id="270" r:id="rId7"/>
    <p:sldId id="290" r:id="rId8"/>
    <p:sldId id="289" r:id="rId9"/>
    <p:sldId id="291" r:id="rId10"/>
    <p:sldId id="292" r:id="rId11"/>
    <p:sldId id="268" r:id="rId12"/>
    <p:sldId id="321" r:id="rId13"/>
    <p:sldId id="274" r:id="rId14"/>
    <p:sldId id="293" r:id="rId15"/>
    <p:sldId id="294" r:id="rId16"/>
    <p:sldId id="295" r:id="rId17"/>
    <p:sldId id="296" r:id="rId18"/>
    <p:sldId id="286" r:id="rId19"/>
    <p:sldId id="279" r:id="rId20"/>
    <p:sldId id="302" r:id="rId21"/>
    <p:sldId id="318" r:id="rId22"/>
    <p:sldId id="323" r:id="rId23"/>
    <p:sldId id="281" r:id="rId24"/>
    <p:sldId id="283" r:id="rId25"/>
    <p:sldId id="304" r:id="rId26"/>
    <p:sldId id="284" r:id="rId27"/>
    <p:sldId id="317" r:id="rId28"/>
    <p:sldId id="297" r:id="rId29"/>
    <p:sldId id="298" r:id="rId30"/>
    <p:sldId id="316" r:id="rId31"/>
    <p:sldId id="262" r:id="rId32"/>
    <p:sldId id="311" r:id="rId33"/>
    <p:sldId id="313" r:id="rId34"/>
    <p:sldId id="307" r:id="rId35"/>
    <p:sldId id="312" r:id="rId36"/>
    <p:sldId id="320" r:id="rId37"/>
    <p:sldId id="322" r:id="rId38"/>
    <p:sldId id="305" r:id="rId39"/>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795"/>
    <a:srgbClr val="FCC30B"/>
    <a:srgbClr val="062E64"/>
    <a:srgbClr val="E5243B"/>
    <a:srgbClr val="DDA83A"/>
    <a:srgbClr val="4C9F38"/>
    <a:srgbClr val="C5192D"/>
    <a:srgbClr val="FF3A21"/>
    <a:srgbClr val="26BDE2"/>
    <a:srgbClr val="A21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9" autoAdjust="0"/>
    <p:restoredTop sz="94364" autoAdjust="0"/>
  </p:normalViewPr>
  <p:slideViewPr>
    <p:cSldViewPr snapToGrid="0">
      <p:cViewPr>
        <p:scale>
          <a:sx n="80" d="100"/>
          <a:sy n="80" d="100"/>
        </p:scale>
        <p:origin x="426" y="-366"/>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576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89D08A-0D99-4708-8A69-D64D07147A35}" type="datetimeFigureOut">
              <a:rPr lang="lt-LT" smtClean="0"/>
              <a:pPr/>
              <a:t>2021-10-20</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3EFF2-5B94-4109-97F2-92564ACC4561}" type="slidenum">
              <a:rPr lang="lt-LT" smtClean="0"/>
              <a:pPr/>
              <a:t>‹Nº›</a:t>
            </a:fld>
            <a:endParaRPr lang="lt-LT"/>
          </a:p>
        </p:txBody>
      </p:sp>
    </p:spTree>
    <p:extLst>
      <p:ext uri="{BB962C8B-B14F-4D97-AF65-F5344CB8AC3E}">
        <p14:creationId xmlns:p14="http://schemas.microsoft.com/office/powerpoint/2010/main" val="2651385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5D3EFF2-5B94-4109-97F2-92564ACC4561}" type="slidenum">
              <a:rPr lang="lt-LT" smtClean="0"/>
              <a:pPr/>
              <a:t>22</a:t>
            </a:fld>
            <a:endParaRPr lang="lt-LT"/>
          </a:p>
        </p:txBody>
      </p:sp>
    </p:spTree>
    <p:extLst>
      <p:ext uri="{BB962C8B-B14F-4D97-AF65-F5344CB8AC3E}">
        <p14:creationId xmlns:p14="http://schemas.microsoft.com/office/powerpoint/2010/main" val="2436547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BDEA1-9CCB-4C2D-B70E-5577EA4A001F}"/>
              </a:ext>
            </a:extLst>
          </p:cNvPr>
          <p:cNvSpPr>
            <a:spLocks noGrp="1"/>
          </p:cNvSpPr>
          <p:nvPr>
            <p:ph type="ctrTitle"/>
          </p:nvPr>
        </p:nvSpPr>
        <p:spPr>
          <a:xfrm>
            <a:off x="2126673" y="1463039"/>
            <a:ext cx="7938654" cy="2182385"/>
          </a:xfrm>
        </p:spPr>
        <p:txBody>
          <a:bodyPr anchor="b"/>
          <a:lstStyle>
            <a:lvl1pPr algn="ctr">
              <a:defRPr sz="6000" b="1">
                <a:solidFill>
                  <a:schemeClr val="bg1"/>
                </a:solidFill>
              </a:defRPr>
            </a:lvl1pPr>
          </a:lstStyle>
          <a:p>
            <a:r>
              <a:rPr lang="en-US" dirty="0"/>
              <a:t>Click to edit Master title style</a:t>
            </a:r>
            <a:endParaRPr lang="lt-LT" dirty="0"/>
          </a:p>
        </p:txBody>
      </p:sp>
      <p:sp>
        <p:nvSpPr>
          <p:cNvPr id="3" name="Subtitle 2">
            <a:extLst>
              <a:ext uri="{FF2B5EF4-FFF2-40B4-BE49-F238E27FC236}">
                <a16:creationId xmlns:a16="http://schemas.microsoft.com/office/drawing/2014/main" id="{A92B6A00-D799-431F-9EC9-6B401C110893}"/>
              </a:ext>
            </a:extLst>
          </p:cNvPr>
          <p:cNvSpPr>
            <a:spLocks noGrp="1"/>
          </p:cNvSpPr>
          <p:nvPr>
            <p:ph type="subTitle" idx="1"/>
          </p:nvPr>
        </p:nvSpPr>
        <p:spPr>
          <a:xfrm>
            <a:off x="2833255" y="3984423"/>
            <a:ext cx="6389716" cy="80370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t-LT" dirty="0"/>
          </a:p>
        </p:txBody>
      </p:sp>
      <p:sp>
        <p:nvSpPr>
          <p:cNvPr id="4" name="Date Placeholder 3">
            <a:extLst>
              <a:ext uri="{FF2B5EF4-FFF2-40B4-BE49-F238E27FC236}">
                <a16:creationId xmlns:a16="http://schemas.microsoft.com/office/drawing/2014/main" id="{7F17DEA0-D74E-4A73-8872-A4AC6F3A4589}"/>
              </a:ext>
            </a:extLst>
          </p:cNvPr>
          <p:cNvSpPr>
            <a:spLocks noGrp="1"/>
          </p:cNvSpPr>
          <p:nvPr>
            <p:ph type="dt" sz="half" idx="10"/>
          </p:nvPr>
        </p:nvSpPr>
        <p:spPr/>
        <p:txBody>
          <a:bodyPr/>
          <a:lstStyle/>
          <a:p>
            <a:fld id="{2290B54A-FC94-49D6-B072-DC2247AE675C}" type="datetimeFigureOut">
              <a:rPr lang="lt-LT" smtClean="0"/>
              <a:pPr/>
              <a:t>2021-10-20</a:t>
            </a:fld>
            <a:endParaRPr lang="lt-LT" dirty="0"/>
          </a:p>
        </p:txBody>
      </p:sp>
    </p:spTree>
    <p:extLst>
      <p:ext uri="{BB962C8B-B14F-4D97-AF65-F5344CB8AC3E}">
        <p14:creationId xmlns:p14="http://schemas.microsoft.com/office/powerpoint/2010/main" val="43547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733B-7722-4FF1-B438-4421CC46132D}"/>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E61E15AC-3643-416C-B92A-D703229BA8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E92A686-2A4A-4C19-994B-C8CEA117D723}"/>
              </a:ext>
            </a:extLst>
          </p:cNvPr>
          <p:cNvSpPr>
            <a:spLocks noGrp="1"/>
          </p:cNvSpPr>
          <p:nvPr>
            <p:ph type="dt" sz="half" idx="10"/>
          </p:nvPr>
        </p:nvSpPr>
        <p:spPr/>
        <p:txBody>
          <a:bodyPr/>
          <a:lstStyle/>
          <a:p>
            <a:fld id="{2290B54A-FC94-49D6-B072-DC2247AE675C}" type="datetimeFigureOut">
              <a:rPr lang="lt-LT" smtClean="0"/>
              <a:pPr/>
              <a:t>2021-10-20</a:t>
            </a:fld>
            <a:endParaRPr lang="lt-LT" dirty="0"/>
          </a:p>
        </p:txBody>
      </p:sp>
      <p:sp>
        <p:nvSpPr>
          <p:cNvPr id="5" name="Footer Placeholder 4">
            <a:extLst>
              <a:ext uri="{FF2B5EF4-FFF2-40B4-BE49-F238E27FC236}">
                <a16:creationId xmlns:a16="http://schemas.microsoft.com/office/drawing/2014/main" id="{9D570868-0640-4A48-B272-21F683D59E5F}"/>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6F6CB1E9-FA4B-4D66-97B5-7F9AD14E6857}"/>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2237227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26B6A4-FD63-4569-A878-1ABB6B7A5F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2A08AEA4-A4FA-4FCC-B367-65C3785EEF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9E783F0F-178F-4893-A8AC-06414E21BE52}"/>
              </a:ext>
            </a:extLst>
          </p:cNvPr>
          <p:cNvSpPr>
            <a:spLocks noGrp="1"/>
          </p:cNvSpPr>
          <p:nvPr>
            <p:ph type="dt" sz="half" idx="10"/>
          </p:nvPr>
        </p:nvSpPr>
        <p:spPr/>
        <p:txBody>
          <a:bodyPr/>
          <a:lstStyle/>
          <a:p>
            <a:fld id="{2290B54A-FC94-49D6-B072-DC2247AE675C}" type="datetimeFigureOut">
              <a:rPr lang="lt-LT" smtClean="0"/>
              <a:pPr/>
              <a:t>2021-10-20</a:t>
            </a:fld>
            <a:endParaRPr lang="lt-LT" dirty="0"/>
          </a:p>
        </p:txBody>
      </p:sp>
      <p:sp>
        <p:nvSpPr>
          <p:cNvPr id="5" name="Footer Placeholder 4">
            <a:extLst>
              <a:ext uri="{FF2B5EF4-FFF2-40B4-BE49-F238E27FC236}">
                <a16:creationId xmlns:a16="http://schemas.microsoft.com/office/drawing/2014/main" id="{136EF01C-7ECF-4690-B6E6-B9A5536B230C}"/>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731A372F-C332-4B84-9C60-A7222B1B8A4F}"/>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230780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2D21-6B5D-40C7-BD84-5EB16EEBC2B0}"/>
              </a:ext>
            </a:extLst>
          </p:cNvPr>
          <p:cNvSpPr>
            <a:spLocks noGrp="1"/>
          </p:cNvSpPr>
          <p:nvPr>
            <p:ph type="title"/>
          </p:nvPr>
        </p:nvSpPr>
        <p:spPr>
          <a:xfrm>
            <a:off x="838200" y="1148455"/>
            <a:ext cx="8893233" cy="1325563"/>
          </a:xfrm>
        </p:spPr>
        <p:txBody>
          <a:bodyPr/>
          <a:lstStyle>
            <a:lvl1pPr>
              <a:defRPr>
                <a:solidFill>
                  <a:srgbClr val="062E64"/>
                </a:solidFill>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63EAE966-A239-46AC-A077-9EBF562CA77E}"/>
              </a:ext>
            </a:extLst>
          </p:cNvPr>
          <p:cNvSpPr>
            <a:spLocks noGrp="1"/>
          </p:cNvSpPr>
          <p:nvPr>
            <p:ph idx="1"/>
          </p:nvPr>
        </p:nvSpPr>
        <p:spPr>
          <a:xfrm>
            <a:off x="838200" y="2474019"/>
            <a:ext cx="10515600" cy="3702944"/>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4" name="Date Placeholder 3">
            <a:extLst>
              <a:ext uri="{FF2B5EF4-FFF2-40B4-BE49-F238E27FC236}">
                <a16:creationId xmlns:a16="http://schemas.microsoft.com/office/drawing/2014/main" id="{13A7B2C5-4D5B-4C75-8D83-9DF4CBB8452F}"/>
              </a:ext>
            </a:extLst>
          </p:cNvPr>
          <p:cNvSpPr>
            <a:spLocks noGrp="1"/>
          </p:cNvSpPr>
          <p:nvPr>
            <p:ph type="dt" sz="half" idx="10"/>
          </p:nvPr>
        </p:nvSpPr>
        <p:spPr/>
        <p:txBody>
          <a:bodyPr/>
          <a:lstStyle/>
          <a:p>
            <a:fld id="{2290B54A-FC94-49D6-B072-DC2247AE675C}" type="datetimeFigureOut">
              <a:rPr lang="lt-LT" smtClean="0"/>
              <a:pPr/>
              <a:t>2021-10-20</a:t>
            </a:fld>
            <a:endParaRPr lang="lt-LT" dirty="0"/>
          </a:p>
        </p:txBody>
      </p:sp>
    </p:spTree>
    <p:extLst>
      <p:ext uri="{BB962C8B-B14F-4D97-AF65-F5344CB8AC3E}">
        <p14:creationId xmlns:p14="http://schemas.microsoft.com/office/powerpoint/2010/main" val="357685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B448-0660-49C2-A847-6E6A7843AB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22FB50AC-CC62-4A69-B57C-59CAA2FB6C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F2507-FEC5-4D61-8A4D-7BA455A84A83}"/>
              </a:ext>
            </a:extLst>
          </p:cNvPr>
          <p:cNvSpPr>
            <a:spLocks noGrp="1"/>
          </p:cNvSpPr>
          <p:nvPr>
            <p:ph type="dt" sz="half" idx="10"/>
          </p:nvPr>
        </p:nvSpPr>
        <p:spPr/>
        <p:txBody>
          <a:bodyPr/>
          <a:lstStyle/>
          <a:p>
            <a:fld id="{2290B54A-FC94-49D6-B072-DC2247AE675C}" type="datetimeFigureOut">
              <a:rPr lang="lt-LT" smtClean="0"/>
              <a:pPr/>
              <a:t>2021-10-20</a:t>
            </a:fld>
            <a:endParaRPr lang="lt-LT" dirty="0"/>
          </a:p>
        </p:txBody>
      </p:sp>
      <p:sp>
        <p:nvSpPr>
          <p:cNvPr id="5" name="Footer Placeholder 4">
            <a:extLst>
              <a:ext uri="{FF2B5EF4-FFF2-40B4-BE49-F238E27FC236}">
                <a16:creationId xmlns:a16="http://schemas.microsoft.com/office/drawing/2014/main" id="{BEF66E4A-D9C1-4DD9-8FA2-49BB388A2355}"/>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49386C63-E510-4EAB-B255-87E9CEA2FB81}"/>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278445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CEFCB-8A76-446F-9EA5-C6AA628BAE4D}"/>
              </a:ext>
            </a:extLst>
          </p:cNvPr>
          <p:cNvSpPr>
            <a:spLocks noGrp="1"/>
          </p:cNvSpPr>
          <p:nvPr>
            <p:ph sz="half" idx="1"/>
          </p:nvPr>
        </p:nvSpPr>
        <p:spPr>
          <a:xfrm>
            <a:off x="838200" y="2507269"/>
            <a:ext cx="5181600" cy="3669694"/>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4" name="Content Placeholder 3">
            <a:extLst>
              <a:ext uri="{FF2B5EF4-FFF2-40B4-BE49-F238E27FC236}">
                <a16:creationId xmlns:a16="http://schemas.microsoft.com/office/drawing/2014/main" id="{1625B1A8-292A-47DF-BE1B-160BB54446BD}"/>
              </a:ext>
            </a:extLst>
          </p:cNvPr>
          <p:cNvSpPr>
            <a:spLocks noGrp="1"/>
          </p:cNvSpPr>
          <p:nvPr>
            <p:ph sz="half" idx="2"/>
          </p:nvPr>
        </p:nvSpPr>
        <p:spPr>
          <a:xfrm>
            <a:off x="6172200" y="2507269"/>
            <a:ext cx="5181600" cy="3669694"/>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Date Placeholder 4">
            <a:extLst>
              <a:ext uri="{FF2B5EF4-FFF2-40B4-BE49-F238E27FC236}">
                <a16:creationId xmlns:a16="http://schemas.microsoft.com/office/drawing/2014/main" id="{EA6D4F3F-69E7-4E3C-BFE0-C382BDAFC3B4}"/>
              </a:ext>
            </a:extLst>
          </p:cNvPr>
          <p:cNvSpPr>
            <a:spLocks noGrp="1"/>
          </p:cNvSpPr>
          <p:nvPr>
            <p:ph type="dt" sz="half" idx="10"/>
          </p:nvPr>
        </p:nvSpPr>
        <p:spPr/>
        <p:txBody>
          <a:bodyPr/>
          <a:lstStyle/>
          <a:p>
            <a:fld id="{2290B54A-FC94-49D6-B072-DC2247AE675C}" type="datetimeFigureOut">
              <a:rPr lang="lt-LT" smtClean="0"/>
              <a:pPr/>
              <a:t>2021-10-20</a:t>
            </a:fld>
            <a:endParaRPr lang="lt-LT" dirty="0"/>
          </a:p>
        </p:txBody>
      </p:sp>
      <p:sp>
        <p:nvSpPr>
          <p:cNvPr id="6" name="Footer Placeholder 5">
            <a:extLst>
              <a:ext uri="{FF2B5EF4-FFF2-40B4-BE49-F238E27FC236}">
                <a16:creationId xmlns:a16="http://schemas.microsoft.com/office/drawing/2014/main" id="{BE760E6E-B2AA-4960-A039-7ADC4AFD28F7}"/>
              </a:ext>
            </a:extLst>
          </p:cNvPr>
          <p:cNvSpPr>
            <a:spLocks noGrp="1"/>
          </p:cNvSpPr>
          <p:nvPr>
            <p:ph type="ftr" sz="quarter" idx="11"/>
          </p:nvPr>
        </p:nvSpPr>
        <p:spPr/>
        <p:txBody>
          <a:bodyPr/>
          <a:lstStyle/>
          <a:p>
            <a:endParaRPr lang="lt-LT" dirty="0"/>
          </a:p>
        </p:txBody>
      </p:sp>
      <p:sp>
        <p:nvSpPr>
          <p:cNvPr id="7" name="Slide Number Placeholder 6">
            <a:extLst>
              <a:ext uri="{FF2B5EF4-FFF2-40B4-BE49-F238E27FC236}">
                <a16:creationId xmlns:a16="http://schemas.microsoft.com/office/drawing/2014/main" id="{0E69145B-B5C0-48BC-87D9-1FBE70CAF7D4}"/>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
        <p:nvSpPr>
          <p:cNvPr id="9" name="Title 1">
            <a:extLst>
              <a:ext uri="{FF2B5EF4-FFF2-40B4-BE49-F238E27FC236}">
                <a16:creationId xmlns:a16="http://schemas.microsoft.com/office/drawing/2014/main" id="{39C922C3-AA51-438E-B187-227607974987}"/>
              </a:ext>
            </a:extLst>
          </p:cNvPr>
          <p:cNvSpPr>
            <a:spLocks noGrp="1"/>
          </p:cNvSpPr>
          <p:nvPr>
            <p:ph type="title"/>
          </p:nvPr>
        </p:nvSpPr>
        <p:spPr>
          <a:xfrm>
            <a:off x="838200" y="1181706"/>
            <a:ext cx="8893233" cy="1325563"/>
          </a:xfrm>
        </p:spPr>
        <p:txBody>
          <a:bodyPr/>
          <a:lstStyle>
            <a:lvl1pPr>
              <a:defRPr>
                <a:solidFill>
                  <a:srgbClr val="062E64"/>
                </a:solidFill>
              </a:defRPr>
            </a:lvl1pPr>
          </a:lstStyle>
          <a:p>
            <a:r>
              <a:rPr lang="en-US" dirty="0"/>
              <a:t>Click to edit Master title style</a:t>
            </a:r>
            <a:endParaRPr lang="lt-LT" dirty="0"/>
          </a:p>
        </p:txBody>
      </p:sp>
    </p:spTree>
    <p:extLst>
      <p:ext uri="{BB962C8B-B14F-4D97-AF65-F5344CB8AC3E}">
        <p14:creationId xmlns:p14="http://schemas.microsoft.com/office/powerpoint/2010/main" val="2746485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86D58B-39EC-4E75-8C0B-10456CC092E7}"/>
              </a:ext>
            </a:extLst>
          </p:cNvPr>
          <p:cNvSpPr>
            <a:spLocks noGrp="1"/>
          </p:cNvSpPr>
          <p:nvPr>
            <p:ph type="body" idx="1"/>
          </p:nvPr>
        </p:nvSpPr>
        <p:spPr>
          <a:xfrm>
            <a:off x="839788" y="2396058"/>
            <a:ext cx="5157787" cy="823912"/>
          </a:xfrm>
        </p:spPr>
        <p:txBody>
          <a:bodyPr anchor="b"/>
          <a:lstStyle>
            <a:lvl1pPr marL="0" indent="0">
              <a:buNone/>
              <a:defRPr sz="2400" b="1">
                <a:solidFill>
                  <a:srgbClr val="062E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D9F3C3E-A129-4DD3-842A-E3AE7EB73E7A}"/>
              </a:ext>
            </a:extLst>
          </p:cNvPr>
          <p:cNvSpPr>
            <a:spLocks noGrp="1"/>
          </p:cNvSpPr>
          <p:nvPr>
            <p:ph sz="half" idx="2"/>
          </p:nvPr>
        </p:nvSpPr>
        <p:spPr>
          <a:xfrm>
            <a:off x="839788" y="3219970"/>
            <a:ext cx="5157787" cy="2873260"/>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Text Placeholder 4">
            <a:extLst>
              <a:ext uri="{FF2B5EF4-FFF2-40B4-BE49-F238E27FC236}">
                <a16:creationId xmlns:a16="http://schemas.microsoft.com/office/drawing/2014/main" id="{2310EE86-9CBD-4A62-8FF8-EBAB7D66F390}"/>
              </a:ext>
            </a:extLst>
          </p:cNvPr>
          <p:cNvSpPr>
            <a:spLocks noGrp="1"/>
          </p:cNvSpPr>
          <p:nvPr>
            <p:ph type="body" sz="quarter" idx="3"/>
          </p:nvPr>
        </p:nvSpPr>
        <p:spPr>
          <a:xfrm>
            <a:off x="6172200" y="2396058"/>
            <a:ext cx="5183188" cy="823912"/>
          </a:xfrm>
        </p:spPr>
        <p:txBody>
          <a:bodyPr anchor="b"/>
          <a:lstStyle>
            <a:lvl1pPr marL="0" indent="0">
              <a:buNone/>
              <a:defRPr sz="2400" b="1">
                <a:solidFill>
                  <a:srgbClr val="062E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0B1C0A3-49A1-4E82-A2B6-3005A98F301E}"/>
              </a:ext>
            </a:extLst>
          </p:cNvPr>
          <p:cNvSpPr>
            <a:spLocks noGrp="1"/>
          </p:cNvSpPr>
          <p:nvPr>
            <p:ph sz="quarter" idx="4"/>
          </p:nvPr>
        </p:nvSpPr>
        <p:spPr>
          <a:xfrm>
            <a:off x="6172200" y="3219970"/>
            <a:ext cx="5183188" cy="2873260"/>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7" name="Date Placeholder 6">
            <a:extLst>
              <a:ext uri="{FF2B5EF4-FFF2-40B4-BE49-F238E27FC236}">
                <a16:creationId xmlns:a16="http://schemas.microsoft.com/office/drawing/2014/main" id="{D285A600-33BD-4865-9BDB-C1B43FCB6FFE}"/>
              </a:ext>
            </a:extLst>
          </p:cNvPr>
          <p:cNvSpPr>
            <a:spLocks noGrp="1"/>
          </p:cNvSpPr>
          <p:nvPr>
            <p:ph type="dt" sz="half" idx="10"/>
          </p:nvPr>
        </p:nvSpPr>
        <p:spPr/>
        <p:txBody>
          <a:bodyPr/>
          <a:lstStyle/>
          <a:p>
            <a:fld id="{2290B54A-FC94-49D6-B072-DC2247AE675C}" type="datetimeFigureOut">
              <a:rPr lang="lt-LT" smtClean="0"/>
              <a:pPr/>
              <a:t>2021-10-20</a:t>
            </a:fld>
            <a:endParaRPr lang="lt-LT" dirty="0"/>
          </a:p>
        </p:txBody>
      </p:sp>
      <p:sp>
        <p:nvSpPr>
          <p:cNvPr id="8" name="Footer Placeholder 7">
            <a:extLst>
              <a:ext uri="{FF2B5EF4-FFF2-40B4-BE49-F238E27FC236}">
                <a16:creationId xmlns:a16="http://schemas.microsoft.com/office/drawing/2014/main" id="{040CF20B-0A6B-4A94-9D6D-9D2BD670ECE9}"/>
              </a:ext>
            </a:extLst>
          </p:cNvPr>
          <p:cNvSpPr>
            <a:spLocks noGrp="1"/>
          </p:cNvSpPr>
          <p:nvPr>
            <p:ph type="ftr" sz="quarter" idx="11"/>
          </p:nvPr>
        </p:nvSpPr>
        <p:spPr/>
        <p:txBody>
          <a:bodyPr/>
          <a:lstStyle/>
          <a:p>
            <a:endParaRPr lang="lt-LT" dirty="0"/>
          </a:p>
        </p:txBody>
      </p:sp>
      <p:sp>
        <p:nvSpPr>
          <p:cNvPr id="9" name="Slide Number Placeholder 8">
            <a:extLst>
              <a:ext uri="{FF2B5EF4-FFF2-40B4-BE49-F238E27FC236}">
                <a16:creationId xmlns:a16="http://schemas.microsoft.com/office/drawing/2014/main" id="{BFDEF99D-36E2-4B8E-AF6C-50025D8002BB}"/>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
        <p:nvSpPr>
          <p:cNvPr id="10" name="Title 1">
            <a:extLst>
              <a:ext uri="{FF2B5EF4-FFF2-40B4-BE49-F238E27FC236}">
                <a16:creationId xmlns:a16="http://schemas.microsoft.com/office/drawing/2014/main" id="{08B975D9-EE1B-4C4C-B183-0470E5E4BD17}"/>
              </a:ext>
            </a:extLst>
          </p:cNvPr>
          <p:cNvSpPr>
            <a:spLocks noGrp="1"/>
          </p:cNvSpPr>
          <p:nvPr>
            <p:ph type="title"/>
          </p:nvPr>
        </p:nvSpPr>
        <p:spPr>
          <a:xfrm>
            <a:off x="836612" y="1070495"/>
            <a:ext cx="8893233" cy="1325563"/>
          </a:xfrm>
        </p:spPr>
        <p:txBody>
          <a:bodyPr/>
          <a:lstStyle>
            <a:lvl1pPr>
              <a:defRPr>
                <a:solidFill>
                  <a:srgbClr val="062E64"/>
                </a:solidFill>
              </a:defRPr>
            </a:lvl1pPr>
          </a:lstStyle>
          <a:p>
            <a:r>
              <a:rPr lang="en-US" dirty="0"/>
              <a:t>Click to edit Master title style</a:t>
            </a:r>
            <a:endParaRPr lang="lt-LT" dirty="0"/>
          </a:p>
        </p:txBody>
      </p:sp>
    </p:spTree>
    <p:extLst>
      <p:ext uri="{BB962C8B-B14F-4D97-AF65-F5344CB8AC3E}">
        <p14:creationId xmlns:p14="http://schemas.microsoft.com/office/powerpoint/2010/main" val="354446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EB5A5-2607-4499-BA6B-2B004E99F74A}"/>
              </a:ext>
            </a:extLst>
          </p:cNvPr>
          <p:cNvSpPr>
            <a:spLocks noGrp="1"/>
          </p:cNvSpPr>
          <p:nvPr>
            <p:ph type="title"/>
          </p:nvPr>
        </p:nvSpPr>
        <p:spPr>
          <a:xfrm>
            <a:off x="2251364" y="2103437"/>
            <a:ext cx="7757160" cy="1325563"/>
          </a:xfrm>
        </p:spPr>
        <p:txBody>
          <a:bodyPr/>
          <a:lstStyle>
            <a:lvl1pPr algn="ctr">
              <a:defRPr>
                <a:solidFill>
                  <a:srgbClr val="062E64"/>
                </a:solidFill>
              </a:defRPr>
            </a:lvl1pPr>
          </a:lstStyle>
          <a:p>
            <a:r>
              <a:rPr lang="en-US" dirty="0"/>
              <a:t>Click to edit Master title style</a:t>
            </a:r>
            <a:endParaRPr lang="lt-LT" dirty="0"/>
          </a:p>
        </p:txBody>
      </p:sp>
      <p:sp>
        <p:nvSpPr>
          <p:cNvPr id="3" name="Date Placeholder 2">
            <a:extLst>
              <a:ext uri="{FF2B5EF4-FFF2-40B4-BE49-F238E27FC236}">
                <a16:creationId xmlns:a16="http://schemas.microsoft.com/office/drawing/2014/main" id="{B21A123B-55CB-4AE8-A040-27362675E7D3}"/>
              </a:ext>
            </a:extLst>
          </p:cNvPr>
          <p:cNvSpPr>
            <a:spLocks noGrp="1"/>
          </p:cNvSpPr>
          <p:nvPr>
            <p:ph type="dt" sz="half" idx="10"/>
          </p:nvPr>
        </p:nvSpPr>
        <p:spPr/>
        <p:txBody>
          <a:bodyPr/>
          <a:lstStyle/>
          <a:p>
            <a:fld id="{2290B54A-FC94-49D6-B072-DC2247AE675C}" type="datetimeFigureOut">
              <a:rPr lang="lt-LT" smtClean="0"/>
              <a:pPr/>
              <a:t>2021-10-20</a:t>
            </a:fld>
            <a:endParaRPr lang="lt-LT" dirty="0"/>
          </a:p>
        </p:txBody>
      </p:sp>
      <p:sp>
        <p:nvSpPr>
          <p:cNvPr id="4" name="Footer Placeholder 3">
            <a:extLst>
              <a:ext uri="{FF2B5EF4-FFF2-40B4-BE49-F238E27FC236}">
                <a16:creationId xmlns:a16="http://schemas.microsoft.com/office/drawing/2014/main" id="{76555DAE-0C89-4267-B80A-B5DF4AE9CAC3}"/>
              </a:ext>
            </a:extLst>
          </p:cNvPr>
          <p:cNvSpPr>
            <a:spLocks noGrp="1"/>
          </p:cNvSpPr>
          <p:nvPr>
            <p:ph type="ftr" sz="quarter" idx="11"/>
          </p:nvPr>
        </p:nvSpPr>
        <p:spPr/>
        <p:txBody>
          <a:bodyPr/>
          <a:lstStyle/>
          <a:p>
            <a:endParaRPr lang="lt-LT" dirty="0"/>
          </a:p>
        </p:txBody>
      </p:sp>
      <p:sp>
        <p:nvSpPr>
          <p:cNvPr id="5" name="Slide Number Placeholder 4">
            <a:extLst>
              <a:ext uri="{FF2B5EF4-FFF2-40B4-BE49-F238E27FC236}">
                <a16:creationId xmlns:a16="http://schemas.microsoft.com/office/drawing/2014/main" id="{195E2462-73C5-4960-8E60-3EAB7D9605B2}"/>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221314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EC0588-2B19-47DB-8968-5E5E25B2895D}"/>
              </a:ext>
            </a:extLst>
          </p:cNvPr>
          <p:cNvSpPr>
            <a:spLocks noGrp="1"/>
          </p:cNvSpPr>
          <p:nvPr>
            <p:ph type="dt" sz="half" idx="10"/>
          </p:nvPr>
        </p:nvSpPr>
        <p:spPr/>
        <p:txBody>
          <a:bodyPr/>
          <a:lstStyle/>
          <a:p>
            <a:fld id="{2290B54A-FC94-49D6-B072-DC2247AE675C}" type="datetimeFigureOut">
              <a:rPr lang="lt-LT" smtClean="0"/>
              <a:pPr/>
              <a:t>2021-10-20</a:t>
            </a:fld>
            <a:endParaRPr lang="lt-LT" dirty="0"/>
          </a:p>
        </p:txBody>
      </p:sp>
      <p:sp>
        <p:nvSpPr>
          <p:cNvPr id="3" name="Footer Placeholder 2">
            <a:extLst>
              <a:ext uri="{FF2B5EF4-FFF2-40B4-BE49-F238E27FC236}">
                <a16:creationId xmlns:a16="http://schemas.microsoft.com/office/drawing/2014/main" id="{6BE20392-0D65-447C-BB5C-E738C120317F}"/>
              </a:ext>
            </a:extLst>
          </p:cNvPr>
          <p:cNvSpPr>
            <a:spLocks noGrp="1"/>
          </p:cNvSpPr>
          <p:nvPr>
            <p:ph type="ftr" sz="quarter" idx="11"/>
          </p:nvPr>
        </p:nvSpPr>
        <p:spPr/>
        <p:txBody>
          <a:bodyPr/>
          <a:lstStyle/>
          <a:p>
            <a:endParaRPr lang="lt-LT" dirty="0"/>
          </a:p>
        </p:txBody>
      </p:sp>
      <p:sp>
        <p:nvSpPr>
          <p:cNvPr id="4" name="Slide Number Placeholder 3">
            <a:extLst>
              <a:ext uri="{FF2B5EF4-FFF2-40B4-BE49-F238E27FC236}">
                <a16:creationId xmlns:a16="http://schemas.microsoft.com/office/drawing/2014/main" id="{8BA8F64F-8B9B-4DC6-AFD6-E42E485E9D86}"/>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251232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CD845-7723-4B80-98D4-6A2BB3CC2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BBEE7A9F-BE6C-4FAD-A03C-BA01142755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C8A71BB2-01CF-473D-8393-01BBF98D3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97D0-B31F-45F4-B346-FF42DBAF2965}"/>
              </a:ext>
            </a:extLst>
          </p:cNvPr>
          <p:cNvSpPr>
            <a:spLocks noGrp="1"/>
          </p:cNvSpPr>
          <p:nvPr>
            <p:ph type="dt" sz="half" idx="10"/>
          </p:nvPr>
        </p:nvSpPr>
        <p:spPr/>
        <p:txBody>
          <a:bodyPr/>
          <a:lstStyle/>
          <a:p>
            <a:fld id="{2290B54A-FC94-49D6-B072-DC2247AE675C}" type="datetimeFigureOut">
              <a:rPr lang="lt-LT" smtClean="0"/>
              <a:pPr/>
              <a:t>2021-10-20</a:t>
            </a:fld>
            <a:endParaRPr lang="lt-LT" dirty="0"/>
          </a:p>
        </p:txBody>
      </p:sp>
      <p:sp>
        <p:nvSpPr>
          <p:cNvPr id="6" name="Footer Placeholder 5">
            <a:extLst>
              <a:ext uri="{FF2B5EF4-FFF2-40B4-BE49-F238E27FC236}">
                <a16:creationId xmlns:a16="http://schemas.microsoft.com/office/drawing/2014/main" id="{1F3DD88A-2CC5-4D10-BE1C-12B8D1F4F1B4}"/>
              </a:ext>
            </a:extLst>
          </p:cNvPr>
          <p:cNvSpPr>
            <a:spLocks noGrp="1"/>
          </p:cNvSpPr>
          <p:nvPr>
            <p:ph type="ftr" sz="quarter" idx="11"/>
          </p:nvPr>
        </p:nvSpPr>
        <p:spPr/>
        <p:txBody>
          <a:bodyPr/>
          <a:lstStyle/>
          <a:p>
            <a:endParaRPr lang="lt-LT" dirty="0"/>
          </a:p>
        </p:txBody>
      </p:sp>
      <p:sp>
        <p:nvSpPr>
          <p:cNvPr id="7" name="Slide Number Placeholder 6">
            <a:extLst>
              <a:ext uri="{FF2B5EF4-FFF2-40B4-BE49-F238E27FC236}">
                <a16:creationId xmlns:a16="http://schemas.microsoft.com/office/drawing/2014/main" id="{F62D7A08-4BA2-4CA9-92DC-A9D618E7DBAC}"/>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69381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0169F-8FE6-4299-9F2C-2189375D34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2093A7F0-B025-45EC-B602-1E874E6594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dirty="0"/>
          </a:p>
        </p:txBody>
      </p:sp>
      <p:sp>
        <p:nvSpPr>
          <p:cNvPr id="4" name="Text Placeholder 3">
            <a:extLst>
              <a:ext uri="{FF2B5EF4-FFF2-40B4-BE49-F238E27FC236}">
                <a16:creationId xmlns:a16="http://schemas.microsoft.com/office/drawing/2014/main" id="{7C8DFA3D-A031-406F-A449-21546C354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B89C4-6A85-48BE-AD81-6D1490247E30}"/>
              </a:ext>
            </a:extLst>
          </p:cNvPr>
          <p:cNvSpPr>
            <a:spLocks noGrp="1"/>
          </p:cNvSpPr>
          <p:nvPr>
            <p:ph type="dt" sz="half" idx="10"/>
          </p:nvPr>
        </p:nvSpPr>
        <p:spPr/>
        <p:txBody>
          <a:bodyPr/>
          <a:lstStyle/>
          <a:p>
            <a:fld id="{2290B54A-FC94-49D6-B072-DC2247AE675C}" type="datetimeFigureOut">
              <a:rPr lang="lt-LT" smtClean="0"/>
              <a:pPr/>
              <a:t>2021-10-20</a:t>
            </a:fld>
            <a:endParaRPr lang="lt-LT" dirty="0"/>
          </a:p>
        </p:txBody>
      </p:sp>
      <p:sp>
        <p:nvSpPr>
          <p:cNvPr id="6" name="Footer Placeholder 5">
            <a:extLst>
              <a:ext uri="{FF2B5EF4-FFF2-40B4-BE49-F238E27FC236}">
                <a16:creationId xmlns:a16="http://schemas.microsoft.com/office/drawing/2014/main" id="{D8268E49-631A-4339-A5A9-DCE71E83161A}"/>
              </a:ext>
            </a:extLst>
          </p:cNvPr>
          <p:cNvSpPr>
            <a:spLocks noGrp="1"/>
          </p:cNvSpPr>
          <p:nvPr>
            <p:ph type="ftr" sz="quarter" idx="11"/>
          </p:nvPr>
        </p:nvSpPr>
        <p:spPr/>
        <p:txBody>
          <a:bodyPr/>
          <a:lstStyle/>
          <a:p>
            <a:endParaRPr lang="lt-LT" dirty="0"/>
          </a:p>
        </p:txBody>
      </p:sp>
      <p:sp>
        <p:nvSpPr>
          <p:cNvPr id="7" name="Slide Number Placeholder 6">
            <a:extLst>
              <a:ext uri="{FF2B5EF4-FFF2-40B4-BE49-F238E27FC236}">
                <a16:creationId xmlns:a16="http://schemas.microsoft.com/office/drawing/2014/main" id="{DD6379F4-6D68-450D-844B-6E233FC6187C}"/>
              </a:ext>
            </a:extLst>
          </p:cNvPr>
          <p:cNvSpPr>
            <a:spLocks noGrp="1"/>
          </p:cNvSpPr>
          <p:nvPr>
            <p:ph type="sldNum" sz="quarter" idx="12"/>
          </p:nvPr>
        </p:nvSpPr>
        <p:spPr/>
        <p:txBody>
          <a:bodyPr/>
          <a:lstStyle/>
          <a:p>
            <a:fld id="{15EF7A7D-93D2-4C13-947F-7A7F62EBB8AA}" type="slidenum">
              <a:rPr lang="lt-LT" smtClean="0"/>
              <a:pPr/>
              <a:t>‹Nº›</a:t>
            </a:fld>
            <a:endParaRPr lang="lt-LT" dirty="0"/>
          </a:p>
        </p:txBody>
      </p:sp>
    </p:spTree>
    <p:extLst>
      <p:ext uri="{BB962C8B-B14F-4D97-AF65-F5344CB8AC3E}">
        <p14:creationId xmlns:p14="http://schemas.microsoft.com/office/powerpoint/2010/main" val="3511908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DB31FF-9027-43E7-B983-8B4F1AAE33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t-LT" dirty="0"/>
          </a:p>
        </p:txBody>
      </p:sp>
      <p:sp>
        <p:nvSpPr>
          <p:cNvPr id="3" name="Text Placeholder 2">
            <a:extLst>
              <a:ext uri="{FF2B5EF4-FFF2-40B4-BE49-F238E27FC236}">
                <a16:creationId xmlns:a16="http://schemas.microsoft.com/office/drawing/2014/main" id="{38D093B8-F1C7-45F2-8A0E-85D059398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C70EA8D7-A71E-4652-9B4C-DEC8B41A5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0B54A-FC94-49D6-B072-DC2247AE675C}" type="datetimeFigureOut">
              <a:rPr lang="lt-LT" smtClean="0"/>
              <a:pPr/>
              <a:t>2021-10-20</a:t>
            </a:fld>
            <a:endParaRPr lang="lt-LT"/>
          </a:p>
        </p:txBody>
      </p:sp>
      <p:sp>
        <p:nvSpPr>
          <p:cNvPr id="5" name="Footer Placeholder 4">
            <a:extLst>
              <a:ext uri="{FF2B5EF4-FFF2-40B4-BE49-F238E27FC236}">
                <a16:creationId xmlns:a16="http://schemas.microsoft.com/office/drawing/2014/main" id="{5B27055E-45D3-4906-9EA6-E02B1E7C0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CB5C425A-3179-4C88-BCA6-91993AE7F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F7A7D-93D2-4C13-947F-7A7F62EBB8AA}" type="slidenum">
              <a:rPr lang="lt-LT" smtClean="0"/>
              <a:pPr/>
              <a:t>‹Nº›</a:t>
            </a:fld>
            <a:endParaRPr lang="lt-LT"/>
          </a:p>
        </p:txBody>
      </p:sp>
    </p:spTree>
    <p:extLst>
      <p:ext uri="{BB962C8B-B14F-4D97-AF65-F5344CB8AC3E}">
        <p14:creationId xmlns:p14="http://schemas.microsoft.com/office/powerpoint/2010/main" val="1144974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sciencedirect.com/referencework/9780123847331/encyclopedia-of-food-microbiology"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v7fG394NEHM"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s://www.youtube.com/watch?v=ja6CfQirtx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9.png"/><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dairyprocessinghandbook.tetrapak.com/" TargetMode="External"/><Relationship Id="rId2" Type="http://schemas.openxmlformats.org/officeDocument/2006/relationships/hyperlink" Target="https://www.fen.org.es/publicacion/yogurt-elaboracion-y-valor-nutritivo" TargetMode="External"/><Relationship Id="rId1" Type="http://schemas.openxmlformats.org/officeDocument/2006/relationships/slideLayout" Target="../slideLayouts/slideLayout6.xml"/><Relationship Id="rId5" Type="http://schemas.openxmlformats.org/officeDocument/2006/relationships/hyperlink" Target="http://www.lacteosinsustituibles.es/p/archivos/pdf/monografia_queso_yogur_otraslechesfermentadas.pdf" TargetMode="External"/><Relationship Id="rId4" Type="http://schemas.openxmlformats.org/officeDocument/2006/relationships/hyperlink" Target="http://www.madrid.org/bvirtual/BVCM009021.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v7fG394NEHM" TargetMode="External"/><Relationship Id="rId2" Type="http://schemas.openxmlformats.org/officeDocument/2006/relationships/hyperlink" Target="http://proleche.com/wp-content/uploads/2017/10/Charla20.pdf" TargetMode="External"/><Relationship Id="rId1" Type="http://schemas.openxmlformats.org/officeDocument/2006/relationships/slideLayout" Target="../slideLayouts/slideLayout6.xml"/><Relationship Id="rId4" Type="http://schemas.openxmlformats.org/officeDocument/2006/relationships/hyperlink" Target="https://www.youtube.com/watch?v=ja6CfQirtxU"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56DCD-E2DB-42E3-9C3D-7AED56A64B58}"/>
              </a:ext>
            </a:extLst>
          </p:cNvPr>
          <p:cNvSpPr>
            <a:spLocks noGrp="1"/>
          </p:cNvSpPr>
          <p:nvPr>
            <p:ph type="ctrTitle"/>
          </p:nvPr>
        </p:nvSpPr>
        <p:spPr>
          <a:xfrm>
            <a:off x="1049867" y="2025998"/>
            <a:ext cx="10210800" cy="1320046"/>
          </a:xfrm>
        </p:spPr>
        <p:txBody>
          <a:bodyPr>
            <a:normAutofit fontScale="90000"/>
          </a:bodyPr>
          <a:lstStyle/>
          <a:p>
            <a:r>
              <a:rPr lang="es-ES" dirty="0" smtClean="0"/>
              <a:t>Plan de estudios: Módulo 4 Productos lácteos fermentados</a:t>
            </a:r>
            <a:endParaRPr lang="es-ES" dirty="0"/>
          </a:p>
        </p:txBody>
      </p:sp>
      <p:sp>
        <p:nvSpPr>
          <p:cNvPr id="3" name="Subtitle 2">
            <a:extLst>
              <a:ext uri="{FF2B5EF4-FFF2-40B4-BE49-F238E27FC236}">
                <a16:creationId xmlns:a16="http://schemas.microsoft.com/office/drawing/2014/main" id="{6D6126B6-145C-44DC-9AEC-029315E659BF}"/>
              </a:ext>
            </a:extLst>
          </p:cNvPr>
          <p:cNvSpPr>
            <a:spLocks noGrp="1"/>
          </p:cNvSpPr>
          <p:nvPr>
            <p:ph type="subTitle" idx="1"/>
          </p:nvPr>
        </p:nvSpPr>
        <p:spPr>
          <a:xfrm>
            <a:off x="2833255" y="3495651"/>
            <a:ext cx="6389716" cy="803707"/>
          </a:xfrm>
        </p:spPr>
        <p:txBody>
          <a:bodyPr/>
          <a:lstStyle/>
          <a:p>
            <a:r>
              <a:rPr lang="en-US" dirty="0" smtClean="0"/>
              <a:t>COAG Jaén</a:t>
            </a:r>
            <a:endParaRPr lang="en-US" dirty="0"/>
          </a:p>
          <a:p>
            <a:endParaRPr lang="en-US" dirty="0"/>
          </a:p>
        </p:txBody>
      </p:sp>
    </p:spTree>
    <p:extLst>
      <p:ext uri="{BB962C8B-B14F-4D97-AF65-F5344CB8AC3E}">
        <p14:creationId xmlns:p14="http://schemas.microsoft.com/office/powerpoint/2010/main" val="4289029918"/>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4.1. Tipos de yogur y leches fermentadas</a:t>
            </a:r>
          </a:p>
        </p:txBody>
      </p:sp>
      <p:sp>
        <p:nvSpPr>
          <p:cNvPr id="6" name="Content Placeholder 2">
            <a:extLst>
              <a:ext uri="{FF2B5EF4-FFF2-40B4-BE49-F238E27FC236}">
                <a16:creationId xmlns:a16="http://schemas.microsoft.com/office/drawing/2014/main" id="{DBE18B30-9AA9-423F-ACB5-930B869328A2}"/>
              </a:ext>
            </a:extLst>
          </p:cNvPr>
          <p:cNvSpPr>
            <a:spLocks noGrp="1"/>
          </p:cNvSpPr>
          <p:nvPr>
            <p:ph idx="1"/>
          </p:nvPr>
        </p:nvSpPr>
        <p:spPr>
          <a:xfrm>
            <a:off x="838200" y="2216727"/>
            <a:ext cx="10800000" cy="3974090"/>
          </a:xfrm>
        </p:spPr>
        <p:txBody>
          <a:bodyPr>
            <a:noAutofit/>
          </a:bodyPr>
          <a:lstStyle/>
          <a:p>
            <a:pPr marL="0" indent="0" algn="just">
              <a:buNone/>
            </a:pPr>
            <a:r>
              <a:rPr lang="en-GB" sz="2200" dirty="0"/>
              <a:t>C) </a:t>
            </a:r>
            <a:r>
              <a:rPr lang="es-ES" sz="2200" dirty="0"/>
              <a:t>Según la consistencia</a:t>
            </a:r>
          </a:p>
          <a:p>
            <a:pPr algn="just" fontAlgn="base"/>
            <a:r>
              <a:rPr lang="es-ES" sz="2200" dirty="0" smtClean="0"/>
              <a:t>Yogures </a:t>
            </a:r>
            <a:r>
              <a:rPr lang="es-ES" sz="2200" dirty="0"/>
              <a:t>de cuajo firme: el yogur, una vez homogeneizado y pasteurizado, fermenta </a:t>
            </a:r>
            <a:r>
              <a:rPr lang="es-ES" sz="2200" dirty="0" smtClean="0"/>
              <a:t>dentro del </a:t>
            </a:r>
            <a:r>
              <a:rPr lang="es-ES" sz="2200" dirty="0"/>
              <a:t>mismo vaso. </a:t>
            </a:r>
            <a:r>
              <a:rPr lang="es-ES" sz="2200" dirty="0" smtClean="0"/>
              <a:t>Yogures naturales</a:t>
            </a:r>
            <a:r>
              <a:rPr lang="es-ES" sz="2200" dirty="0"/>
              <a:t>, azucarados, aromatizados, desnatados y edulcorados.</a:t>
            </a:r>
          </a:p>
          <a:p>
            <a:pPr algn="just" fontAlgn="base"/>
            <a:r>
              <a:rPr lang="es-ES" sz="2200" dirty="0"/>
              <a:t>Yogures de cuajo roto: fermentan dentro de un tanque industrial o depósito de fermentación, se agitan y tras reposar se enfrían y se envasan (al natural o combinado con otros ingredientes). Son los yogures griegos, líquidos, cremosos y mousses de yogur.</a:t>
            </a:r>
          </a:p>
          <a:p>
            <a:pPr marL="0" indent="0" algn="just" fontAlgn="base">
              <a:buNone/>
            </a:pPr>
            <a:r>
              <a:rPr lang="en-GB" sz="2200" dirty="0"/>
              <a:t> </a:t>
            </a:r>
            <a:r>
              <a:rPr lang="en-GB" sz="2200" dirty="0" smtClean="0"/>
              <a:t>D</a:t>
            </a:r>
            <a:r>
              <a:rPr lang="en-GB" sz="2200" dirty="0"/>
              <a:t>) </a:t>
            </a:r>
            <a:r>
              <a:rPr lang="es-ES" sz="2200" dirty="0"/>
              <a:t>Según la </a:t>
            </a:r>
            <a:r>
              <a:rPr lang="es-ES" sz="2200" dirty="0" smtClean="0"/>
              <a:t>receta</a:t>
            </a:r>
            <a:endParaRPr lang="es-ES" sz="2200" dirty="0"/>
          </a:p>
          <a:p>
            <a:pPr lvl="0" algn="just"/>
            <a:r>
              <a:rPr lang="es-ES" sz="2200" dirty="0" smtClean="0"/>
              <a:t>Yogur </a:t>
            </a:r>
            <a:r>
              <a:rPr lang="es-ES" sz="2200" dirty="0"/>
              <a:t>natural: es el yogur más básico, al cual no se le añaden sabores ni azúcar, ni tampoco se pasteuriza tras la fermentación.</a:t>
            </a:r>
          </a:p>
          <a:p>
            <a:pPr lvl="0" algn="just"/>
            <a:r>
              <a:rPr lang="es-ES" sz="2200" dirty="0"/>
              <a:t>Otros tipos de yogur (aromatizados, edulcorados, de sabores, griego, con frutas): enriquecidos con ingredientes diversos: agentes aromáticos, azúcares, frutas, etc.</a:t>
            </a:r>
          </a:p>
          <a:p>
            <a:pPr lvl="0" algn="just"/>
            <a:endParaRPr lang="es-ES" sz="2200" dirty="0"/>
          </a:p>
        </p:txBody>
      </p:sp>
    </p:spTree>
    <p:extLst>
      <p:ext uri="{BB962C8B-B14F-4D97-AF65-F5344CB8AC3E}">
        <p14:creationId xmlns:p14="http://schemas.microsoft.com/office/powerpoint/2010/main" val="2113207227"/>
      </p:ext>
    </p:extLst>
  </p:cSld>
  <p:clrMapOvr>
    <a:masterClrMapping/>
  </p:clrMapOvr>
  <mc:AlternateContent xmlns:mc="http://schemas.openxmlformats.org/markup-compatibility/2006" xmlns:p14="http://schemas.microsoft.com/office/powerpoint/2010/main">
    <mc:Choice Requires="p14">
      <p:transition p14:dur="0" advClick="0" advTm="15850"/>
    </mc:Choice>
    <mc:Fallback xmlns="">
      <p:transition advClick="0" advTm="1585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38200" y="2474018"/>
            <a:ext cx="6206837" cy="3444020"/>
          </a:xfrm>
          <a:prstGeom prst="rect">
            <a:avLst/>
          </a:prstGeom>
          <a:ln>
            <a:solidFill>
              <a:srgbClr val="0070C0"/>
            </a:solidFill>
          </a:ln>
        </p:spPr>
        <p:txBody>
          <a:bodyPr wrap="square">
            <a:spAutoFit/>
          </a:bodyPr>
          <a:lstStyle/>
          <a:p>
            <a:pPr algn="ctr">
              <a:lnSpc>
                <a:spcPct val="90000"/>
              </a:lnSpc>
              <a:spcBef>
                <a:spcPts val="1000"/>
              </a:spcBef>
              <a:spcAft>
                <a:spcPts val="800"/>
              </a:spcAft>
            </a:pPr>
            <a:r>
              <a:rPr lang="es-ES" sz="2200" dirty="0" smtClean="0">
                <a:solidFill>
                  <a:srgbClr val="062E64"/>
                </a:solidFill>
              </a:rPr>
              <a:t>Yogur </a:t>
            </a:r>
            <a:r>
              <a:rPr lang="es-ES" sz="2200" dirty="0">
                <a:solidFill>
                  <a:srgbClr val="062E64"/>
                </a:solidFill>
              </a:rPr>
              <a:t>de estilo griego: es un tipo de yogur concentrado de leche de oveja con alto contenido graso cuyas cepas fermentativas son las mismas que las del yogur tradicional. En muchas ocasiones, al industrializarse su producción, se fabrican con leche de vaca. Se pueden encontrar muchas variaciones en el mercado (proteínas 3,5-10 %, grasas 0-10 %, combinaciones con frutas, miel o cereales, etc</a:t>
            </a:r>
            <a:r>
              <a:rPr lang="es-ES" sz="2200" dirty="0" smtClean="0">
                <a:solidFill>
                  <a:srgbClr val="062E64"/>
                </a:solidFill>
              </a:rPr>
              <a:t>.). Un </a:t>
            </a:r>
            <a:r>
              <a:rPr lang="es-ES" sz="2200" dirty="0">
                <a:solidFill>
                  <a:srgbClr val="062E64"/>
                </a:solidFill>
              </a:rPr>
              <a:t>yogur griego típico tiene un alto nivel de proteínas (&gt;8%) y grasas (8-9%), intense sabor a yogur y acidez; es un producto muy espeso y cremoso</a:t>
            </a:r>
            <a:r>
              <a:rPr lang="es-ES" sz="2200" dirty="0" smtClean="0">
                <a:solidFill>
                  <a:srgbClr val="062E64"/>
                </a:solidFill>
              </a:rPr>
              <a:t>.</a:t>
            </a:r>
            <a:endParaRPr lang="es-ES" sz="2200" dirty="0">
              <a:solidFill>
                <a:srgbClr val="062E64"/>
              </a:solidFill>
            </a:endParaRPr>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4.1. Tipos de yogur y leches fermentadas</a:t>
            </a:r>
          </a:p>
        </p:txBody>
      </p:sp>
      <p:pic>
        <p:nvPicPr>
          <p:cNvPr id="6" name="Imagen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99656" y="2474018"/>
            <a:ext cx="4185761" cy="3139321"/>
          </a:xfrm>
          <a:prstGeom prst="rect">
            <a:avLst/>
          </a:prstGeom>
        </p:spPr>
      </p:pic>
    </p:spTree>
    <p:extLst>
      <p:ext uri="{BB962C8B-B14F-4D97-AF65-F5344CB8AC3E}">
        <p14:creationId xmlns:p14="http://schemas.microsoft.com/office/powerpoint/2010/main" val="2547580306"/>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object 19"/>
          <p:cNvSpPr/>
          <p:nvPr/>
        </p:nvSpPr>
        <p:spPr>
          <a:xfrm>
            <a:off x="8540495" y="466345"/>
            <a:ext cx="420624" cy="432815"/>
          </a:xfrm>
          <a:prstGeom prst="rect">
            <a:avLst/>
          </a:prstGeom>
          <a:blipFill>
            <a:blip r:embed="rId2" cstate="print"/>
            <a:stretch>
              <a:fillRect/>
            </a:stretch>
          </a:blipFill>
        </p:spPr>
        <p:txBody>
          <a:bodyPr wrap="square" lIns="0" tIns="0" rIns="0" bIns="0" rtlCol="0">
            <a:noAutofit/>
          </a:bodyPr>
          <a:lstStyle/>
          <a:p>
            <a:endParaRPr dirty="0"/>
          </a:p>
        </p:txBody>
      </p:sp>
      <p:sp>
        <p:nvSpPr>
          <p:cNvPr id="163" name="object 20"/>
          <p:cNvSpPr txBox="1">
            <a:spLocks noGrp="1"/>
          </p:cNvSpPr>
          <p:nvPr>
            <p:ph type="title"/>
          </p:nvPr>
        </p:nvSpPr>
        <p:spPr>
          <a:xfrm>
            <a:off x="8319836" y="2077142"/>
            <a:ext cx="3644813" cy="780249"/>
          </a:xfrm>
          <a:prstGeom prst="rect">
            <a:avLst/>
          </a:prstGeom>
        </p:spPr>
        <p:txBody>
          <a:bodyPr vert="horz" wrap="square" lIns="0" tIns="0" rIns="0" bIns="0" rtlCol="0" anchor="ctr">
            <a:noAutofit/>
          </a:bodyPr>
          <a:lstStyle/>
          <a:p>
            <a:pPr marL="12700" algn="r">
              <a:lnSpc>
                <a:spcPts val="2860"/>
              </a:lnSpc>
            </a:pPr>
            <a:r>
              <a:rPr lang="es-ES" sz="2400" b="1" dirty="0" smtClean="0">
                <a:latin typeface="+mn-lt"/>
                <a:cs typeface="Trebuchet MS"/>
              </a:rPr>
              <a:t>Yogur natural al estilo griego</a:t>
            </a:r>
            <a:endParaRPr lang="es-ES" sz="2400" b="1" dirty="0">
              <a:latin typeface="+mn-lt"/>
              <a:cs typeface="Trebuchet MS"/>
            </a:endParaRPr>
          </a:p>
        </p:txBody>
      </p:sp>
      <p:sp>
        <p:nvSpPr>
          <p:cNvPr id="165" name="object 23"/>
          <p:cNvSpPr/>
          <p:nvPr/>
        </p:nvSpPr>
        <p:spPr>
          <a:xfrm>
            <a:off x="5233971" y="3897423"/>
            <a:ext cx="342900" cy="365760"/>
          </a:xfrm>
          <a:prstGeom prst="rect">
            <a:avLst/>
          </a:prstGeom>
          <a:blipFill>
            <a:blip r:embed="rId3" cstate="print"/>
            <a:stretch>
              <a:fillRect/>
            </a:stretch>
          </a:blipFill>
        </p:spPr>
        <p:txBody>
          <a:bodyPr wrap="square" lIns="0" tIns="0" rIns="0" bIns="0" rtlCol="0">
            <a:noAutofit/>
          </a:bodyPr>
          <a:lstStyle/>
          <a:p>
            <a:endParaRPr dirty="0"/>
          </a:p>
        </p:txBody>
      </p:sp>
      <p:sp>
        <p:nvSpPr>
          <p:cNvPr id="166" name="object 27"/>
          <p:cNvSpPr/>
          <p:nvPr/>
        </p:nvSpPr>
        <p:spPr>
          <a:xfrm>
            <a:off x="6215427" y="3897423"/>
            <a:ext cx="345948" cy="365760"/>
          </a:xfrm>
          <a:prstGeom prst="rect">
            <a:avLst/>
          </a:prstGeom>
          <a:blipFill>
            <a:blip r:embed="rId3" cstate="print"/>
            <a:stretch>
              <a:fillRect/>
            </a:stretch>
          </a:blipFill>
        </p:spPr>
        <p:txBody>
          <a:bodyPr wrap="square" lIns="0" tIns="0" rIns="0" bIns="0" rtlCol="0">
            <a:noAutofit/>
          </a:bodyPr>
          <a:lstStyle/>
          <a:p>
            <a:endParaRPr dirty="0"/>
          </a:p>
        </p:txBody>
      </p:sp>
      <p:sp>
        <p:nvSpPr>
          <p:cNvPr id="167" name="object 32"/>
          <p:cNvSpPr/>
          <p:nvPr/>
        </p:nvSpPr>
        <p:spPr>
          <a:xfrm>
            <a:off x="4552742" y="5471714"/>
            <a:ext cx="179832" cy="192024"/>
          </a:xfrm>
          <a:prstGeom prst="rect">
            <a:avLst/>
          </a:prstGeom>
          <a:blipFill>
            <a:blip r:embed="rId4" cstate="print"/>
            <a:stretch>
              <a:fillRect/>
            </a:stretch>
          </a:blipFill>
        </p:spPr>
        <p:txBody>
          <a:bodyPr wrap="square" lIns="0" tIns="0" rIns="0" bIns="0" rtlCol="0">
            <a:noAutofit/>
          </a:bodyPr>
          <a:lstStyle/>
          <a:p>
            <a:endParaRPr dirty="0"/>
          </a:p>
        </p:txBody>
      </p:sp>
      <p:sp>
        <p:nvSpPr>
          <p:cNvPr id="168" name="object 38"/>
          <p:cNvSpPr txBox="1"/>
          <p:nvPr/>
        </p:nvSpPr>
        <p:spPr>
          <a:xfrm>
            <a:off x="4635203" y="4023914"/>
            <a:ext cx="4190836" cy="1521460"/>
          </a:xfrm>
          <a:prstGeom prst="rect">
            <a:avLst/>
          </a:prstGeom>
        </p:spPr>
        <p:txBody>
          <a:bodyPr vert="horz" wrap="square" lIns="0" tIns="0" rIns="0" bIns="0" rtlCol="0">
            <a:noAutofit/>
          </a:bodyPr>
          <a:lstStyle/>
          <a:p>
            <a:pPr marL="12700"/>
            <a:r>
              <a:rPr lang="es-ES" sz="1600" b="1" u="heavy" spc="15" dirty="0" smtClean="0">
                <a:solidFill>
                  <a:srgbClr val="062E64"/>
                </a:solidFill>
                <a:cs typeface="Trebuchet MS"/>
              </a:rPr>
              <a:t>R</a:t>
            </a:r>
            <a:r>
              <a:rPr lang="es-ES" sz="1600" b="1" u="heavy" spc="-15" dirty="0" smtClean="0">
                <a:solidFill>
                  <a:srgbClr val="062E64"/>
                </a:solidFill>
                <a:cs typeface="Trebuchet MS"/>
              </a:rPr>
              <a:t>etos </a:t>
            </a:r>
            <a:r>
              <a:rPr lang="es-ES" sz="1600" b="1" u="heavy" spc="-15" dirty="0">
                <a:solidFill>
                  <a:srgbClr val="062E64"/>
                </a:solidFill>
                <a:cs typeface="Trebuchet MS"/>
              </a:rPr>
              <a:t>del producto y del proceso</a:t>
            </a:r>
            <a:r>
              <a:rPr lang="es-ES" sz="1600" b="1" spc="-10" dirty="0" smtClean="0">
                <a:solidFill>
                  <a:srgbClr val="062E64"/>
                </a:solidFill>
                <a:cs typeface="Trebuchet MS"/>
              </a:rPr>
              <a:t>:</a:t>
            </a:r>
            <a:endParaRPr lang="es-ES" sz="1600" dirty="0" smtClean="0">
              <a:solidFill>
                <a:srgbClr val="062E64"/>
              </a:solidFill>
              <a:cs typeface="Trebuchet MS"/>
            </a:endParaRPr>
          </a:p>
          <a:p>
            <a:pPr marL="12700" marR="13970">
              <a:spcBef>
                <a:spcPts val="380"/>
              </a:spcBef>
              <a:buClr>
                <a:srgbClr val="003366"/>
              </a:buClr>
              <a:buSzPct val="87500"/>
              <a:buFont typeface="Arial"/>
              <a:buChar char="•"/>
              <a:tabLst>
                <a:tab pos="128270" algn="l"/>
              </a:tabLst>
            </a:pPr>
            <a:r>
              <a:rPr lang="es-ES" sz="1600" b="1" spc="-5" dirty="0" smtClean="0">
                <a:solidFill>
                  <a:schemeClr val="accent1"/>
                </a:solidFill>
                <a:cs typeface="Trebuchet MS"/>
              </a:rPr>
              <a:t>Disminución </a:t>
            </a:r>
            <a:r>
              <a:rPr lang="es-ES" sz="1600" b="1" spc="-5" dirty="0">
                <a:solidFill>
                  <a:schemeClr val="accent1"/>
                </a:solidFill>
                <a:cs typeface="Trebuchet MS"/>
              </a:rPr>
              <a:t>lenta del pH durante </a:t>
            </a:r>
            <a:r>
              <a:rPr lang="es-ES" sz="1600" b="1" spc="-5" dirty="0" smtClean="0">
                <a:solidFill>
                  <a:schemeClr val="accent1"/>
                </a:solidFill>
                <a:cs typeface="Trebuchet MS"/>
              </a:rPr>
              <a:t>la separación </a:t>
            </a:r>
            <a:r>
              <a:rPr lang="es-ES" sz="1600" b="1" spc="-5" dirty="0">
                <a:solidFill>
                  <a:schemeClr val="accent1"/>
                </a:solidFill>
                <a:cs typeface="Trebuchet MS"/>
              </a:rPr>
              <a:t>para garantizar un sabor suave al producto final</a:t>
            </a:r>
          </a:p>
          <a:p>
            <a:pPr marL="127000" indent="-114300">
              <a:spcBef>
                <a:spcPts val="365"/>
              </a:spcBef>
              <a:buClr>
                <a:srgbClr val="003366"/>
              </a:buClr>
              <a:buFont typeface="Arial"/>
              <a:buChar char="•"/>
              <a:tabLst>
                <a:tab pos="127000" algn="l"/>
              </a:tabLst>
            </a:pPr>
            <a:r>
              <a:rPr lang="es-ES" sz="1400" spc="-10" dirty="0">
                <a:solidFill>
                  <a:srgbClr val="062E64"/>
                </a:solidFill>
                <a:cs typeface="Trebuchet MS"/>
              </a:rPr>
              <a:t>Sensación en boca fresca y </a:t>
            </a:r>
            <a:r>
              <a:rPr lang="es-ES" sz="1400" spc="-10" dirty="0" smtClean="0">
                <a:solidFill>
                  <a:srgbClr val="062E64"/>
                </a:solidFill>
                <a:cs typeface="Trebuchet MS"/>
              </a:rPr>
              <a:t>limpia</a:t>
            </a:r>
          </a:p>
          <a:p>
            <a:pPr marL="127000" indent="-114300" algn="just">
              <a:spcBef>
                <a:spcPts val="365"/>
              </a:spcBef>
              <a:buClr>
                <a:srgbClr val="003366"/>
              </a:buClr>
              <a:buFont typeface="Arial"/>
              <a:buChar char="•"/>
              <a:tabLst>
                <a:tab pos="127000" algn="l"/>
              </a:tabLst>
            </a:pPr>
            <a:r>
              <a:rPr lang="es-ES" sz="1400" dirty="0">
                <a:solidFill>
                  <a:srgbClr val="062E64"/>
                </a:solidFill>
                <a:cs typeface="Trebuchet MS"/>
              </a:rPr>
              <a:t>Textura suave, brillante y cremosa </a:t>
            </a:r>
            <a:r>
              <a:rPr lang="es-ES" sz="1400" dirty="0" smtClean="0">
                <a:solidFill>
                  <a:srgbClr val="062E64"/>
                </a:solidFill>
                <a:cs typeface="Trebuchet MS"/>
              </a:rPr>
              <a:t>en variaciones de grasas bajas / 0% y </a:t>
            </a:r>
            <a:r>
              <a:rPr lang="es-ES" sz="1400" dirty="0">
                <a:solidFill>
                  <a:srgbClr val="062E64"/>
                </a:solidFill>
                <a:cs typeface="Trebuchet MS"/>
              </a:rPr>
              <a:t>recetas totalmente naturales</a:t>
            </a:r>
          </a:p>
        </p:txBody>
      </p:sp>
      <p:sp>
        <p:nvSpPr>
          <p:cNvPr id="169" name="object 40"/>
          <p:cNvSpPr txBox="1"/>
          <p:nvPr/>
        </p:nvSpPr>
        <p:spPr>
          <a:xfrm>
            <a:off x="4621185" y="5663738"/>
            <a:ext cx="1238885" cy="255270"/>
          </a:xfrm>
          <a:prstGeom prst="rect">
            <a:avLst/>
          </a:prstGeom>
        </p:spPr>
        <p:txBody>
          <a:bodyPr vert="horz" wrap="square" lIns="0" tIns="0" rIns="0" bIns="0" rtlCol="0">
            <a:noAutofit/>
          </a:bodyPr>
          <a:lstStyle/>
          <a:p>
            <a:pPr marL="12700"/>
            <a:r>
              <a:rPr lang="es-ES" sz="1600" b="1" u="heavy" spc="-10" dirty="0" smtClean="0">
                <a:solidFill>
                  <a:srgbClr val="062E64"/>
                </a:solidFill>
                <a:cs typeface="Trebuchet MS"/>
              </a:rPr>
              <a:t>Ventajas</a:t>
            </a:r>
            <a:r>
              <a:rPr sz="1600" b="1" spc="-10" dirty="0" smtClean="0">
                <a:solidFill>
                  <a:srgbClr val="062E64"/>
                </a:solidFill>
                <a:cs typeface="Trebuchet MS"/>
              </a:rPr>
              <a:t>:</a:t>
            </a:r>
            <a:endParaRPr sz="1600" dirty="0">
              <a:solidFill>
                <a:srgbClr val="062E64"/>
              </a:solidFill>
              <a:cs typeface="Trebuchet MS"/>
            </a:endParaRPr>
          </a:p>
        </p:txBody>
      </p:sp>
      <p:sp>
        <p:nvSpPr>
          <p:cNvPr id="170" name="object 41"/>
          <p:cNvSpPr txBox="1"/>
          <p:nvPr/>
        </p:nvSpPr>
        <p:spPr>
          <a:xfrm>
            <a:off x="4607353" y="5951054"/>
            <a:ext cx="4450080" cy="438784"/>
          </a:xfrm>
          <a:prstGeom prst="rect">
            <a:avLst/>
          </a:prstGeom>
        </p:spPr>
        <p:txBody>
          <a:bodyPr vert="horz" wrap="square" lIns="0" tIns="0" rIns="0" bIns="0" rtlCol="0">
            <a:noAutofit/>
          </a:bodyPr>
          <a:lstStyle/>
          <a:p>
            <a:pPr marL="12700"/>
            <a:r>
              <a:rPr lang="es-ES" sz="1400" spc="-65" dirty="0">
                <a:solidFill>
                  <a:srgbClr val="062E64"/>
                </a:solidFill>
                <a:cs typeface="Trebuchet MS"/>
              </a:rPr>
              <a:t>Posibilidad de alcanzar un alto nivel de proteínas con una suave textura</a:t>
            </a:r>
            <a:endParaRPr sz="1400" dirty="0">
              <a:solidFill>
                <a:srgbClr val="062E64"/>
              </a:solidFill>
              <a:cs typeface="Trebuchet MS"/>
            </a:endParaRPr>
          </a:p>
        </p:txBody>
      </p:sp>
      <p:sp>
        <p:nvSpPr>
          <p:cNvPr id="171" name="object 42"/>
          <p:cNvSpPr txBox="1"/>
          <p:nvPr/>
        </p:nvSpPr>
        <p:spPr>
          <a:xfrm>
            <a:off x="775458" y="1134792"/>
            <a:ext cx="3374390" cy="1139190"/>
          </a:xfrm>
          <a:prstGeom prst="rect">
            <a:avLst/>
          </a:prstGeom>
        </p:spPr>
        <p:txBody>
          <a:bodyPr vert="horz" wrap="square" lIns="0" tIns="0" rIns="0" bIns="0" rtlCol="0">
            <a:noAutofit/>
          </a:bodyPr>
          <a:lstStyle/>
          <a:p>
            <a:pPr marL="12700" marR="12700" algn="ctr"/>
            <a:r>
              <a:rPr lang="es-ES" sz="1600" b="1" dirty="0">
                <a:solidFill>
                  <a:srgbClr val="062E64"/>
                </a:solidFill>
              </a:rPr>
              <a:t>Concentración hasta un nivel elevado de proteínas </a:t>
            </a:r>
            <a:r>
              <a:rPr lang="es-ES" sz="1600" b="1" dirty="0" smtClean="0">
                <a:solidFill>
                  <a:srgbClr val="062E64"/>
                </a:solidFill>
              </a:rPr>
              <a:t>tras </a:t>
            </a:r>
            <a:r>
              <a:rPr lang="es-ES" sz="1600" b="1" dirty="0">
                <a:solidFill>
                  <a:srgbClr val="062E64"/>
                </a:solidFill>
              </a:rPr>
              <a:t>la fermentación</a:t>
            </a:r>
            <a:endParaRPr sz="1300" dirty="0" smtClean="0"/>
          </a:p>
          <a:p>
            <a:pPr marL="12700" marR="12700" algn="ctr"/>
            <a:r>
              <a:rPr lang="es-ES" sz="1600" dirty="0">
                <a:solidFill>
                  <a:srgbClr val="062E64"/>
                </a:solidFill>
              </a:rPr>
              <a:t>Leche </a:t>
            </a:r>
            <a:r>
              <a:rPr lang="es-ES" sz="1600" dirty="0" smtClean="0">
                <a:solidFill>
                  <a:srgbClr val="062E64"/>
                </a:solidFill>
              </a:rPr>
              <a:t>desnatada</a:t>
            </a:r>
          </a:p>
          <a:p>
            <a:pPr marL="12700" marR="12700" algn="ctr"/>
            <a:r>
              <a:rPr sz="1600" dirty="0" smtClean="0">
                <a:solidFill>
                  <a:srgbClr val="062E64"/>
                </a:solidFill>
              </a:rPr>
              <a:t>(</a:t>
            </a:r>
            <a:r>
              <a:rPr lang="es-ES" sz="1600" dirty="0">
                <a:solidFill>
                  <a:srgbClr val="062E64"/>
                </a:solidFill>
              </a:rPr>
              <a:t>eventualmente enriquecida</a:t>
            </a:r>
            <a:r>
              <a:rPr sz="1600" dirty="0" smtClean="0">
                <a:solidFill>
                  <a:srgbClr val="062E64"/>
                </a:solidFill>
              </a:rPr>
              <a:t>)</a:t>
            </a:r>
            <a:endParaRPr sz="1600" dirty="0">
              <a:solidFill>
                <a:srgbClr val="062E64"/>
              </a:solidFill>
            </a:endParaRPr>
          </a:p>
        </p:txBody>
      </p:sp>
      <p:sp>
        <p:nvSpPr>
          <p:cNvPr id="172" name="object 43"/>
          <p:cNvSpPr txBox="1"/>
          <p:nvPr/>
        </p:nvSpPr>
        <p:spPr>
          <a:xfrm>
            <a:off x="1745028" y="2551976"/>
            <a:ext cx="1494916" cy="205140"/>
          </a:xfrm>
          <a:prstGeom prst="rect">
            <a:avLst/>
          </a:prstGeom>
        </p:spPr>
        <p:txBody>
          <a:bodyPr vert="horz" wrap="square" lIns="0" tIns="0" rIns="0" bIns="0" rtlCol="0">
            <a:noAutofit/>
          </a:bodyPr>
          <a:lstStyle/>
          <a:p>
            <a:pPr marL="12700"/>
            <a:r>
              <a:rPr lang="es-ES" sz="1600" dirty="0">
                <a:solidFill>
                  <a:srgbClr val="062E64"/>
                </a:solidFill>
              </a:rPr>
              <a:t>Homogeneización</a:t>
            </a:r>
            <a:endParaRPr sz="1600" dirty="0">
              <a:solidFill>
                <a:srgbClr val="062E64"/>
              </a:solidFill>
            </a:endParaRPr>
          </a:p>
        </p:txBody>
      </p:sp>
      <p:sp>
        <p:nvSpPr>
          <p:cNvPr id="173" name="object 44"/>
          <p:cNvSpPr txBox="1"/>
          <p:nvPr/>
        </p:nvSpPr>
        <p:spPr>
          <a:xfrm>
            <a:off x="1335072" y="3009433"/>
            <a:ext cx="2481496" cy="176697"/>
          </a:xfrm>
          <a:prstGeom prst="rect">
            <a:avLst/>
          </a:prstGeom>
        </p:spPr>
        <p:txBody>
          <a:bodyPr vert="horz" wrap="square" lIns="0" tIns="0" rIns="0" bIns="0" rtlCol="0">
            <a:noAutofit/>
          </a:bodyPr>
          <a:lstStyle/>
          <a:p>
            <a:pPr marL="12700"/>
            <a:r>
              <a:rPr lang="es-ES" sz="1600" dirty="0" smtClean="0">
                <a:solidFill>
                  <a:srgbClr val="062E64"/>
                </a:solidFill>
              </a:rPr>
              <a:t>Pasteurización (92°C – 5 min)</a:t>
            </a:r>
            <a:endParaRPr lang="es-ES" sz="1600" dirty="0">
              <a:solidFill>
                <a:srgbClr val="062E64"/>
              </a:solidFill>
            </a:endParaRPr>
          </a:p>
        </p:txBody>
      </p:sp>
      <p:sp>
        <p:nvSpPr>
          <p:cNvPr id="174" name="object 45"/>
          <p:cNvSpPr txBox="1"/>
          <p:nvPr/>
        </p:nvSpPr>
        <p:spPr>
          <a:xfrm>
            <a:off x="1704109" y="3512350"/>
            <a:ext cx="1676399" cy="300866"/>
          </a:xfrm>
          <a:prstGeom prst="rect">
            <a:avLst/>
          </a:prstGeom>
        </p:spPr>
        <p:txBody>
          <a:bodyPr vert="horz" wrap="square" lIns="0" tIns="0" rIns="0" bIns="0" rtlCol="0">
            <a:noAutofit/>
          </a:bodyPr>
          <a:lstStyle/>
          <a:p>
            <a:pPr marL="12700"/>
            <a:r>
              <a:rPr lang="es-ES" sz="1600" dirty="0">
                <a:solidFill>
                  <a:srgbClr val="062E64"/>
                </a:solidFill>
              </a:rPr>
              <a:t>Enfriamiento a 42°C</a:t>
            </a:r>
            <a:endParaRPr sz="1600" dirty="0">
              <a:solidFill>
                <a:srgbClr val="062E64"/>
              </a:solidFill>
            </a:endParaRPr>
          </a:p>
        </p:txBody>
      </p:sp>
      <p:sp>
        <p:nvSpPr>
          <p:cNvPr id="175" name="object 46"/>
          <p:cNvSpPr txBox="1"/>
          <p:nvPr/>
        </p:nvSpPr>
        <p:spPr>
          <a:xfrm>
            <a:off x="942109" y="6118998"/>
            <a:ext cx="3400104" cy="336969"/>
          </a:xfrm>
          <a:prstGeom prst="rect">
            <a:avLst/>
          </a:prstGeom>
        </p:spPr>
        <p:txBody>
          <a:bodyPr vert="horz" wrap="square" lIns="0" tIns="0" rIns="0" bIns="0" rtlCol="0">
            <a:noAutofit/>
          </a:bodyPr>
          <a:lstStyle>
            <a:defPPr>
              <a:defRPr lang="lt-LT"/>
            </a:defPPr>
            <a:lvl1pPr marL="12700">
              <a:defRPr sz="1600">
                <a:solidFill>
                  <a:srgbClr val="062E64"/>
                </a:solidFill>
              </a:defRPr>
            </a:lvl1pPr>
          </a:lstStyle>
          <a:p>
            <a:r>
              <a:rPr lang="es-ES" dirty="0" smtClean="0"/>
              <a:t>Envasado – Enfriado – Almacenaje &lt;6°C</a:t>
            </a:r>
            <a:endParaRPr lang="es-ES" dirty="0"/>
          </a:p>
        </p:txBody>
      </p:sp>
      <p:sp>
        <p:nvSpPr>
          <p:cNvPr id="176" name="object 47"/>
          <p:cNvSpPr/>
          <p:nvPr/>
        </p:nvSpPr>
        <p:spPr>
          <a:xfrm>
            <a:off x="2466767" y="3246040"/>
            <a:ext cx="76200" cy="288925"/>
          </a:xfrm>
          <a:custGeom>
            <a:avLst/>
            <a:gdLst/>
            <a:ahLst/>
            <a:cxnLst/>
            <a:rect l="l" t="t" r="r" b="b"/>
            <a:pathLst>
              <a:path w="76200" h="288925">
                <a:moveTo>
                  <a:pt x="31750" y="212725"/>
                </a:moveTo>
                <a:lnTo>
                  <a:pt x="0" y="212725"/>
                </a:lnTo>
                <a:lnTo>
                  <a:pt x="38100" y="288925"/>
                </a:lnTo>
                <a:lnTo>
                  <a:pt x="69850" y="225425"/>
                </a:lnTo>
                <a:lnTo>
                  <a:pt x="31750" y="225425"/>
                </a:lnTo>
                <a:lnTo>
                  <a:pt x="31750" y="212725"/>
                </a:lnTo>
                <a:close/>
              </a:path>
              <a:path w="76200" h="288925">
                <a:moveTo>
                  <a:pt x="76200" y="212725"/>
                </a:moveTo>
                <a:lnTo>
                  <a:pt x="44450" y="212725"/>
                </a:lnTo>
                <a:lnTo>
                  <a:pt x="44450" y="225425"/>
                </a:lnTo>
                <a:lnTo>
                  <a:pt x="69850" y="225425"/>
                </a:lnTo>
                <a:lnTo>
                  <a:pt x="76200" y="212725"/>
                </a:lnTo>
                <a:close/>
              </a:path>
              <a:path w="76200" h="288925">
                <a:moveTo>
                  <a:pt x="44450" y="0"/>
                </a:moveTo>
                <a:lnTo>
                  <a:pt x="31750" y="0"/>
                </a:lnTo>
                <a:lnTo>
                  <a:pt x="31750" y="212725"/>
                </a:lnTo>
                <a:lnTo>
                  <a:pt x="44450" y="212725"/>
                </a:lnTo>
                <a:lnTo>
                  <a:pt x="44450" y="0"/>
                </a:lnTo>
                <a:close/>
              </a:path>
            </a:pathLst>
          </a:custGeom>
          <a:solidFill>
            <a:srgbClr val="000000"/>
          </a:solidFill>
        </p:spPr>
        <p:txBody>
          <a:bodyPr wrap="square" lIns="0" tIns="0" rIns="0" bIns="0" rtlCol="0">
            <a:noAutofit/>
          </a:bodyPr>
          <a:lstStyle/>
          <a:p>
            <a:endParaRPr dirty="0"/>
          </a:p>
        </p:txBody>
      </p:sp>
      <p:sp>
        <p:nvSpPr>
          <p:cNvPr id="177" name="object 48"/>
          <p:cNvSpPr/>
          <p:nvPr/>
        </p:nvSpPr>
        <p:spPr>
          <a:xfrm>
            <a:off x="2458894" y="3758866"/>
            <a:ext cx="76200" cy="311150"/>
          </a:xfrm>
          <a:custGeom>
            <a:avLst/>
            <a:gdLst/>
            <a:ahLst/>
            <a:cxnLst/>
            <a:rect l="l" t="t" r="r" b="b"/>
            <a:pathLst>
              <a:path w="76200" h="311150">
                <a:moveTo>
                  <a:pt x="31750" y="234950"/>
                </a:moveTo>
                <a:lnTo>
                  <a:pt x="0" y="234950"/>
                </a:lnTo>
                <a:lnTo>
                  <a:pt x="38100" y="311150"/>
                </a:lnTo>
                <a:lnTo>
                  <a:pt x="69850" y="247650"/>
                </a:lnTo>
                <a:lnTo>
                  <a:pt x="31750" y="247650"/>
                </a:lnTo>
                <a:lnTo>
                  <a:pt x="31750" y="234950"/>
                </a:lnTo>
                <a:close/>
              </a:path>
              <a:path w="76200" h="311150">
                <a:moveTo>
                  <a:pt x="76200" y="234950"/>
                </a:moveTo>
                <a:lnTo>
                  <a:pt x="44450" y="234950"/>
                </a:lnTo>
                <a:lnTo>
                  <a:pt x="44450" y="247650"/>
                </a:lnTo>
                <a:lnTo>
                  <a:pt x="69850" y="247650"/>
                </a:lnTo>
                <a:lnTo>
                  <a:pt x="76200" y="234950"/>
                </a:lnTo>
                <a:close/>
              </a:path>
              <a:path w="76200" h="311150">
                <a:moveTo>
                  <a:pt x="44450" y="0"/>
                </a:moveTo>
                <a:lnTo>
                  <a:pt x="31750" y="0"/>
                </a:lnTo>
                <a:lnTo>
                  <a:pt x="31750" y="234950"/>
                </a:lnTo>
                <a:lnTo>
                  <a:pt x="44450" y="234950"/>
                </a:lnTo>
                <a:lnTo>
                  <a:pt x="44450" y="0"/>
                </a:lnTo>
                <a:close/>
              </a:path>
            </a:pathLst>
          </a:custGeom>
          <a:solidFill>
            <a:srgbClr val="000000"/>
          </a:solidFill>
        </p:spPr>
        <p:txBody>
          <a:bodyPr wrap="square" lIns="0" tIns="0" rIns="0" bIns="0" rtlCol="0">
            <a:noAutofit/>
          </a:bodyPr>
          <a:lstStyle/>
          <a:p>
            <a:endParaRPr dirty="0"/>
          </a:p>
        </p:txBody>
      </p:sp>
      <p:sp>
        <p:nvSpPr>
          <p:cNvPr id="178" name="object 49"/>
          <p:cNvSpPr/>
          <p:nvPr/>
        </p:nvSpPr>
        <p:spPr>
          <a:xfrm>
            <a:off x="2462323" y="4249340"/>
            <a:ext cx="76200" cy="282575"/>
          </a:xfrm>
          <a:custGeom>
            <a:avLst/>
            <a:gdLst/>
            <a:ahLst/>
            <a:cxnLst/>
            <a:rect l="l" t="t" r="r" b="b"/>
            <a:pathLst>
              <a:path w="76200" h="282575">
                <a:moveTo>
                  <a:pt x="31792" y="206607"/>
                </a:moveTo>
                <a:lnTo>
                  <a:pt x="0" y="207137"/>
                </a:lnTo>
                <a:lnTo>
                  <a:pt x="39369" y="282575"/>
                </a:lnTo>
                <a:lnTo>
                  <a:pt x="69797" y="219201"/>
                </a:lnTo>
                <a:lnTo>
                  <a:pt x="32003" y="219201"/>
                </a:lnTo>
                <a:lnTo>
                  <a:pt x="31792" y="206607"/>
                </a:lnTo>
                <a:close/>
              </a:path>
              <a:path w="76200" h="282575">
                <a:moveTo>
                  <a:pt x="44490" y="206395"/>
                </a:moveTo>
                <a:lnTo>
                  <a:pt x="31792" y="206607"/>
                </a:lnTo>
                <a:lnTo>
                  <a:pt x="32003" y="219201"/>
                </a:lnTo>
                <a:lnTo>
                  <a:pt x="44703" y="219075"/>
                </a:lnTo>
                <a:lnTo>
                  <a:pt x="44490" y="206395"/>
                </a:lnTo>
                <a:close/>
              </a:path>
              <a:path w="76200" h="282575">
                <a:moveTo>
                  <a:pt x="76200" y="205867"/>
                </a:moveTo>
                <a:lnTo>
                  <a:pt x="44490" y="206395"/>
                </a:lnTo>
                <a:lnTo>
                  <a:pt x="44703" y="219075"/>
                </a:lnTo>
                <a:lnTo>
                  <a:pt x="32003" y="219201"/>
                </a:lnTo>
                <a:lnTo>
                  <a:pt x="69797" y="219201"/>
                </a:lnTo>
                <a:lnTo>
                  <a:pt x="76200" y="205867"/>
                </a:lnTo>
                <a:close/>
              </a:path>
              <a:path w="76200" h="282575">
                <a:moveTo>
                  <a:pt x="41020" y="0"/>
                </a:moveTo>
                <a:lnTo>
                  <a:pt x="28320" y="126"/>
                </a:lnTo>
                <a:lnTo>
                  <a:pt x="31792" y="206607"/>
                </a:lnTo>
                <a:lnTo>
                  <a:pt x="44490" y="206395"/>
                </a:lnTo>
                <a:lnTo>
                  <a:pt x="41020" y="0"/>
                </a:lnTo>
                <a:close/>
              </a:path>
            </a:pathLst>
          </a:custGeom>
          <a:solidFill>
            <a:srgbClr val="000000"/>
          </a:solidFill>
        </p:spPr>
        <p:txBody>
          <a:bodyPr wrap="square" lIns="0" tIns="0" rIns="0" bIns="0" rtlCol="0">
            <a:noAutofit/>
          </a:bodyPr>
          <a:lstStyle/>
          <a:p>
            <a:endParaRPr dirty="0"/>
          </a:p>
        </p:txBody>
      </p:sp>
      <p:sp>
        <p:nvSpPr>
          <p:cNvPr id="179" name="object 51"/>
          <p:cNvSpPr/>
          <p:nvPr/>
        </p:nvSpPr>
        <p:spPr>
          <a:xfrm>
            <a:off x="5238542" y="1088691"/>
            <a:ext cx="344424" cy="361188"/>
          </a:xfrm>
          <a:prstGeom prst="rect">
            <a:avLst/>
          </a:prstGeom>
          <a:blipFill>
            <a:blip r:embed="rId5" cstate="print"/>
            <a:stretch>
              <a:fillRect/>
            </a:stretch>
          </a:blipFill>
        </p:spPr>
        <p:txBody>
          <a:bodyPr wrap="square" lIns="0" tIns="0" rIns="0" bIns="0" rtlCol="0">
            <a:noAutofit/>
          </a:bodyPr>
          <a:lstStyle/>
          <a:p>
            <a:endParaRPr dirty="0"/>
          </a:p>
        </p:txBody>
      </p:sp>
      <p:sp>
        <p:nvSpPr>
          <p:cNvPr id="180" name="object 53"/>
          <p:cNvSpPr/>
          <p:nvPr/>
        </p:nvSpPr>
        <p:spPr>
          <a:xfrm>
            <a:off x="6015783" y="1088691"/>
            <a:ext cx="345948" cy="361188"/>
          </a:xfrm>
          <a:prstGeom prst="rect">
            <a:avLst/>
          </a:prstGeom>
          <a:blipFill>
            <a:blip r:embed="rId5" cstate="print"/>
            <a:stretch>
              <a:fillRect/>
            </a:stretch>
          </a:blipFill>
        </p:spPr>
        <p:txBody>
          <a:bodyPr wrap="square" lIns="0" tIns="0" rIns="0" bIns="0" rtlCol="0">
            <a:noAutofit/>
          </a:bodyPr>
          <a:lstStyle/>
          <a:p>
            <a:endParaRPr dirty="0"/>
          </a:p>
        </p:txBody>
      </p:sp>
      <p:sp>
        <p:nvSpPr>
          <p:cNvPr id="181" name="object 58"/>
          <p:cNvSpPr/>
          <p:nvPr/>
        </p:nvSpPr>
        <p:spPr>
          <a:xfrm>
            <a:off x="6922562" y="1088691"/>
            <a:ext cx="348996" cy="361188"/>
          </a:xfrm>
          <a:prstGeom prst="rect">
            <a:avLst/>
          </a:prstGeom>
          <a:blipFill>
            <a:blip r:embed="rId5" cstate="print"/>
            <a:stretch>
              <a:fillRect/>
            </a:stretch>
          </a:blipFill>
        </p:spPr>
        <p:txBody>
          <a:bodyPr wrap="square" lIns="0" tIns="0" rIns="0" bIns="0" rtlCol="0">
            <a:noAutofit/>
          </a:bodyPr>
          <a:lstStyle/>
          <a:p>
            <a:endParaRPr dirty="0"/>
          </a:p>
        </p:txBody>
      </p:sp>
      <p:sp>
        <p:nvSpPr>
          <p:cNvPr id="182" name="object 62"/>
          <p:cNvSpPr/>
          <p:nvPr/>
        </p:nvSpPr>
        <p:spPr>
          <a:xfrm>
            <a:off x="7189263" y="1088691"/>
            <a:ext cx="341375" cy="361188"/>
          </a:xfrm>
          <a:prstGeom prst="rect">
            <a:avLst/>
          </a:prstGeom>
          <a:blipFill>
            <a:blip r:embed="rId5" cstate="print"/>
            <a:stretch>
              <a:fillRect/>
            </a:stretch>
          </a:blipFill>
        </p:spPr>
        <p:txBody>
          <a:bodyPr wrap="square" lIns="0" tIns="0" rIns="0" bIns="0" rtlCol="0">
            <a:noAutofit/>
          </a:bodyPr>
          <a:lstStyle/>
          <a:p>
            <a:endParaRPr dirty="0"/>
          </a:p>
        </p:txBody>
      </p:sp>
      <p:sp>
        <p:nvSpPr>
          <p:cNvPr id="183" name="object 83"/>
          <p:cNvSpPr/>
          <p:nvPr/>
        </p:nvSpPr>
        <p:spPr>
          <a:xfrm>
            <a:off x="4572555" y="1913174"/>
            <a:ext cx="643127" cy="365760"/>
          </a:xfrm>
          <a:prstGeom prst="rect">
            <a:avLst/>
          </a:prstGeom>
          <a:blipFill>
            <a:blip r:embed="rId6" cstate="print"/>
            <a:stretch>
              <a:fillRect/>
            </a:stretch>
          </a:blipFill>
        </p:spPr>
        <p:txBody>
          <a:bodyPr wrap="square" lIns="0" tIns="0" rIns="0" bIns="0" rtlCol="0">
            <a:noAutofit/>
          </a:bodyPr>
          <a:lstStyle/>
          <a:p>
            <a:endParaRPr dirty="0"/>
          </a:p>
        </p:txBody>
      </p:sp>
      <p:sp>
        <p:nvSpPr>
          <p:cNvPr id="184" name="object 113"/>
          <p:cNvSpPr/>
          <p:nvPr/>
        </p:nvSpPr>
        <p:spPr>
          <a:xfrm>
            <a:off x="4635039" y="2481626"/>
            <a:ext cx="179832" cy="192024"/>
          </a:xfrm>
          <a:prstGeom prst="rect">
            <a:avLst/>
          </a:prstGeom>
          <a:blipFill>
            <a:blip r:embed="rId4" cstate="print"/>
            <a:stretch>
              <a:fillRect/>
            </a:stretch>
          </a:blipFill>
        </p:spPr>
        <p:txBody>
          <a:bodyPr wrap="square" lIns="0" tIns="0" rIns="0" bIns="0" rtlCol="0">
            <a:noAutofit/>
          </a:bodyPr>
          <a:lstStyle/>
          <a:p>
            <a:endParaRPr dirty="0"/>
          </a:p>
        </p:txBody>
      </p:sp>
      <p:sp>
        <p:nvSpPr>
          <p:cNvPr id="185" name="object 115"/>
          <p:cNvSpPr/>
          <p:nvPr/>
        </p:nvSpPr>
        <p:spPr>
          <a:xfrm>
            <a:off x="5238542" y="2608118"/>
            <a:ext cx="344424" cy="365760"/>
          </a:xfrm>
          <a:prstGeom prst="rect">
            <a:avLst/>
          </a:prstGeom>
          <a:blipFill>
            <a:blip r:embed="rId3" cstate="print"/>
            <a:stretch>
              <a:fillRect/>
            </a:stretch>
          </a:blipFill>
        </p:spPr>
        <p:txBody>
          <a:bodyPr wrap="square" lIns="0" tIns="0" rIns="0" bIns="0" rtlCol="0">
            <a:noAutofit/>
          </a:bodyPr>
          <a:lstStyle/>
          <a:p>
            <a:endParaRPr dirty="0"/>
          </a:p>
        </p:txBody>
      </p:sp>
      <p:sp>
        <p:nvSpPr>
          <p:cNvPr id="186" name="object 118"/>
          <p:cNvSpPr/>
          <p:nvPr/>
        </p:nvSpPr>
        <p:spPr>
          <a:xfrm>
            <a:off x="5956347" y="2608118"/>
            <a:ext cx="342900" cy="365760"/>
          </a:xfrm>
          <a:prstGeom prst="rect">
            <a:avLst/>
          </a:prstGeom>
          <a:blipFill>
            <a:blip r:embed="rId3" cstate="print"/>
            <a:stretch>
              <a:fillRect/>
            </a:stretch>
          </a:blipFill>
        </p:spPr>
        <p:txBody>
          <a:bodyPr wrap="square" lIns="0" tIns="0" rIns="0" bIns="0" rtlCol="0">
            <a:noAutofit/>
          </a:bodyPr>
          <a:lstStyle/>
          <a:p>
            <a:endParaRPr dirty="0"/>
          </a:p>
        </p:txBody>
      </p:sp>
      <p:sp>
        <p:nvSpPr>
          <p:cNvPr id="187" name="object 122"/>
          <p:cNvSpPr/>
          <p:nvPr/>
        </p:nvSpPr>
        <p:spPr>
          <a:xfrm>
            <a:off x="6384590" y="2608118"/>
            <a:ext cx="344424" cy="365760"/>
          </a:xfrm>
          <a:prstGeom prst="rect">
            <a:avLst/>
          </a:prstGeom>
          <a:blipFill>
            <a:blip r:embed="rId3" cstate="print"/>
            <a:stretch>
              <a:fillRect/>
            </a:stretch>
          </a:blipFill>
        </p:spPr>
        <p:txBody>
          <a:bodyPr wrap="square" lIns="0" tIns="0" rIns="0" bIns="0" rtlCol="0">
            <a:noAutofit/>
          </a:bodyPr>
          <a:lstStyle/>
          <a:p>
            <a:endParaRPr dirty="0"/>
          </a:p>
        </p:txBody>
      </p:sp>
      <p:sp>
        <p:nvSpPr>
          <p:cNvPr id="188" name="object 124"/>
          <p:cNvSpPr/>
          <p:nvPr/>
        </p:nvSpPr>
        <p:spPr>
          <a:xfrm>
            <a:off x="6591854" y="2608118"/>
            <a:ext cx="341376" cy="365760"/>
          </a:xfrm>
          <a:prstGeom prst="rect">
            <a:avLst/>
          </a:prstGeom>
          <a:blipFill>
            <a:blip r:embed="rId3" cstate="print"/>
            <a:stretch>
              <a:fillRect/>
            </a:stretch>
          </a:blipFill>
        </p:spPr>
        <p:txBody>
          <a:bodyPr wrap="square" lIns="0" tIns="0" rIns="0" bIns="0" rtlCol="0">
            <a:noAutofit/>
          </a:bodyPr>
          <a:lstStyle/>
          <a:p>
            <a:endParaRPr dirty="0"/>
          </a:p>
        </p:txBody>
      </p:sp>
      <p:sp>
        <p:nvSpPr>
          <p:cNvPr id="189" name="object 126"/>
          <p:cNvSpPr/>
          <p:nvPr/>
        </p:nvSpPr>
        <p:spPr>
          <a:xfrm>
            <a:off x="7303562" y="2608118"/>
            <a:ext cx="342900" cy="365760"/>
          </a:xfrm>
          <a:prstGeom prst="rect">
            <a:avLst/>
          </a:prstGeom>
          <a:blipFill>
            <a:blip r:embed="rId3" cstate="print"/>
            <a:stretch>
              <a:fillRect/>
            </a:stretch>
          </a:blipFill>
        </p:spPr>
        <p:txBody>
          <a:bodyPr wrap="square" lIns="0" tIns="0" rIns="0" bIns="0" rtlCol="0">
            <a:noAutofit/>
          </a:bodyPr>
          <a:lstStyle/>
          <a:p>
            <a:endParaRPr dirty="0"/>
          </a:p>
        </p:txBody>
      </p:sp>
      <p:sp>
        <p:nvSpPr>
          <p:cNvPr id="190" name="object 127"/>
          <p:cNvSpPr/>
          <p:nvPr/>
        </p:nvSpPr>
        <p:spPr>
          <a:xfrm>
            <a:off x="7366048" y="2608118"/>
            <a:ext cx="554735" cy="365760"/>
          </a:xfrm>
          <a:prstGeom prst="rect">
            <a:avLst/>
          </a:prstGeom>
          <a:blipFill>
            <a:blip r:embed="rId7" cstate="print"/>
            <a:stretch>
              <a:fillRect/>
            </a:stretch>
          </a:blipFill>
        </p:spPr>
        <p:txBody>
          <a:bodyPr wrap="square" lIns="0" tIns="0" rIns="0" bIns="0" rtlCol="0">
            <a:noAutofit/>
          </a:bodyPr>
          <a:lstStyle/>
          <a:p>
            <a:endParaRPr dirty="0"/>
          </a:p>
        </p:txBody>
      </p:sp>
      <p:sp>
        <p:nvSpPr>
          <p:cNvPr id="191" name="object 128"/>
          <p:cNvSpPr/>
          <p:nvPr/>
        </p:nvSpPr>
        <p:spPr>
          <a:xfrm>
            <a:off x="7640366" y="2608118"/>
            <a:ext cx="731520" cy="365760"/>
          </a:xfrm>
          <a:prstGeom prst="rect">
            <a:avLst/>
          </a:prstGeom>
          <a:blipFill>
            <a:blip r:embed="rId8" cstate="print"/>
            <a:stretch>
              <a:fillRect/>
            </a:stretch>
          </a:blipFill>
        </p:spPr>
        <p:txBody>
          <a:bodyPr wrap="square" lIns="0" tIns="0" rIns="0" bIns="0" rtlCol="0">
            <a:noAutofit/>
          </a:bodyPr>
          <a:lstStyle/>
          <a:p>
            <a:endParaRPr dirty="0"/>
          </a:p>
        </p:txBody>
      </p:sp>
      <p:sp>
        <p:nvSpPr>
          <p:cNvPr id="192" name="object 129"/>
          <p:cNvSpPr/>
          <p:nvPr/>
        </p:nvSpPr>
        <p:spPr>
          <a:xfrm>
            <a:off x="8091472" y="2608118"/>
            <a:ext cx="341375" cy="365760"/>
          </a:xfrm>
          <a:prstGeom prst="rect">
            <a:avLst/>
          </a:prstGeom>
          <a:blipFill>
            <a:blip r:embed="rId3" cstate="print"/>
            <a:stretch>
              <a:fillRect/>
            </a:stretch>
          </a:blipFill>
        </p:spPr>
        <p:txBody>
          <a:bodyPr wrap="square" lIns="0" tIns="0" rIns="0" bIns="0" rtlCol="0">
            <a:noAutofit/>
          </a:bodyPr>
          <a:lstStyle/>
          <a:p>
            <a:endParaRPr dirty="0"/>
          </a:p>
        </p:txBody>
      </p:sp>
      <p:sp>
        <p:nvSpPr>
          <p:cNvPr id="193" name="object 130"/>
          <p:cNvSpPr/>
          <p:nvPr/>
        </p:nvSpPr>
        <p:spPr>
          <a:xfrm>
            <a:off x="8152431" y="2608118"/>
            <a:ext cx="341375" cy="365760"/>
          </a:xfrm>
          <a:prstGeom prst="rect">
            <a:avLst/>
          </a:prstGeom>
          <a:blipFill>
            <a:blip r:embed="rId3" cstate="print"/>
            <a:stretch>
              <a:fillRect/>
            </a:stretch>
          </a:blipFill>
        </p:spPr>
        <p:txBody>
          <a:bodyPr wrap="square" lIns="0" tIns="0" rIns="0" bIns="0" rtlCol="0">
            <a:noAutofit/>
          </a:bodyPr>
          <a:lstStyle/>
          <a:p>
            <a:endParaRPr dirty="0"/>
          </a:p>
        </p:txBody>
      </p:sp>
      <p:sp>
        <p:nvSpPr>
          <p:cNvPr id="194" name="object 132"/>
          <p:cNvSpPr/>
          <p:nvPr/>
        </p:nvSpPr>
        <p:spPr>
          <a:xfrm>
            <a:off x="5174535" y="2929683"/>
            <a:ext cx="341375" cy="361188"/>
          </a:xfrm>
          <a:prstGeom prst="rect">
            <a:avLst/>
          </a:prstGeom>
          <a:blipFill>
            <a:blip r:embed="rId5" cstate="print"/>
            <a:stretch>
              <a:fillRect/>
            </a:stretch>
          </a:blipFill>
        </p:spPr>
        <p:txBody>
          <a:bodyPr wrap="square" lIns="0" tIns="0" rIns="0" bIns="0" rtlCol="0">
            <a:noAutofit/>
          </a:bodyPr>
          <a:lstStyle/>
          <a:p>
            <a:endParaRPr dirty="0"/>
          </a:p>
        </p:txBody>
      </p:sp>
      <p:sp>
        <p:nvSpPr>
          <p:cNvPr id="195" name="object 134"/>
          <p:cNvSpPr/>
          <p:nvPr/>
        </p:nvSpPr>
        <p:spPr>
          <a:xfrm>
            <a:off x="5378751" y="2929683"/>
            <a:ext cx="342900" cy="361188"/>
          </a:xfrm>
          <a:prstGeom prst="rect">
            <a:avLst/>
          </a:prstGeom>
          <a:blipFill>
            <a:blip r:embed="rId5" cstate="print"/>
            <a:stretch>
              <a:fillRect/>
            </a:stretch>
          </a:blipFill>
        </p:spPr>
        <p:txBody>
          <a:bodyPr wrap="square" lIns="0" tIns="0" rIns="0" bIns="0" rtlCol="0">
            <a:noAutofit/>
          </a:bodyPr>
          <a:lstStyle/>
          <a:p>
            <a:endParaRPr dirty="0"/>
          </a:p>
        </p:txBody>
      </p:sp>
      <p:sp>
        <p:nvSpPr>
          <p:cNvPr id="196" name="object 136"/>
          <p:cNvSpPr/>
          <p:nvPr/>
        </p:nvSpPr>
        <p:spPr>
          <a:xfrm>
            <a:off x="6221522" y="2929683"/>
            <a:ext cx="344424" cy="361188"/>
          </a:xfrm>
          <a:prstGeom prst="rect">
            <a:avLst/>
          </a:prstGeom>
          <a:blipFill>
            <a:blip r:embed="rId5" cstate="print"/>
            <a:stretch>
              <a:fillRect/>
            </a:stretch>
          </a:blipFill>
        </p:spPr>
        <p:txBody>
          <a:bodyPr wrap="square" lIns="0" tIns="0" rIns="0" bIns="0" rtlCol="0">
            <a:noAutofit/>
          </a:bodyPr>
          <a:lstStyle/>
          <a:p>
            <a:endParaRPr dirty="0"/>
          </a:p>
        </p:txBody>
      </p:sp>
      <p:sp>
        <p:nvSpPr>
          <p:cNvPr id="197" name="object 140"/>
          <p:cNvSpPr/>
          <p:nvPr/>
        </p:nvSpPr>
        <p:spPr>
          <a:xfrm>
            <a:off x="7442248" y="2929683"/>
            <a:ext cx="341375" cy="361188"/>
          </a:xfrm>
          <a:prstGeom prst="rect">
            <a:avLst/>
          </a:prstGeom>
          <a:blipFill>
            <a:blip r:embed="rId5" cstate="print"/>
            <a:stretch>
              <a:fillRect/>
            </a:stretch>
          </a:blipFill>
        </p:spPr>
        <p:txBody>
          <a:bodyPr wrap="square" lIns="0" tIns="0" rIns="0" bIns="0" rtlCol="0">
            <a:noAutofit/>
          </a:bodyPr>
          <a:lstStyle/>
          <a:p>
            <a:endParaRPr dirty="0"/>
          </a:p>
        </p:txBody>
      </p:sp>
      <p:sp>
        <p:nvSpPr>
          <p:cNvPr id="198" name="object 142"/>
          <p:cNvSpPr/>
          <p:nvPr/>
        </p:nvSpPr>
        <p:spPr>
          <a:xfrm>
            <a:off x="8484663" y="2929683"/>
            <a:ext cx="341375" cy="361188"/>
          </a:xfrm>
          <a:prstGeom prst="rect">
            <a:avLst/>
          </a:prstGeom>
          <a:blipFill>
            <a:blip r:embed="rId5" cstate="print"/>
            <a:stretch>
              <a:fillRect/>
            </a:stretch>
          </a:blipFill>
        </p:spPr>
        <p:txBody>
          <a:bodyPr wrap="square" lIns="0" tIns="0" rIns="0" bIns="0" rtlCol="0">
            <a:noAutofit/>
          </a:bodyPr>
          <a:lstStyle/>
          <a:p>
            <a:endParaRPr dirty="0"/>
          </a:p>
        </p:txBody>
      </p:sp>
      <p:sp>
        <p:nvSpPr>
          <p:cNvPr id="199" name="object 143"/>
          <p:cNvSpPr/>
          <p:nvPr/>
        </p:nvSpPr>
        <p:spPr>
          <a:xfrm>
            <a:off x="1822244" y="3866816"/>
            <a:ext cx="674751" cy="76200"/>
          </a:xfrm>
          <a:custGeom>
            <a:avLst/>
            <a:gdLst/>
            <a:ahLst/>
            <a:cxnLst/>
            <a:rect l="l" t="t" r="r" b="b"/>
            <a:pathLst>
              <a:path w="674751" h="76200">
                <a:moveTo>
                  <a:pt x="598551" y="0"/>
                </a:moveTo>
                <a:lnTo>
                  <a:pt x="598551" y="31750"/>
                </a:lnTo>
                <a:lnTo>
                  <a:pt x="611251" y="31750"/>
                </a:lnTo>
                <a:lnTo>
                  <a:pt x="611251" y="44450"/>
                </a:lnTo>
                <a:lnTo>
                  <a:pt x="598551" y="44450"/>
                </a:lnTo>
                <a:lnTo>
                  <a:pt x="598551" y="76200"/>
                </a:lnTo>
                <a:lnTo>
                  <a:pt x="674751" y="38100"/>
                </a:lnTo>
                <a:lnTo>
                  <a:pt x="598551" y="0"/>
                </a:lnTo>
                <a:close/>
              </a:path>
              <a:path w="674751" h="76200">
                <a:moveTo>
                  <a:pt x="598551" y="31750"/>
                </a:moveTo>
                <a:lnTo>
                  <a:pt x="0" y="31750"/>
                </a:lnTo>
                <a:lnTo>
                  <a:pt x="0" y="44450"/>
                </a:lnTo>
                <a:lnTo>
                  <a:pt x="598551" y="44450"/>
                </a:lnTo>
                <a:lnTo>
                  <a:pt x="598551" y="31750"/>
                </a:lnTo>
                <a:close/>
              </a:path>
            </a:pathLst>
          </a:custGeom>
          <a:solidFill>
            <a:srgbClr val="000000"/>
          </a:solidFill>
        </p:spPr>
        <p:txBody>
          <a:bodyPr wrap="square" lIns="0" tIns="0" rIns="0" bIns="0" rtlCol="0">
            <a:noAutofit/>
          </a:bodyPr>
          <a:lstStyle/>
          <a:p>
            <a:endParaRPr dirty="0"/>
          </a:p>
        </p:txBody>
      </p:sp>
      <p:sp>
        <p:nvSpPr>
          <p:cNvPr id="200" name="object 145"/>
          <p:cNvSpPr/>
          <p:nvPr/>
        </p:nvSpPr>
        <p:spPr>
          <a:xfrm>
            <a:off x="1451402" y="3723688"/>
            <a:ext cx="300228" cy="300227"/>
          </a:xfrm>
          <a:prstGeom prst="rect">
            <a:avLst/>
          </a:prstGeom>
          <a:blipFill>
            <a:blip r:embed="rId9" cstate="print"/>
            <a:stretch>
              <a:fillRect/>
            </a:stretch>
          </a:blipFill>
        </p:spPr>
        <p:txBody>
          <a:bodyPr wrap="square" lIns="0" tIns="0" rIns="0" bIns="0" rtlCol="0">
            <a:noAutofit/>
          </a:bodyPr>
          <a:lstStyle/>
          <a:p>
            <a:endParaRPr dirty="0"/>
          </a:p>
        </p:txBody>
      </p:sp>
      <p:sp>
        <p:nvSpPr>
          <p:cNvPr id="201" name="object 146"/>
          <p:cNvSpPr txBox="1"/>
          <p:nvPr/>
        </p:nvSpPr>
        <p:spPr>
          <a:xfrm>
            <a:off x="1101372" y="3794949"/>
            <a:ext cx="3045559" cy="462280"/>
          </a:xfrm>
          <a:prstGeom prst="rect">
            <a:avLst/>
          </a:prstGeom>
        </p:spPr>
        <p:txBody>
          <a:bodyPr vert="horz" wrap="square" lIns="0" tIns="0" rIns="0" bIns="0" rtlCol="0">
            <a:noAutofit/>
          </a:bodyPr>
          <a:lstStyle/>
          <a:p>
            <a:pPr marL="12700"/>
            <a:r>
              <a:rPr lang="es-ES" sz="1400" b="1" i="1" dirty="0" smtClean="0">
                <a:solidFill>
                  <a:schemeClr val="accent1"/>
                </a:solidFill>
                <a:cs typeface="Trebuchet MS"/>
              </a:rPr>
              <a:t>Cul</a:t>
            </a:r>
            <a:r>
              <a:rPr lang="es-ES" sz="1400" b="1" i="1" spc="-10" dirty="0" smtClean="0">
                <a:solidFill>
                  <a:schemeClr val="accent1"/>
                </a:solidFill>
                <a:cs typeface="Trebuchet MS"/>
              </a:rPr>
              <a:t>tivo</a:t>
            </a:r>
            <a:endParaRPr lang="es-ES" sz="1400" dirty="0" smtClean="0">
              <a:solidFill>
                <a:schemeClr val="accent1"/>
              </a:solidFill>
              <a:cs typeface="Trebuchet MS"/>
            </a:endParaRPr>
          </a:p>
          <a:p>
            <a:pPr marL="12700">
              <a:spcBef>
                <a:spcPts val="190"/>
              </a:spcBef>
            </a:pPr>
            <a:r>
              <a:rPr lang="es-ES" sz="1600" dirty="0" smtClean="0">
                <a:solidFill>
                  <a:srgbClr val="062E64"/>
                </a:solidFill>
              </a:rPr>
              <a:t>Fermentación hasta pH= 4,70 – 4,50</a:t>
            </a:r>
            <a:endParaRPr lang="es-ES" sz="1600" dirty="0">
              <a:solidFill>
                <a:srgbClr val="062E64"/>
              </a:solidFill>
            </a:endParaRPr>
          </a:p>
        </p:txBody>
      </p:sp>
      <p:sp>
        <p:nvSpPr>
          <p:cNvPr id="202" name="object 147"/>
          <p:cNvSpPr txBox="1"/>
          <p:nvPr/>
        </p:nvSpPr>
        <p:spPr>
          <a:xfrm>
            <a:off x="1451403" y="4518443"/>
            <a:ext cx="2075180" cy="265789"/>
          </a:xfrm>
          <a:prstGeom prst="rect">
            <a:avLst/>
          </a:prstGeom>
        </p:spPr>
        <p:txBody>
          <a:bodyPr vert="horz" wrap="square" lIns="0" tIns="0" rIns="0" bIns="0" rtlCol="0">
            <a:noAutofit/>
          </a:bodyPr>
          <a:lstStyle/>
          <a:p>
            <a:pPr marL="12700"/>
            <a:r>
              <a:rPr lang="es-ES" sz="1600" dirty="0" smtClean="0">
                <a:solidFill>
                  <a:srgbClr val="062E64"/>
                </a:solidFill>
              </a:rPr>
              <a:t>Centrifugación a 42°C</a:t>
            </a:r>
            <a:endParaRPr lang="es-ES" sz="1600" dirty="0">
              <a:solidFill>
                <a:srgbClr val="062E64"/>
              </a:solidFill>
            </a:endParaRPr>
          </a:p>
        </p:txBody>
      </p:sp>
      <p:sp>
        <p:nvSpPr>
          <p:cNvPr id="203" name="object 148"/>
          <p:cNvSpPr txBox="1"/>
          <p:nvPr/>
        </p:nvSpPr>
        <p:spPr>
          <a:xfrm>
            <a:off x="1871519" y="5067082"/>
            <a:ext cx="1204190" cy="270117"/>
          </a:xfrm>
          <a:prstGeom prst="rect">
            <a:avLst/>
          </a:prstGeom>
        </p:spPr>
        <p:txBody>
          <a:bodyPr vert="horz" wrap="square" lIns="0" tIns="0" rIns="0" bIns="0" rtlCol="0">
            <a:noAutofit/>
          </a:bodyPr>
          <a:lstStyle/>
          <a:p>
            <a:pPr marL="12700" algn="ctr"/>
            <a:r>
              <a:rPr lang="es-ES" sz="1600" b="1" dirty="0" smtClean="0">
                <a:solidFill>
                  <a:srgbClr val="062E64"/>
                </a:solidFill>
              </a:rPr>
              <a:t>Suavizado</a:t>
            </a:r>
            <a:endParaRPr lang="es-ES" sz="1600" b="1" dirty="0">
              <a:solidFill>
                <a:srgbClr val="062E64"/>
              </a:solidFill>
            </a:endParaRPr>
          </a:p>
        </p:txBody>
      </p:sp>
      <p:sp>
        <p:nvSpPr>
          <p:cNvPr id="204" name="object 149"/>
          <p:cNvSpPr txBox="1"/>
          <p:nvPr/>
        </p:nvSpPr>
        <p:spPr>
          <a:xfrm>
            <a:off x="1593274" y="5616083"/>
            <a:ext cx="1933310" cy="209620"/>
          </a:xfrm>
          <a:prstGeom prst="rect">
            <a:avLst/>
          </a:prstGeom>
        </p:spPr>
        <p:txBody>
          <a:bodyPr vert="horz" wrap="square" lIns="0" tIns="0" rIns="0" bIns="0" rtlCol="0">
            <a:noAutofit/>
          </a:bodyPr>
          <a:lstStyle/>
          <a:p>
            <a:pPr marL="12700"/>
            <a:r>
              <a:rPr lang="es-ES" sz="1600" dirty="0" smtClean="0">
                <a:solidFill>
                  <a:srgbClr val="062E64"/>
                </a:solidFill>
              </a:rPr>
              <a:t>Enfriamiento a 20-25°C</a:t>
            </a:r>
            <a:endParaRPr lang="es-ES" sz="1600" dirty="0">
              <a:solidFill>
                <a:srgbClr val="062E64"/>
              </a:solidFill>
            </a:endParaRPr>
          </a:p>
        </p:txBody>
      </p:sp>
      <p:sp>
        <p:nvSpPr>
          <p:cNvPr id="205" name="object 150"/>
          <p:cNvSpPr txBox="1"/>
          <p:nvPr/>
        </p:nvSpPr>
        <p:spPr>
          <a:xfrm>
            <a:off x="4688252" y="1168694"/>
            <a:ext cx="3852243" cy="1362710"/>
          </a:xfrm>
          <a:prstGeom prst="rect">
            <a:avLst/>
          </a:prstGeom>
        </p:spPr>
        <p:txBody>
          <a:bodyPr vert="horz" wrap="square" lIns="0" tIns="0" rIns="0" bIns="0" rtlCol="0">
            <a:noAutofit/>
          </a:bodyPr>
          <a:lstStyle/>
          <a:p>
            <a:pPr marL="12700" marR="12700">
              <a:lnSpc>
                <a:spcPct val="109100"/>
              </a:lnSpc>
              <a:tabLst>
                <a:tab pos="1235075" algn="l"/>
                <a:tab pos="1600835" algn="l"/>
                <a:tab pos="2085339" algn="l"/>
                <a:tab pos="2839720" algn="l"/>
              </a:tabLst>
            </a:pPr>
            <a:r>
              <a:rPr lang="es-ES" sz="1600" b="1" u="heavy" spc="-10" dirty="0">
                <a:solidFill>
                  <a:srgbClr val="062E64"/>
                </a:solidFill>
                <a:cs typeface="Trebuchet MS"/>
              </a:rPr>
              <a:t>Proceso y receta típicos:</a:t>
            </a:r>
          </a:p>
          <a:p>
            <a:pPr marL="12700" marR="12700">
              <a:lnSpc>
                <a:spcPct val="109100"/>
              </a:lnSpc>
              <a:tabLst>
                <a:tab pos="1235075" algn="l"/>
                <a:tab pos="1600835" algn="l"/>
                <a:tab pos="2085339" algn="l"/>
                <a:tab pos="2839720" algn="l"/>
              </a:tabLst>
            </a:pPr>
            <a:r>
              <a:rPr lang="es-ES" sz="1600" dirty="0" smtClean="0">
                <a:solidFill>
                  <a:srgbClr val="062E64"/>
                </a:solidFill>
                <a:cs typeface="Trebuchet MS"/>
              </a:rPr>
              <a:t>Enriquecimiento </a:t>
            </a:r>
            <a:r>
              <a:rPr lang="es-ES" sz="1600" dirty="0">
                <a:solidFill>
                  <a:srgbClr val="062E64"/>
                </a:solidFill>
                <a:cs typeface="Trebuchet MS"/>
              </a:rPr>
              <a:t>de la receta en proteínas por </a:t>
            </a:r>
            <a:r>
              <a:rPr lang="es-ES" sz="1600" b="1" dirty="0">
                <a:solidFill>
                  <a:srgbClr val="062E64"/>
                </a:solidFill>
                <a:cs typeface="Trebuchet MS"/>
              </a:rPr>
              <a:t>centrifugación</a:t>
            </a:r>
            <a:r>
              <a:rPr lang="es-ES" sz="1600" dirty="0">
                <a:solidFill>
                  <a:srgbClr val="062E64"/>
                </a:solidFill>
                <a:cs typeface="Trebuchet MS"/>
              </a:rPr>
              <a:t> tras la fermentación</a:t>
            </a:r>
            <a:endParaRPr lang="es-ES" sz="1600" dirty="0" smtClean="0">
              <a:solidFill>
                <a:srgbClr val="062E64"/>
              </a:solidFill>
              <a:cs typeface="Trebuchet MS"/>
            </a:endParaRPr>
          </a:p>
          <a:p>
            <a:pPr>
              <a:lnSpc>
                <a:spcPts val="550"/>
              </a:lnSpc>
              <a:spcBef>
                <a:spcPts val="33"/>
              </a:spcBef>
            </a:pPr>
            <a:endParaRPr lang="es-ES" sz="550" dirty="0" smtClean="0">
              <a:solidFill>
                <a:srgbClr val="062E64"/>
              </a:solidFill>
            </a:endParaRPr>
          </a:p>
          <a:p>
            <a:pPr marL="375285"/>
            <a:r>
              <a:rPr lang="es-ES" sz="1400" dirty="0">
                <a:solidFill>
                  <a:srgbClr val="062E64"/>
                </a:solidFill>
                <a:cs typeface="Trebuchet MS"/>
              </a:rPr>
              <a:t>Alto nivel de proteínas (&gt;8%)</a:t>
            </a:r>
          </a:p>
          <a:p>
            <a:pPr marL="375285"/>
            <a:r>
              <a:rPr lang="es-ES" sz="1400" dirty="0">
                <a:solidFill>
                  <a:srgbClr val="062E64"/>
                </a:solidFill>
                <a:cs typeface="Trebuchet MS"/>
              </a:rPr>
              <a:t>Nivel de grasa de 0% a medio (&lt;5%)</a:t>
            </a:r>
          </a:p>
        </p:txBody>
      </p:sp>
      <p:sp>
        <p:nvSpPr>
          <p:cNvPr id="206" name="object 152"/>
          <p:cNvSpPr txBox="1"/>
          <p:nvPr/>
        </p:nvSpPr>
        <p:spPr>
          <a:xfrm>
            <a:off x="4692870" y="2808773"/>
            <a:ext cx="4133168" cy="1136015"/>
          </a:xfrm>
          <a:prstGeom prst="rect">
            <a:avLst/>
          </a:prstGeom>
        </p:spPr>
        <p:txBody>
          <a:bodyPr vert="horz" wrap="square" lIns="0" tIns="0" rIns="0" bIns="0" rtlCol="0">
            <a:noAutofit/>
          </a:bodyPr>
          <a:lstStyle/>
          <a:p>
            <a:pPr marL="12700"/>
            <a:r>
              <a:rPr lang="es-ES" sz="1600" b="1" u="heavy" spc="-10" dirty="0" smtClean="0">
                <a:solidFill>
                  <a:srgbClr val="062E64"/>
                </a:solidFill>
                <a:cs typeface="Trebuchet MS"/>
              </a:rPr>
              <a:t>Mercado típico</a:t>
            </a:r>
            <a:r>
              <a:rPr lang="es-ES" sz="1600" b="1" spc="-10" dirty="0" smtClean="0">
                <a:solidFill>
                  <a:srgbClr val="062E64"/>
                </a:solidFill>
                <a:cs typeface="Trebuchet MS"/>
              </a:rPr>
              <a:t>:</a:t>
            </a:r>
            <a:r>
              <a:rPr lang="es-ES" sz="1600" b="1" spc="10" dirty="0" smtClean="0">
                <a:solidFill>
                  <a:srgbClr val="062E64"/>
                </a:solidFill>
                <a:cs typeface="Trebuchet MS"/>
              </a:rPr>
              <a:t> </a:t>
            </a:r>
            <a:r>
              <a:rPr lang="es-ES" sz="1600" spc="-10" dirty="0" smtClean="0">
                <a:solidFill>
                  <a:srgbClr val="062E64"/>
                </a:solidFill>
                <a:cs typeface="Trebuchet MS"/>
              </a:rPr>
              <a:t>Estados Unidos y Grecia</a:t>
            </a:r>
            <a:endParaRPr lang="es-ES" sz="600" dirty="0" smtClean="0">
              <a:solidFill>
                <a:srgbClr val="062E64"/>
              </a:solidFill>
            </a:endParaRPr>
          </a:p>
          <a:p>
            <a:pPr marL="12700"/>
            <a:r>
              <a:rPr lang="es-ES" sz="1600" spc="-20" dirty="0" smtClean="0">
                <a:solidFill>
                  <a:srgbClr val="062E64"/>
                </a:solidFill>
                <a:cs typeface="Trebuchet MS"/>
              </a:rPr>
              <a:t>Salud y bienestar + posicionamiento de indulgencia</a:t>
            </a:r>
            <a:endParaRPr lang="es-ES" sz="1600" dirty="0" smtClean="0">
              <a:solidFill>
                <a:srgbClr val="062E64"/>
              </a:solidFill>
              <a:cs typeface="Trebuchet MS"/>
            </a:endParaRPr>
          </a:p>
          <a:p>
            <a:pPr>
              <a:lnSpc>
                <a:spcPts val="500"/>
              </a:lnSpc>
              <a:spcBef>
                <a:spcPts val="35"/>
              </a:spcBef>
            </a:pPr>
            <a:endParaRPr lang="es-ES" sz="500" dirty="0" smtClean="0">
              <a:solidFill>
                <a:srgbClr val="062E64"/>
              </a:solidFill>
            </a:endParaRPr>
          </a:p>
          <a:p>
            <a:pPr marL="393700"/>
            <a:r>
              <a:rPr lang="es-ES" sz="1400" dirty="0" smtClean="0">
                <a:solidFill>
                  <a:srgbClr val="062E64"/>
                </a:solidFill>
                <a:cs typeface="Trebuchet MS"/>
              </a:rPr>
              <a:t>A</a:t>
            </a:r>
            <a:r>
              <a:rPr lang="es-ES" sz="1400" spc="-5" dirty="0" smtClean="0">
                <a:solidFill>
                  <a:srgbClr val="062E64"/>
                </a:solidFill>
                <a:cs typeface="Trebuchet MS"/>
              </a:rPr>
              <a:t>dición de </a:t>
            </a:r>
            <a:r>
              <a:rPr lang="es-ES" sz="1400" spc="-5" noProof="1" smtClean="0">
                <a:solidFill>
                  <a:srgbClr val="062E64"/>
                </a:solidFill>
                <a:cs typeface="Trebuchet MS"/>
              </a:rPr>
              <a:t>p</a:t>
            </a:r>
            <a:r>
              <a:rPr lang="es-ES" sz="1400" spc="-10" noProof="1" smtClean="0">
                <a:solidFill>
                  <a:srgbClr val="062E64"/>
                </a:solidFill>
                <a:cs typeface="Trebuchet MS"/>
              </a:rPr>
              <a:t>r</a:t>
            </a:r>
            <a:r>
              <a:rPr lang="es-ES" sz="1400" noProof="1" smtClean="0">
                <a:solidFill>
                  <a:srgbClr val="062E64"/>
                </a:solidFill>
                <a:cs typeface="Trebuchet MS"/>
              </a:rPr>
              <a:t>obió</a:t>
            </a:r>
            <a:r>
              <a:rPr lang="es-ES" sz="1400" spc="-10" noProof="1" smtClean="0">
                <a:solidFill>
                  <a:srgbClr val="062E64"/>
                </a:solidFill>
                <a:cs typeface="Trebuchet MS"/>
              </a:rPr>
              <a:t>t</a:t>
            </a:r>
            <a:r>
              <a:rPr lang="es-ES" sz="1400" noProof="1" smtClean="0">
                <a:solidFill>
                  <a:srgbClr val="062E64"/>
                </a:solidFill>
                <a:cs typeface="Trebuchet MS"/>
              </a:rPr>
              <a:t>i</a:t>
            </a:r>
            <a:r>
              <a:rPr lang="es-ES" sz="1400" spc="-5" noProof="1" smtClean="0">
                <a:solidFill>
                  <a:srgbClr val="062E64"/>
                </a:solidFill>
                <a:cs typeface="Trebuchet MS"/>
              </a:rPr>
              <a:t>co</a:t>
            </a:r>
            <a:r>
              <a:rPr lang="es-ES" sz="1400" noProof="1" smtClean="0">
                <a:solidFill>
                  <a:srgbClr val="062E64"/>
                </a:solidFill>
                <a:cs typeface="Trebuchet MS"/>
              </a:rPr>
              <a:t>s</a:t>
            </a:r>
          </a:p>
          <a:p>
            <a:pPr>
              <a:lnSpc>
                <a:spcPts val="500"/>
              </a:lnSpc>
              <a:spcBef>
                <a:spcPts val="4"/>
              </a:spcBef>
            </a:pPr>
            <a:endParaRPr lang="es-ES" sz="500" dirty="0" smtClean="0">
              <a:solidFill>
                <a:srgbClr val="062E64"/>
              </a:solidFill>
            </a:endParaRPr>
          </a:p>
          <a:p>
            <a:pPr marL="393700"/>
            <a:r>
              <a:rPr lang="es-ES" sz="1400" dirty="0" smtClean="0">
                <a:solidFill>
                  <a:srgbClr val="062E64"/>
                </a:solidFill>
                <a:cs typeface="Trebuchet MS"/>
              </a:rPr>
              <a:t>Todo n</a:t>
            </a:r>
            <a:r>
              <a:rPr lang="es-ES" sz="1400" spc="-10" dirty="0" smtClean="0">
                <a:solidFill>
                  <a:srgbClr val="062E64"/>
                </a:solidFill>
                <a:cs typeface="Trebuchet MS"/>
              </a:rPr>
              <a:t>a</a:t>
            </a:r>
            <a:r>
              <a:rPr lang="es-ES" sz="1400" dirty="0" smtClean="0">
                <a:solidFill>
                  <a:srgbClr val="062E64"/>
                </a:solidFill>
                <a:cs typeface="Trebuchet MS"/>
              </a:rPr>
              <a:t>t</a:t>
            </a:r>
            <a:r>
              <a:rPr lang="es-ES" sz="1400" spc="-5" dirty="0" smtClean="0">
                <a:solidFill>
                  <a:srgbClr val="062E64"/>
                </a:solidFill>
                <a:cs typeface="Trebuchet MS"/>
              </a:rPr>
              <a:t>u</a:t>
            </a:r>
            <a:r>
              <a:rPr lang="es-ES" sz="1400" spc="-10" dirty="0" smtClean="0">
                <a:solidFill>
                  <a:srgbClr val="062E64"/>
                </a:solidFill>
                <a:cs typeface="Trebuchet MS"/>
              </a:rPr>
              <a:t>ra</a:t>
            </a:r>
            <a:r>
              <a:rPr lang="es-ES" sz="1400" dirty="0" smtClean="0">
                <a:solidFill>
                  <a:srgbClr val="062E64"/>
                </a:solidFill>
                <a:cs typeface="Trebuchet MS"/>
              </a:rPr>
              <a:t>l</a:t>
            </a:r>
            <a:r>
              <a:rPr lang="es-ES" sz="1400" spc="5" dirty="0" smtClean="0">
                <a:solidFill>
                  <a:srgbClr val="062E64"/>
                </a:solidFill>
                <a:cs typeface="Trebuchet MS"/>
              </a:rPr>
              <a:t> </a:t>
            </a:r>
            <a:r>
              <a:rPr lang="es-ES" sz="1400" spc="-5" dirty="0" smtClean="0">
                <a:solidFill>
                  <a:srgbClr val="062E64"/>
                </a:solidFill>
                <a:cs typeface="Trebuchet MS"/>
              </a:rPr>
              <a:t>(sin estabilizantes</a:t>
            </a:r>
            <a:r>
              <a:rPr lang="es-ES" sz="1400" dirty="0" smtClean="0">
                <a:solidFill>
                  <a:srgbClr val="062E64"/>
                </a:solidFill>
                <a:cs typeface="Trebuchet MS"/>
              </a:rPr>
              <a:t>)</a:t>
            </a:r>
            <a:endParaRPr lang="es-ES" sz="1400" dirty="0">
              <a:solidFill>
                <a:srgbClr val="062E64"/>
              </a:solidFill>
              <a:cs typeface="Trebuchet MS"/>
            </a:endParaRPr>
          </a:p>
        </p:txBody>
      </p:sp>
      <p:sp>
        <p:nvSpPr>
          <p:cNvPr id="207" name="object 153"/>
          <p:cNvSpPr/>
          <p:nvPr/>
        </p:nvSpPr>
        <p:spPr>
          <a:xfrm>
            <a:off x="2468419" y="4768517"/>
            <a:ext cx="76200" cy="333375"/>
          </a:xfrm>
          <a:custGeom>
            <a:avLst/>
            <a:gdLst/>
            <a:ahLst/>
            <a:cxnLst/>
            <a:rect l="l" t="t" r="r" b="b"/>
            <a:pathLst>
              <a:path w="76200" h="333375">
                <a:moveTo>
                  <a:pt x="31750" y="257175"/>
                </a:moveTo>
                <a:lnTo>
                  <a:pt x="0" y="257175"/>
                </a:lnTo>
                <a:lnTo>
                  <a:pt x="38100" y="333375"/>
                </a:lnTo>
                <a:lnTo>
                  <a:pt x="69850" y="269875"/>
                </a:lnTo>
                <a:lnTo>
                  <a:pt x="31750" y="269875"/>
                </a:lnTo>
                <a:lnTo>
                  <a:pt x="31750" y="257175"/>
                </a:lnTo>
                <a:close/>
              </a:path>
              <a:path w="76200" h="333375">
                <a:moveTo>
                  <a:pt x="76200" y="257175"/>
                </a:moveTo>
                <a:lnTo>
                  <a:pt x="44450" y="257175"/>
                </a:lnTo>
                <a:lnTo>
                  <a:pt x="44450" y="269875"/>
                </a:lnTo>
                <a:lnTo>
                  <a:pt x="69850" y="269875"/>
                </a:lnTo>
                <a:lnTo>
                  <a:pt x="76200" y="257175"/>
                </a:lnTo>
                <a:close/>
              </a:path>
              <a:path w="76200" h="333375">
                <a:moveTo>
                  <a:pt x="44450" y="0"/>
                </a:moveTo>
                <a:lnTo>
                  <a:pt x="31750" y="0"/>
                </a:lnTo>
                <a:lnTo>
                  <a:pt x="31750" y="257175"/>
                </a:lnTo>
                <a:lnTo>
                  <a:pt x="44450" y="257175"/>
                </a:lnTo>
                <a:lnTo>
                  <a:pt x="44450" y="0"/>
                </a:lnTo>
                <a:close/>
              </a:path>
            </a:pathLst>
          </a:custGeom>
          <a:solidFill>
            <a:srgbClr val="000000"/>
          </a:solidFill>
        </p:spPr>
        <p:txBody>
          <a:bodyPr wrap="square" lIns="0" tIns="0" rIns="0" bIns="0" rtlCol="0">
            <a:noAutofit/>
          </a:bodyPr>
          <a:lstStyle/>
          <a:p>
            <a:endParaRPr dirty="0"/>
          </a:p>
        </p:txBody>
      </p:sp>
      <p:sp>
        <p:nvSpPr>
          <p:cNvPr id="208" name="object 154"/>
          <p:cNvSpPr/>
          <p:nvPr/>
        </p:nvSpPr>
        <p:spPr>
          <a:xfrm>
            <a:off x="2474261" y="2272840"/>
            <a:ext cx="76200" cy="327151"/>
          </a:xfrm>
          <a:custGeom>
            <a:avLst/>
            <a:gdLst/>
            <a:ahLst/>
            <a:cxnLst/>
            <a:rect l="l" t="t" r="r" b="b"/>
            <a:pathLst>
              <a:path w="76200" h="327151">
                <a:moveTo>
                  <a:pt x="0" y="250443"/>
                </a:moveTo>
                <a:lnTo>
                  <a:pt x="36956" y="327151"/>
                </a:lnTo>
                <a:lnTo>
                  <a:pt x="69813" y="263778"/>
                </a:lnTo>
                <a:lnTo>
                  <a:pt x="44322" y="263778"/>
                </a:lnTo>
                <a:lnTo>
                  <a:pt x="31622" y="263525"/>
                </a:lnTo>
                <a:lnTo>
                  <a:pt x="31805" y="250868"/>
                </a:lnTo>
                <a:lnTo>
                  <a:pt x="0" y="250443"/>
                </a:lnTo>
                <a:close/>
              </a:path>
              <a:path w="76200" h="327151">
                <a:moveTo>
                  <a:pt x="31805" y="250868"/>
                </a:moveTo>
                <a:lnTo>
                  <a:pt x="31622" y="263525"/>
                </a:lnTo>
                <a:lnTo>
                  <a:pt x="44322" y="263778"/>
                </a:lnTo>
                <a:lnTo>
                  <a:pt x="44507" y="251037"/>
                </a:lnTo>
                <a:lnTo>
                  <a:pt x="31805" y="250868"/>
                </a:lnTo>
                <a:close/>
              </a:path>
              <a:path w="76200" h="327151">
                <a:moveTo>
                  <a:pt x="44507" y="251037"/>
                </a:moveTo>
                <a:lnTo>
                  <a:pt x="44322" y="263778"/>
                </a:lnTo>
                <a:lnTo>
                  <a:pt x="69813" y="263778"/>
                </a:lnTo>
                <a:lnTo>
                  <a:pt x="76200" y="251460"/>
                </a:lnTo>
                <a:lnTo>
                  <a:pt x="44507" y="251037"/>
                </a:lnTo>
                <a:close/>
              </a:path>
              <a:path w="76200" h="327151">
                <a:moveTo>
                  <a:pt x="35432" y="0"/>
                </a:moveTo>
                <a:lnTo>
                  <a:pt x="31805" y="250868"/>
                </a:lnTo>
                <a:lnTo>
                  <a:pt x="44507" y="251037"/>
                </a:lnTo>
                <a:lnTo>
                  <a:pt x="48132" y="253"/>
                </a:lnTo>
                <a:lnTo>
                  <a:pt x="35432" y="0"/>
                </a:lnTo>
                <a:close/>
              </a:path>
            </a:pathLst>
          </a:custGeom>
          <a:solidFill>
            <a:srgbClr val="000000"/>
          </a:solidFill>
        </p:spPr>
        <p:txBody>
          <a:bodyPr wrap="square" lIns="0" tIns="0" rIns="0" bIns="0" rtlCol="0">
            <a:noAutofit/>
          </a:bodyPr>
          <a:lstStyle/>
          <a:p>
            <a:endParaRPr dirty="0"/>
          </a:p>
        </p:txBody>
      </p:sp>
      <p:sp>
        <p:nvSpPr>
          <p:cNvPr id="209" name="object 155"/>
          <p:cNvSpPr/>
          <p:nvPr/>
        </p:nvSpPr>
        <p:spPr>
          <a:xfrm>
            <a:off x="2472101" y="5825703"/>
            <a:ext cx="76200" cy="341401"/>
          </a:xfrm>
          <a:custGeom>
            <a:avLst/>
            <a:gdLst/>
            <a:ahLst/>
            <a:cxnLst/>
            <a:rect l="l" t="t" r="r" b="b"/>
            <a:pathLst>
              <a:path w="76200" h="341401">
                <a:moveTo>
                  <a:pt x="31824" y="265294"/>
                </a:moveTo>
                <a:lnTo>
                  <a:pt x="0" y="265734"/>
                </a:lnTo>
                <a:lnTo>
                  <a:pt x="39116" y="341401"/>
                </a:lnTo>
                <a:lnTo>
                  <a:pt x="69766" y="277990"/>
                </a:lnTo>
                <a:lnTo>
                  <a:pt x="32004" y="277990"/>
                </a:lnTo>
                <a:lnTo>
                  <a:pt x="31824" y="265294"/>
                </a:lnTo>
                <a:close/>
              </a:path>
              <a:path w="76200" h="341401">
                <a:moveTo>
                  <a:pt x="44524" y="265118"/>
                </a:moveTo>
                <a:lnTo>
                  <a:pt x="31824" y="265294"/>
                </a:lnTo>
                <a:lnTo>
                  <a:pt x="32004" y="277990"/>
                </a:lnTo>
                <a:lnTo>
                  <a:pt x="44704" y="277812"/>
                </a:lnTo>
                <a:lnTo>
                  <a:pt x="44524" y="265118"/>
                </a:lnTo>
                <a:close/>
              </a:path>
              <a:path w="76200" h="341401">
                <a:moveTo>
                  <a:pt x="76200" y="264680"/>
                </a:moveTo>
                <a:lnTo>
                  <a:pt x="44524" y="265118"/>
                </a:lnTo>
                <a:lnTo>
                  <a:pt x="44704" y="277812"/>
                </a:lnTo>
                <a:lnTo>
                  <a:pt x="32004" y="277990"/>
                </a:lnTo>
                <a:lnTo>
                  <a:pt x="69766" y="277990"/>
                </a:lnTo>
                <a:lnTo>
                  <a:pt x="76200" y="264680"/>
                </a:lnTo>
                <a:close/>
              </a:path>
              <a:path w="76200" h="341401">
                <a:moveTo>
                  <a:pt x="40767" y="0"/>
                </a:moveTo>
                <a:lnTo>
                  <a:pt x="28067" y="177"/>
                </a:lnTo>
                <a:lnTo>
                  <a:pt x="31824" y="265294"/>
                </a:lnTo>
                <a:lnTo>
                  <a:pt x="44524" y="265118"/>
                </a:lnTo>
                <a:lnTo>
                  <a:pt x="40767" y="0"/>
                </a:lnTo>
                <a:close/>
              </a:path>
            </a:pathLst>
          </a:custGeom>
          <a:solidFill>
            <a:srgbClr val="000000"/>
          </a:solidFill>
        </p:spPr>
        <p:txBody>
          <a:bodyPr wrap="square" lIns="0" tIns="0" rIns="0" bIns="0" rtlCol="0">
            <a:noAutofit/>
          </a:bodyPr>
          <a:lstStyle/>
          <a:p>
            <a:endParaRPr dirty="0"/>
          </a:p>
        </p:txBody>
      </p:sp>
      <p:sp>
        <p:nvSpPr>
          <p:cNvPr id="210" name="object 156"/>
          <p:cNvSpPr/>
          <p:nvPr/>
        </p:nvSpPr>
        <p:spPr>
          <a:xfrm>
            <a:off x="2472864" y="2793540"/>
            <a:ext cx="76200" cy="284225"/>
          </a:xfrm>
          <a:custGeom>
            <a:avLst/>
            <a:gdLst/>
            <a:ahLst/>
            <a:cxnLst/>
            <a:rect l="l" t="t" r="r" b="b"/>
            <a:pathLst>
              <a:path w="76200" h="284225">
                <a:moveTo>
                  <a:pt x="0" y="207517"/>
                </a:moveTo>
                <a:lnTo>
                  <a:pt x="36830" y="284225"/>
                </a:lnTo>
                <a:lnTo>
                  <a:pt x="69903" y="220852"/>
                </a:lnTo>
                <a:lnTo>
                  <a:pt x="44196" y="220852"/>
                </a:lnTo>
                <a:lnTo>
                  <a:pt x="31496" y="220725"/>
                </a:lnTo>
                <a:lnTo>
                  <a:pt x="31714" y="208046"/>
                </a:lnTo>
                <a:lnTo>
                  <a:pt x="0" y="207517"/>
                </a:lnTo>
                <a:close/>
              </a:path>
              <a:path w="76200" h="284225">
                <a:moveTo>
                  <a:pt x="31714" y="208046"/>
                </a:moveTo>
                <a:lnTo>
                  <a:pt x="31496" y="220725"/>
                </a:lnTo>
                <a:lnTo>
                  <a:pt x="44196" y="220852"/>
                </a:lnTo>
                <a:lnTo>
                  <a:pt x="44406" y="208258"/>
                </a:lnTo>
                <a:lnTo>
                  <a:pt x="31714" y="208046"/>
                </a:lnTo>
                <a:close/>
              </a:path>
              <a:path w="76200" h="284225">
                <a:moveTo>
                  <a:pt x="44406" y="208258"/>
                </a:moveTo>
                <a:lnTo>
                  <a:pt x="44196" y="220852"/>
                </a:lnTo>
                <a:lnTo>
                  <a:pt x="69903" y="220852"/>
                </a:lnTo>
                <a:lnTo>
                  <a:pt x="76200" y="208787"/>
                </a:lnTo>
                <a:lnTo>
                  <a:pt x="44406" y="208258"/>
                </a:lnTo>
                <a:close/>
              </a:path>
              <a:path w="76200" h="284225">
                <a:moveTo>
                  <a:pt x="35306" y="0"/>
                </a:moveTo>
                <a:lnTo>
                  <a:pt x="31714" y="208046"/>
                </a:lnTo>
                <a:lnTo>
                  <a:pt x="44406" y="208258"/>
                </a:lnTo>
                <a:lnTo>
                  <a:pt x="47879" y="253"/>
                </a:lnTo>
                <a:lnTo>
                  <a:pt x="35306" y="0"/>
                </a:lnTo>
                <a:close/>
              </a:path>
            </a:pathLst>
          </a:custGeom>
          <a:solidFill>
            <a:srgbClr val="000000"/>
          </a:solidFill>
        </p:spPr>
        <p:txBody>
          <a:bodyPr wrap="square" lIns="0" tIns="0" rIns="0" bIns="0" rtlCol="0">
            <a:noAutofit/>
          </a:bodyPr>
          <a:lstStyle/>
          <a:p>
            <a:endParaRPr dirty="0"/>
          </a:p>
        </p:txBody>
      </p:sp>
      <p:sp>
        <p:nvSpPr>
          <p:cNvPr id="211" name="object 157"/>
          <p:cNvSpPr/>
          <p:nvPr/>
        </p:nvSpPr>
        <p:spPr>
          <a:xfrm>
            <a:off x="2511346" y="4901866"/>
            <a:ext cx="722249" cy="0"/>
          </a:xfrm>
          <a:custGeom>
            <a:avLst/>
            <a:gdLst/>
            <a:ahLst/>
            <a:cxnLst/>
            <a:rect l="l" t="t" r="r" b="b"/>
            <a:pathLst>
              <a:path w="722249">
                <a:moveTo>
                  <a:pt x="0" y="0"/>
                </a:moveTo>
                <a:lnTo>
                  <a:pt x="722249" y="0"/>
                </a:lnTo>
              </a:path>
            </a:pathLst>
          </a:custGeom>
          <a:ln w="9525">
            <a:solidFill>
              <a:srgbClr val="000000"/>
            </a:solidFill>
          </a:ln>
        </p:spPr>
        <p:txBody>
          <a:bodyPr wrap="square" lIns="0" tIns="0" rIns="0" bIns="0" rtlCol="0">
            <a:noAutofit/>
          </a:bodyPr>
          <a:lstStyle/>
          <a:p>
            <a:endParaRPr dirty="0"/>
          </a:p>
        </p:txBody>
      </p:sp>
      <p:sp>
        <p:nvSpPr>
          <p:cNvPr id="212" name="object 158"/>
          <p:cNvSpPr/>
          <p:nvPr/>
        </p:nvSpPr>
        <p:spPr>
          <a:xfrm>
            <a:off x="3239944" y="4827189"/>
            <a:ext cx="0" cy="185800"/>
          </a:xfrm>
          <a:custGeom>
            <a:avLst/>
            <a:gdLst/>
            <a:ahLst/>
            <a:cxnLst/>
            <a:rect l="l" t="t" r="r" b="b"/>
            <a:pathLst>
              <a:path h="185800">
                <a:moveTo>
                  <a:pt x="0" y="0"/>
                </a:moveTo>
                <a:lnTo>
                  <a:pt x="0" y="185800"/>
                </a:lnTo>
              </a:path>
            </a:pathLst>
          </a:custGeom>
          <a:ln w="9525">
            <a:solidFill>
              <a:srgbClr val="000000"/>
            </a:solidFill>
          </a:ln>
        </p:spPr>
        <p:txBody>
          <a:bodyPr wrap="square" lIns="0" tIns="0" rIns="0" bIns="0" rtlCol="0">
            <a:noAutofit/>
          </a:bodyPr>
          <a:lstStyle/>
          <a:p>
            <a:endParaRPr dirty="0"/>
          </a:p>
        </p:txBody>
      </p:sp>
      <p:sp>
        <p:nvSpPr>
          <p:cNvPr id="213" name="object 159"/>
          <p:cNvSpPr/>
          <p:nvPr/>
        </p:nvSpPr>
        <p:spPr>
          <a:xfrm>
            <a:off x="3241468" y="4789089"/>
            <a:ext cx="246125" cy="76200"/>
          </a:xfrm>
          <a:custGeom>
            <a:avLst/>
            <a:gdLst/>
            <a:ahLst/>
            <a:cxnLst/>
            <a:rect l="l" t="t" r="r" b="b"/>
            <a:pathLst>
              <a:path w="246125" h="76200">
                <a:moveTo>
                  <a:pt x="169925" y="0"/>
                </a:moveTo>
                <a:lnTo>
                  <a:pt x="169925" y="31750"/>
                </a:lnTo>
                <a:lnTo>
                  <a:pt x="182625" y="31750"/>
                </a:lnTo>
                <a:lnTo>
                  <a:pt x="182625" y="44450"/>
                </a:lnTo>
                <a:lnTo>
                  <a:pt x="169925" y="44450"/>
                </a:lnTo>
                <a:lnTo>
                  <a:pt x="169925" y="76200"/>
                </a:lnTo>
                <a:lnTo>
                  <a:pt x="246125" y="38100"/>
                </a:lnTo>
                <a:lnTo>
                  <a:pt x="169925" y="0"/>
                </a:lnTo>
                <a:close/>
              </a:path>
              <a:path w="246125" h="76200">
                <a:moveTo>
                  <a:pt x="169925" y="31750"/>
                </a:moveTo>
                <a:lnTo>
                  <a:pt x="0" y="31750"/>
                </a:lnTo>
                <a:lnTo>
                  <a:pt x="0" y="44450"/>
                </a:lnTo>
                <a:lnTo>
                  <a:pt x="169925" y="44450"/>
                </a:lnTo>
                <a:lnTo>
                  <a:pt x="169925" y="31750"/>
                </a:lnTo>
                <a:close/>
              </a:path>
            </a:pathLst>
          </a:custGeom>
          <a:solidFill>
            <a:srgbClr val="000000"/>
          </a:solidFill>
        </p:spPr>
        <p:txBody>
          <a:bodyPr wrap="square" lIns="0" tIns="0" rIns="0" bIns="0" rtlCol="0">
            <a:noAutofit/>
          </a:bodyPr>
          <a:lstStyle/>
          <a:p>
            <a:endParaRPr dirty="0"/>
          </a:p>
        </p:txBody>
      </p:sp>
      <p:sp>
        <p:nvSpPr>
          <p:cNvPr id="214" name="object 160"/>
          <p:cNvSpPr/>
          <p:nvPr/>
        </p:nvSpPr>
        <p:spPr>
          <a:xfrm>
            <a:off x="3231943" y="4979589"/>
            <a:ext cx="258825" cy="76200"/>
          </a:xfrm>
          <a:custGeom>
            <a:avLst/>
            <a:gdLst/>
            <a:ahLst/>
            <a:cxnLst/>
            <a:rect l="l" t="t" r="r" b="b"/>
            <a:pathLst>
              <a:path w="258825" h="76200">
                <a:moveTo>
                  <a:pt x="76200" y="0"/>
                </a:moveTo>
                <a:lnTo>
                  <a:pt x="0" y="38100"/>
                </a:lnTo>
                <a:lnTo>
                  <a:pt x="76200" y="76200"/>
                </a:lnTo>
                <a:lnTo>
                  <a:pt x="76200" y="44450"/>
                </a:lnTo>
                <a:lnTo>
                  <a:pt x="63500" y="44450"/>
                </a:lnTo>
                <a:lnTo>
                  <a:pt x="63500" y="31750"/>
                </a:lnTo>
                <a:lnTo>
                  <a:pt x="76200" y="31750"/>
                </a:lnTo>
                <a:lnTo>
                  <a:pt x="76200" y="0"/>
                </a:lnTo>
                <a:close/>
              </a:path>
              <a:path w="258825" h="76200">
                <a:moveTo>
                  <a:pt x="258825" y="31750"/>
                </a:moveTo>
                <a:lnTo>
                  <a:pt x="76200" y="31750"/>
                </a:lnTo>
                <a:lnTo>
                  <a:pt x="76200" y="44450"/>
                </a:lnTo>
                <a:lnTo>
                  <a:pt x="258825" y="44450"/>
                </a:lnTo>
                <a:lnTo>
                  <a:pt x="258825" y="31750"/>
                </a:lnTo>
                <a:close/>
              </a:path>
            </a:pathLst>
          </a:custGeom>
          <a:solidFill>
            <a:srgbClr val="000000"/>
          </a:solidFill>
        </p:spPr>
        <p:txBody>
          <a:bodyPr wrap="square" lIns="0" tIns="0" rIns="0" bIns="0" rtlCol="0">
            <a:noAutofit/>
          </a:bodyPr>
          <a:lstStyle/>
          <a:p>
            <a:endParaRPr dirty="0"/>
          </a:p>
        </p:txBody>
      </p:sp>
      <p:sp>
        <p:nvSpPr>
          <p:cNvPr id="215" name="object 161"/>
          <p:cNvSpPr txBox="1"/>
          <p:nvPr/>
        </p:nvSpPr>
        <p:spPr>
          <a:xfrm>
            <a:off x="3526582" y="4676053"/>
            <a:ext cx="815631" cy="425840"/>
          </a:xfrm>
          <a:prstGeom prst="rect">
            <a:avLst/>
          </a:prstGeom>
        </p:spPr>
        <p:txBody>
          <a:bodyPr vert="horz" wrap="square" lIns="0" tIns="0" rIns="0" bIns="0" rtlCol="0">
            <a:noAutofit/>
          </a:bodyPr>
          <a:lstStyle/>
          <a:p>
            <a:pPr marL="12700" marR="12700" indent="40640">
              <a:lnSpc>
                <a:spcPct val="110000"/>
              </a:lnSpc>
            </a:pPr>
            <a:r>
              <a:rPr lang="es-ES" sz="1600" dirty="0" smtClean="0">
                <a:solidFill>
                  <a:srgbClr val="062E64"/>
                </a:solidFill>
              </a:rPr>
              <a:t>Suero</a:t>
            </a:r>
          </a:p>
          <a:p>
            <a:pPr marL="12700" marR="12700" indent="40640">
              <a:lnSpc>
                <a:spcPct val="110000"/>
              </a:lnSpc>
            </a:pPr>
            <a:r>
              <a:rPr lang="es-ES" sz="1600" dirty="0" smtClean="0">
                <a:solidFill>
                  <a:srgbClr val="062E64"/>
                </a:solidFill>
              </a:rPr>
              <a:t>Nata</a:t>
            </a:r>
            <a:endParaRPr lang="es-ES" sz="1600" dirty="0">
              <a:solidFill>
                <a:srgbClr val="062E64"/>
              </a:solidFill>
            </a:endParaRPr>
          </a:p>
        </p:txBody>
      </p:sp>
      <p:sp>
        <p:nvSpPr>
          <p:cNvPr id="216" name="object 162"/>
          <p:cNvSpPr/>
          <p:nvPr/>
        </p:nvSpPr>
        <p:spPr>
          <a:xfrm>
            <a:off x="2468419" y="5263817"/>
            <a:ext cx="76200" cy="360299"/>
          </a:xfrm>
          <a:custGeom>
            <a:avLst/>
            <a:gdLst/>
            <a:ahLst/>
            <a:cxnLst/>
            <a:rect l="l" t="t" r="r" b="b"/>
            <a:pathLst>
              <a:path w="76200" h="360299">
                <a:moveTo>
                  <a:pt x="31750" y="284099"/>
                </a:moveTo>
                <a:lnTo>
                  <a:pt x="0" y="284099"/>
                </a:lnTo>
                <a:lnTo>
                  <a:pt x="38100" y="360299"/>
                </a:lnTo>
                <a:lnTo>
                  <a:pt x="69850" y="296799"/>
                </a:lnTo>
                <a:lnTo>
                  <a:pt x="31750" y="296799"/>
                </a:lnTo>
                <a:lnTo>
                  <a:pt x="31750" y="284099"/>
                </a:lnTo>
                <a:close/>
              </a:path>
              <a:path w="76200" h="360299">
                <a:moveTo>
                  <a:pt x="76200" y="284099"/>
                </a:moveTo>
                <a:lnTo>
                  <a:pt x="44450" y="284099"/>
                </a:lnTo>
                <a:lnTo>
                  <a:pt x="44450" y="296799"/>
                </a:lnTo>
                <a:lnTo>
                  <a:pt x="69850" y="296799"/>
                </a:lnTo>
                <a:lnTo>
                  <a:pt x="76200" y="284099"/>
                </a:lnTo>
                <a:close/>
              </a:path>
              <a:path w="76200" h="360299">
                <a:moveTo>
                  <a:pt x="44450" y="0"/>
                </a:moveTo>
                <a:lnTo>
                  <a:pt x="31750" y="0"/>
                </a:lnTo>
                <a:lnTo>
                  <a:pt x="31750" y="284099"/>
                </a:lnTo>
                <a:lnTo>
                  <a:pt x="44450" y="284099"/>
                </a:lnTo>
                <a:lnTo>
                  <a:pt x="44450" y="0"/>
                </a:lnTo>
                <a:close/>
              </a:path>
            </a:pathLst>
          </a:custGeom>
          <a:solidFill>
            <a:srgbClr val="000000"/>
          </a:solidFill>
        </p:spPr>
        <p:txBody>
          <a:bodyPr wrap="square" lIns="0" tIns="0" rIns="0" bIns="0" rtlCol="0">
            <a:noAutofit/>
          </a:bodyPr>
          <a:lstStyle/>
          <a:p>
            <a:endParaRPr dirty="0"/>
          </a:p>
        </p:txBody>
      </p:sp>
      <p:sp>
        <p:nvSpPr>
          <p:cNvPr id="64" name="object 163"/>
          <p:cNvSpPr txBox="1"/>
          <p:nvPr/>
        </p:nvSpPr>
        <p:spPr>
          <a:xfrm>
            <a:off x="10867885" y="6539344"/>
            <a:ext cx="1227133" cy="217395"/>
          </a:xfrm>
          <a:prstGeom prst="rect">
            <a:avLst/>
          </a:prstGeom>
        </p:spPr>
        <p:txBody>
          <a:bodyPr vert="horz" wrap="square" lIns="0" tIns="0" rIns="0" bIns="0" rtlCol="0">
            <a:noAutofit/>
          </a:bodyPr>
          <a:lstStyle/>
          <a:p>
            <a:pPr marL="12700"/>
            <a:r>
              <a:rPr lang="en-GB" sz="1200" noProof="1" smtClean="0">
                <a:solidFill>
                  <a:srgbClr val="062E64"/>
                </a:solidFill>
                <a:cs typeface="Trebuchet MS"/>
              </a:rPr>
              <a:t>Fuente</a:t>
            </a:r>
            <a:r>
              <a:rPr lang="en-GB" sz="1200" noProof="1" smtClean="0">
                <a:solidFill>
                  <a:srgbClr val="062E64"/>
                </a:solidFill>
                <a:cs typeface="Trebuchet MS"/>
              </a:rPr>
              <a:t>: </a:t>
            </a:r>
            <a:r>
              <a:rPr lang="en-GB" sz="1200" noProof="1" smtClean="0">
                <a:solidFill>
                  <a:srgbClr val="062E64"/>
                </a:solidFill>
                <a:cs typeface="Trebuchet MS"/>
              </a:rPr>
              <a:t>Würth, D.</a:t>
            </a:r>
            <a:endParaRPr lang="en-GB" sz="1200" noProof="1">
              <a:solidFill>
                <a:srgbClr val="062E64"/>
              </a:solidFill>
              <a:cs typeface="Trebuchet MS"/>
            </a:endParaRPr>
          </a:p>
        </p:txBody>
      </p:sp>
      <p:sp>
        <p:nvSpPr>
          <p:cNvPr id="3" name="Rectángulo 2"/>
          <p:cNvSpPr/>
          <p:nvPr/>
        </p:nvSpPr>
        <p:spPr>
          <a:xfrm>
            <a:off x="8646204" y="2857391"/>
            <a:ext cx="3323959" cy="923330"/>
          </a:xfrm>
          <a:prstGeom prst="rect">
            <a:avLst/>
          </a:prstGeom>
        </p:spPr>
        <p:txBody>
          <a:bodyPr wrap="square">
            <a:spAutoFit/>
          </a:bodyPr>
          <a:lstStyle/>
          <a:p>
            <a:pPr algn="r"/>
            <a:r>
              <a:rPr lang="es-ES" dirty="0">
                <a:solidFill>
                  <a:srgbClr val="062E64"/>
                </a:solidFill>
                <a:ea typeface="+mj-ea"/>
                <a:cs typeface="Trebuchet MS"/>
              </a:rPr>
              <a:t>Proceso de colado</a:t>
            </a:r>
          </a:p>
          <a:p>
            <a:pPr algn="r"/>
            <a:r>
              <a:rPr lang="es-ES" dirty="0">
                <a:solidFill>
                  <a:srgbClr val="062E64"/>
                </a:solidFill>
                <a:ea typeface="+mj-ea"/>
                <a:cs typeface="Trebuchet MS"/>
              </a:rPr>
              <a:t>Alta concentración de proteínas tras la fermentación</a:t>
            </a:r>
            <a:endParaRPr lang="en-GB" dirty="0">
              <a:solidFill>
                <a:srgbClr val="062E64"/>
              </a:solidFill>
              <a:ea typeface="+mj-ea"/>
              <a:cs typeface="Trebuchet MS"/>
            </a:endParaRPr>
          </a:p>
        </p:txBody>
      </p:sp>
    </p:spTree>
    <p:extLst>
      <p:ext uri="{BB962C8B-B14F-4D97-AF65-F5344CB8AC3E}">
        <p14:creationId xmlns:p14="http://schemas.microsoft.com/office/powerpoint/2010/main" val="3952121685"/>
      </p:ext>
    </p:extLst>
  </p:cSld>
  <p:clrMapOvr>
    <a:masterClrMapping/>
  </p:clrMapOvr>
  <mc:AlternateContent xmlns:mc="http://schemas.openxmlformats.org/markup-compatibility/2006" xmlns:p14="http://schemas.microsoft.com/office/powerpoint/2010/main">
    <mc:Choice Requires="p14">
      <p:transition p14:dur="0" advClick="0" advTm="20800"/>
    </mc:Choice>
    <mc:Fallback xmlns="">
      <p:transition advClick="0" advTm="208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smtClean="0"/>
              <a:t>4.2. Valor nutricional</a:t>
            </a:r>
            <a:endParaRPr lang="es-ES" dirty="0"/>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838200" y="2238491"/>
            <a:ext cx="10737655" cy="4148455"/>
          </a:xfrm>
        </p:spPr>
        <p:txBody>
          <a:bodyPr>
            <a:normAutofit/>
          </a:bodyPr>
          <a:lstStyle/>
          <a:p>
            <a:pPr algn="just"/>
            <a:r>
              <a:rPr lang="es-ES" sz="2200" dirty="0" smtClean="0"/>
              <a:t>Los </a:t>
            </a:r>
            <a:r>
              <a:rPr lang="es-ES" sz="2200" dirty="0"/>
              <a:t>yogures y leches fermentadas son ricos en proteínas de alto valor biológico, calcio de fácil asimilación, vitaminas del grupo B (especialmente B2 o </a:t>
            </a:r>
            <a:r>
              <a:rPr lang="es-ES" sz="2200" noProof="1" smtClean="0"/>
              <a:t>riboflavina</a:t>
            </a:r>
            <a:r>
              <a:rPr lang="es-ES" sz="2200" dirty="0" smtClean="0"/>
              <a:t>, </a:t>
            </a:r>
            <a:r>
              <a:rPr lang="es-ES" sz="2200" dirty="0"/>
              <a:t>pero también ácido fólico, tiamina, vitamina B6 o </a:t>
            </a:r>
            <a:r>
              <a:rPr lang="es-ES" sz="2200" noProof="1" smtClean="0"/>
              <a:t>piridoxina</a:t>
            </a:r>
            <a:r>
              <a:rPr lang="es-ES" sz="2200" dirty="0" smtClean="0"/>
              <a:t> </a:t>
            </a:r>
            <a:r>
              <a:rPr lang="es-ES" sz="2200" dirty="0"/>
              <a:t>y vitamina B5 o ácido pantoténico) y vitaminas liposolubles (A, D, E y K), según el contenido en grasa. Incluyen también hidratos de carbono y minerales.</a:t>
            </a:r>
          </a:p>
          <a:p>
            <a:pPr algn="just"/>
            <a:r>
              <a:rPr lang="es-ES" sz="2200" dirty="0"/>
              <a:t>Los cultivos vivos presentes en el yogur y leches fermentadas aumentan la actividad de lactasa intestinal y mejoran la digestión de la lactosa (azúcar de la leche), lo que los convierte en aptos (generalmente) para personas con problemas para </a:t>
            </a:r>
            <a:r>
              <a:rPr lang="es-ES" sz="2200" dirty="0" smtClean="0"/>
              <a:t>digerir la lactosa.</a:t>
            </a:r>
            <a:endParaRPr lang="es-ES" sz="2200" dirty="0"/>
          </a:p>
          <a:p>
            <a:pPr algn="just"/>
            <a:r>
              <a:rPr lang="es-ES" sz="2200" dirty="0"/>
              <a:t>Las raciones diarias recomendadas de lácteos varían según la edad, sexo y el estado fisiológico (niños, adultos y hombres mayores de 60 años, 2-3 raciones/día; adolescentes, 2-4 raciones/día; mujeres embarazadas o en periodo de lactancia, deportistas y mujeres mayores de 60 años, 3-4 raciones/día; 1 ración= 2 yogures).</a:t>
            </a:r>
          </a:p>
          <a:p>
            <a:pPr lvl="0" algn="just"/>
            <a:endParaRPr lang="es-ES" sz="2200" dirty="0"/>
          </a:p>
        </p:txBody>
      </p:sp>
    </p:spTree>
    <p:extLst>
      <p:ext uri="{BB962C8B-B14F-4D97-AF65-F5344CB8AC3E}">
        <p14:creationId xmlns:p14="http://schemas.microsoft.com/office/powerpoint/2010/main" val="2694551962"/>
      </p:ext>
    </p:extLst>
  </p:cSld>
  <p:clrMapOvr>
    <a:masterClrMapping/>
  </p:clrMapOvr>
  <mc:AlternateContent xmlns:mc="http://schemas.openxmlformats.org/markup-compatibility/2006" xmlns:p14="http://schemas.microsoft.com/office/powerpoint/2010/main">
    <mc:Choice Requires="p14">
      <p:transition p14:dur="0" advClick="0" advTm="19860"/>
    </mc:Choice>
    <mc:Fallback xmlns="">
      <p:transition advClick="0" advTm="1986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4.2. Valor nutricional</a:t>
            </a:r>
          </a:p>
        </p:txBody>
      </p:sp>
      <p:sp>
        <p:nvSpPr>
          <p:cNvPr id="5" name="Content Placeholder 2">
            <a:extLst>
              <a:ext uri="{FF2B5EF4-FFF2-40B4-BE49-F238E27FC236}">
                <a16:creationId xmlns:a16="http://schemas.microsoft.com/office/drawing/2014/main" id="{DBE18B30-9AA9-423F-ACB5-930B869328A2}"/>
              </a:ext>
            </a:extLst>
          </p:cNvPr>
          <p:cNvSpPr>
            <a:spLocks noGrp="1"/>
          </p:cNvSpPr>
          <p:nvPr>
            <p:ph idx="1"/>
          </p:nvPr>
        </p:nvSpPr>
        <p:spPr>
          <a:xfrm>
            <a:off x="374074" y="2244435"/>
            <a:ext cx="8423562" cy="4015654"/>
          </a:xfrm>
        </p:spPr>
        <p:txBody>
          <a:bodyPr>
            <a:noAutofit/>
          </a:bodyPr>
          <a:lstStyle/>
          <a:p>
            <a:pPr algn="just">
              <a:lnSpc>
                <a:spcPct val="80000"/>
              </a:lnSpc>
            </a:pPr>
            <a:r>
              <a:rPr lang="es-ES" sz="2200" dirty="0" smtClean="0"/>
              <a:t>Se </a:t>
            </a:r>
            <a:r>
              <a:rPr lang="es-ES" sz="2200" dirty="0"/>
              <a:t>aconseja consumir lácteos sin desnatar o enteros, ya que al separar la grasa se pierden vitaminas liposolubles y ácidos grasos esenciales.</a:t>
            </a:r>
          </a:p>
          <a:p>
            <a:pPr algn="just">
              <a:lnSpc>
                <a:spcPct val="80000"/>
              </a:lnSpc>
            </a:pPr>
            <a:r>
              <a:rPr lang="es-ES" sz="2200" dirty="0"/>
              <a:t>En personas con sobrepeso o que por problemas de salud sea aconsejable que consuman lácteos semidesnatados o desnatados, se pueden utilizar productos enriquecidos con vitaminas liposolubles (A, D, E y K) y ácidos grasos esenciales.</a:t>
            </a:r>
          </a:p>
          <a:p>
            <a:pPr algn="just">
              <a:lnSpc>
                <a:spcPct val="80000"/>
              </a:lnSpc>
            </a:pPr>
            <a:r>
              <a:rPr lang="es-ES" sz="2200" dirty="0"/>
              <a:t>Además de por su valor nutricional, el consumo de yogures aporta beneficios al organismo porque facilita la digestión (por la </a:t>
            </a:r>
            <a:r>
              <a:rPr lang="es-ES" sz="2200" noProof="1" smtClean="0"/>
              <a:t>predigestión</a:t>
            </a:r>
            <a:r>
              <a:rPr lang="es-ES" sz="2200" dirty="0" smtClean="0"/>
              <a:t> </a:t>
            </a:r>
            <a:r>
              <a:rPr lang="es-ES" sz="2200" dirty="0"/>
              <a:t>que realizan las enzimas proteolíticas de los microorganismos, que liberan péptidos y aminoácidos libres de fácil digestión y </a:t>
            </a:r>
            <a:r>
              <a:rPr lang="es-ES" sz="2200" dirty="0" smtClean="0"/>
              <a:t>absorción; </a:t>
            </a:r>
            <a:r>
              <a:rPr lang="es-ES" sz="2200" dirty="0"/>
              <a:t>y por el descenso del pH, que causa la precipitación de la caseína y facilita la acción de las enzimas intestinales) y favorece la absorción de calcio (por la presencia de ácido láctico</a:t>
            </a:r>
            <a:r>
              <a:rPr lang="es-ES" sz="2200" dirty="0" smtClean="0"/>
              <a:t>).</a:t>
            </a:r>
            <a:endParaRPr lang="es-ES" sz="2200" dirty="0"/>
          </a:p>
        </p:txBody>
      </p:sp>
      <p:pic>
        <p:nvPicPr>
          <p:cNvPr id="3" name="Imagen 2"/>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45919" t="-20805" r="25107" b="-101"/>
          <a:stretch/>
        </p:blipFill>
        <p:spPr>
          <a:xfrm>
            <a:off x="7481333" y="2474018"/>
            <a:ext cx="4039120" cy="3031636"/>
          </a:xfrm>
          <a:prstGeom prst="rect">
            <a:avLst/>
          </a:prstGeom>
        </p:spPr>
      </p:pic>
    </p:spTree>
    <p:extLst>
      <p:ext uri="{BB962C8B-B14F-4D97-AF65-F5344CB8AC3E}">
        <p14:creationId xmlns:p14="http://schemas.microsoft.com/office/powerpoint/2010/main" val="653674417"/>
      </p:ext>
    </p:extLst>
  </p:cSld>
  <p:clrMapOvr>
    <a:masterClrMapping/>
  </p:clrMapOvr>
  <mc:AlternateContent xmlns:mc="http://schemas.openxmlformats.org/markup-compatibility/2006" xmlns:p14="http://schemas.microsoft.com/office/powerpoint/2010/main">
    <mc:Choice Requires="p14">
      <p:transition p14:dur="0" advClick="0" advTm="12500"/>
    </mc:Choice>
    <mc:Fallback xmlns="">
      <p:transition advClick="0" advTm="125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4.2. Valor nutricional</a:t>
            </a:r>
          </a:p>
        </p:txBody>
      </p:sp>
      <p:sp>
        <p:nvSpPr>
          <p:cNvPr id="5" name="Content Placeholder 2">
            <a:extLst>
              <a:ext uri="{FF2B5EF4-FFF2-40B4-BE49-F238E27FC236}">
                <a16:creationId xmlns:a16="http://schemas.microsoft.com/office/drawing/2014/main" id="{DBE18B30-9AA9-423F-ACB5-930B869328A2}"/>
              </a:ext>
            </a:extLst>
          </p:cNvPr>
          <p:cNvSpPr>
            <a:spLocks noGrp="1"/>
          </p:cNvSpPr>
          <p:nvPr>
            <p:ph idx="1"/>
          </p:nvPr>
        </p:nvSpPr>
        <p:spPr>
          <a:xfrm>
            <a:off x="623454" y="2286000"/>
            <a:ext cx="11069781" cy="4015654"/>
          </a:xfrm>
        </p:spPr>
        <p:txBody>
          <a:bodyPr>
            <a:normAutofit/>
          </a:bodyPr>
          <a:lstStyle/>
          <a:p>
            <a:pPr lvl="0" algn="just"/>
            <a:r>
              <a:rPr lang="es-ES" sz="2200" dirty="0"/>
              <a:t>El valor nutricional de los productos lácteos depende de la leche utilizada en su producción y de los efectos de la transformación (tratamiento térmico, almacenamiento, desnatado, etc.). En el caso de las leches fermentadas, la actividad de los microorganismos influye en el valor nutricional y biológico de los nutrientes del producto final. Por ejemplo, los productos desnatados tienen un menor contenido en vitaminas liposolubles, que se eliminan involuntariamente al extraer la nata.</a:t>
            </a:r>
            <a:endParaRPr lang="es-ES" sz="2200" dirty="0" smtClean="0"/>
          </a:p>
          <a:p>
            <a:pPr lvl="0" algn="just"/>
            <a:r>
              <a:rPr lang="es-ES" sz="2200" dirty="0"/>
              <a:t>El valor energético, la composición de macronutrientes y el contenido en vitaminas y minerales son similares a los de la leche de partida, pero desde el punto de vista nutricional, las leches fermentadas son un alimento con mejor digestibilidad, alta concentración de enzimas y un ligero aumento de vitaminas del grupo B. Todo ello las convierte en un alimento de alto valor nutricional.</a:t>
            </a:r>
            <a:endParaRPr lang="es-ES" sz="2200" dirty="0" smtClean="0"/>
          </a:p>
          <a:p>
            <a:pPr lvl="0" algn="just"/>
            <a:r>
              <a:rPr lang="es-ES" sz="2200" dirty="0"/>
              <a:t>Las dos tablas siguientes muestran la composición nutricional de varios productos lácteos.</a:t>
            </a:r>
          </a:p>
        </p:txBody>
      </p:sp>
    </p:spTree>
    <p:extLst>
      <p:ext uri="{BB962C8B-B14F-4D97-AF65-F5344CB8AC3E}">
        <p14:creationId xmlns:p14="http://schemas.microsoft.com/office/powerpoint/2010/main" val="4137578628"/>
      </p:ext>
    </p:extLst>
  </p:cSld>
  <p:clrMapOvr>
    <a:masterClrMapping/>
  </p:clrMapOvr>
  <mc:AlternateContent xmlns:mc="http://schemas.openxmlformats.org/markup-compatibility/2006" xmlns:p14="http://schemas.microsoft.com/office/powerpoint/2010/main">
    <mc:Choice Requires="p14">
      <p:transition p14:dur="0" advClick="0" advTm="27000"/>
    </mc:Choice>
    <mc:Fallback xmlns="">
      <p:transition advClick="0" advTm="27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4.2. Valor nutricional</a:t>
            </a:r>
          </a:p>
        </p:txBody>
      </p:sp>
      <p:graphicFrame>
        <p:nvGraphicFramePr>
          <p:cNvPr id="6"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extLst>
              <p:ext uri="{D42A27DB-BD31-4B8C-83A1-F6EECF244321}">
                <p14:modId xmlns:p14="http://schemas.microsoft.com/office/powerpoint/2010/main" val="2808649744"/>
              </p:ext>
            </p:extLst>
          </p:nvPr>
        </p:nvGraphicFramePr>
        <p:xfrm>
          <a:off x="277091" y="2161309"/>
          <a:ext cx="11679381" cy="3921142"/>
        </p:xfrm>
        <a:graphic>
          <a:graphicData uri="http://schemas.openxmlformats.org/drawingml/2006/table">
            <a:tbl>
              <a:tblPr firstRow="1" bandRow="1">
                <a:tableStyleId>{5C22544A-7EE6-4342-B048-85BDC9FD1C3A}</a:tableStyleId>
              </a:tblPr>
              <a:tblGrid>
                <a:gridCol w="4142350">
                  <a:extLst>
                    <a:ext uri="{9D8B030D-6E8A-4147-A177-3AD203B41FA5}">
                      <a16:colId xmlns:a16="http://schemas.microsoft.com/office/drawing/2014/main" val="2149714041"/>
                    </a:ext>
                  </a:extLst>
                </a:gridCol>
                <a:gridCol w="713152">
                  <a:extLst>
                    <a:ext uri="{9D8B030D-6E8A-4147-A177-3AD203B41FA5}">
                      <a16:colId xmlns:a16="http://schemas.microsoft.com/office/drawing/2014/main" val="1406019752"/>
                    </a:ext>
                  </a:extLst>
                </a:gridCol>
                <a:gridCol w="811036">
                  <a:extLst>
                    <a:ext uri="{9D8B030D-6E8A-4147-A177-3AD203B41FA5}">
                      <a16:colId xmlns:a16="http://schemas.microsoft.com/office/drawing/2014/main" val="3557201019"/>
                    </a:ext>
                  </a:extLst>
                </a:gridCol>
                <a:gridCol w="900516">
                  <a:extLst>
                    <a:ext uri="{9D8B030D-6E8A-4147-A177-3AD203B41FA5}">
                      <a16:colId xmlns:a16="http://schemas.microsoft.com/office/drawing/2014/main" val="215256108"/>
                    </a:ext>
                  </a:extLst>
                </a:gridCol>
                <a:gridCol w="1280888">
                  <a:extLst>
                    <a:ext uri="{9D8B030D-6E8A-4147-A177-3AD203B41FA5}">
                      <a16:colId xmlns:a16="http://schemas.microsoft.com/office/drawing/2014/main" val="735942982"/>
                    </a:ext>
                  </a:extLst>
                </a:gridCol>
                <a:gridCol w="727135">
                  <a:extLst>
                    <a:ext uri="{9D8B030D-6E8A-4147-A177-3AD203B41FA5}">
                      <a16:colId xmlns:a16="http://schemas.microsoft.com/office/drawing/2014/main" val="1547606690"/>
                    </a:ext>
                  </a:extLst>
                </a:gridCol>
                <a:gridCol w="1049108">
                  <a:extLst>
                    <a:ext uri="{9D8B030D-6E8A-4147-A177-3AD203B41FA5}">
                      <a16:colId xmlns:a16="http://schemas.microsoft.com/office/drawing/2014/main" val="1438862733"/>
                    </a:ext>
                  </a:extLst>
                </a:gridCol>
                <a:gridCol w="1206310">
                  <a:extLst>
                    <a:ext uri="{9D8B030D-6E8A-4147-A177-3AD203B41FA5}">
                      <a16:colId xmlns:a16="http://schemas.microsoft.com/office/drawing/2014/main" val="570392808"/>
                    </a:ext>
                  </a:extLst>
                </a:gridCol>
                <a:gridCol w="848886">
                  <a:extLst>
                    <a:ext uri="{9D8B030D-6E8A-4147-A177-3AD203B41FA5}">
                      <a16:colId xmlns:a16="http://schemas.microsoft.com/office/drawing/2014/main" val="1439690768"/>
                    </a:ext>
                  </a:extLst>
                </a:gridCol>
              </a:tblGrid>
              <a:tr h="504002">
                <a:tc>
                  <a:txBody>
                    <a:bodyPr/>
                    <a:lstStyle/>
                    <a:p>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solidFill>
                            <a:schemeClr val="bg1"/>
                          </a:solidFill>
                        </a:rPr>
                        <a:t>Agua (g)</a:t>
                      </a:r>
                      <a:endParaRPr lang="es-ES"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solidFill>
                            <a:schemeClr val="bg1"/>
                          </a:solidFill>
                        </a:rPr>
                        <a:t>Energía (Kcal)</a:t>
                      </a:r>
                      <a:endParaRPr lang="es-ES"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solidFill>
                            <a:schemeClr val="bg1"/>
                          </a:solidFill>
                        </a:rPr>
                        <a:t>Proteínas (g)</a:t>
                      </a:r>
                      <a:endParaRPr lang="es-ES"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solidFill>
                            <a:schemeClr val="bg1"/>
                          </a:solidFill>
                        </a:rPr>
                        <a:t>Hidratos de carbono (g)</a:t>
                      </a:r>
                      <a:endParaRPr lang="es-ES"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solidFill>
                            <a:schemeClr val="bg1"/>
                          </a:solidFill>
                        </a:rPr>
                        <a:t>Lípidos (g)</a:t>
                      </a:r>
                      <a:endParaRPr lang="es-ES"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solidFill>
                            <a:schemeClr val="bg1"/>
                          </a:solidFill>
                        </a:rPr>
                        <a:t>Calcio</a:t>
                      </a:r>
                      <a:endParaRPr lang="es-ES"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solidFill>
                            <a:schemeClr val="bg1"/>
                          </a:solidFill>
                        </a:rPr>
                        <a:t>Fósforo</a:t>
                      </a:r>
                      <a:endParaRPr lang="es-ES"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noProof="0" dirty="0" smtClean="0">
                          <a:solidFill>
                            <a:schemeClr val="bg1"/>
                          </a:solidFill>
                        </a:rPr>
                        <a:t>Zinc</a:t>
                      </a:r>
                      <a:endParaRPr lang="es-ES"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09362">
                <a:tc>
                  <a:txBody>
                    <a:bodyPr/>
                    <a:lstStyle/>
                    <a:p>
                      <a:r>
                        <a:rPr lang="es-ES" sz="1400" b="0" noProof="0" dirty="0" smtClean="0">
                          <a:solidFill>
                            <a:srgbClr val="062E64"/>
                          </a:solidFill>
                        </a:rPr>
                        <a:t>Leche de vaca (entera)</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88,4</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65,9</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3,1</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4,7</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3,8</a:t>
                      </a:r>
                      <a:endParaRPr lang="es-ES" sz="1200" b="0" i="0"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124</a:t>
                      </a:r>
                      <a:endParaRPr lang="es-ES" sz="1200" b="0" i="0"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92</a:t>
                      </a:r>
                      <a:endParaRPr lang="es-ES" sz="1200" b="0" i="0"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0,38</a:t>
                      </a:r>
                      <a:endParaRPr lang="es-ES" sz="1200" b="0" i="0"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09362">
                <a:tc>
                  <a:txBody>
                    <a:bodyPr/>
                    <a:lstStyle/>
                    <a:p>
                      <a:r>
                        <a:rPr lang="es-ES" sz="1400" b="0" noProof="0" dirty="0" smtClean="0">
                          <a:solidFill>
                            <a:srgbClr val="062E64"/>
                          </a:solidFill>
                        </a:rPr>
                        <a:t>Leche de vaca (desnatada)</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91</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37,6</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3,9</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4,9</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0,2</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121</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97</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0,54</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09362">
                <a:tc>
                  <a:txBody>
                    <a:bodyPr/>
                    <a:lstStyle/>
                    <a:p>
                      <a:r>
                        <a:rPr lang="es-ES" sz="1400" b="0" noProof="0" dirty="0" smtClean="0">
                          <a:solidFill>
                            <a:srgbClr val="062E64"/>
                          </a:solidFill>
                        </a:rPr>
                        <a:t>Yogur natural (entero)</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87,9</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64,4</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4</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5,5</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2,6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142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170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0,59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r h="309362">
                <a:tc>
                  <a:txBody>
                    <a:bodyPr/>
                    <a:lstStyle/>
                    <a:p>
                      <a:r>
                        <a:rPr lang="es-ES" sz="1400" b="0" noProof="0" dirty="0" smtClean="0">
                          <a:solidFill>
                            <a:srgbClr val="062E64"/>
                          </a:solidFill>
                        </a:rPr>
                        <a:t>Yogur natural (desnatado)</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89,1</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47,8</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4,3</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6,3</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0,32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140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109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0,44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779389384"/>
                  </a:ext>
                </a:extLst>
              </a:tr>
              <a:tr h="309362">
                <a:tc>
                  <a:txBody>
                    <a:bodyPr/>
                    <a:lstStyle/>
                    <a:p>
                      <a:r>
                        <a:rPr lang="es-ES" sz="1400" b="0" noProof="0" dirty="0" smtClean="0">
                          <a:solidFill>
                            <a:srgbClr val="062E64"/>
                          </a:solidFill>
                        </a:rPr>
                        <a:t>Yogur aromatizado (entero)</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75,6</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114</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5,4</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15,6</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3,4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121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140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0,52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764160515"/>
                  </a:ext>
                </a:extLst>
              </a:tr>
              <a:tr h="309362">
                <a:tc>
                  <a:txBody>
                    <a:bodyPr/>
                    <a:lstStyle/>
                    <a:p>
                      <a:r>
                        <a:rPr lang="es-ES" sz="1400" b="0" noProof="0" dirty="0" smtClean="0">
                          <a:solidFill>
                            <a:srgbClr val="062E64"/>
                          </a:solidFill>
                        </a:rPr>
                        <a:t>Yogur con frutas (entero)</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78,7</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95</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3,8</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14,3</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2,3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109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130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2925769312"/>
                  </a:ext>
                </a:extLst>
              </a:tr>
              <a:tr h="309362">
                <a:tc>
                  <a:txBody>
                    <a:bodyPr/>
                    <a:lstStyle/>
                    <a:p>
                      <a:r>
                        <a:rPr lang="es-ES" sz="1400" b="0" noProof="0" dirty="0" smtClean="0">
                          <a:solidFill>
                            <a:srgbClr val="062E64"/>
                          </a:solidFill>
                        </a:rPr>
                        <a:t>Yogur griego</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78</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139</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6,4</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5,4</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150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130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465100994"/>
                  </a:ext>
                </a:extLst>
              </a:tr>
              <a:tr h="309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noProof="1" smtClean="0">
                          <a:solidFill>
                            <a:srgbClr val="062E64"/>
                          </a:solidFill>
                        </a:rPr>
                        <a:t>Leche fermentada con </a:t>
                      </a:r>
                      <a:r>
                        <a:rPr lang="es-ES" sz="1400" b="0" i="1" kern="1200" noProof="1" smtClean="0">
                          <a:solidFill>
                            <a:srgbClr val="062E64"/>
                          </a:solidFill>
                          <a:latin typeface="+mn-lt"/>
                          <a:ea typeface="+mn-ea"/>
                          <a:cs typeface="+mn-cs"/>
                        </a:rPr>
                        <a:t>Lactobacillus casei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79,6</a:t>
                      </a:r>
                      <a:endParaRPr lang="es-ES" sz="1200" b="0" i="0"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98,1</a:t>
                      </a:r>
                      <a:endParaRPr lang="es-ES" sz="1200" b="0" i="0"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3</a:t>
                      </a:r>
                      <a:endParaRPr lang="es-ES" sz="1200" b="0" i="0"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14,1</a:t>
                      </a:r>
                      <a:endParaRPr lang="es-ES" sz="1200" b="0" i="0"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3,3</a:t>
                      </a:r>
                      <a:endParaRPr lang="es-ES" sz="1200" b="0" i="0"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110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746228656"/>
                  </a:ext>
                </a:extLst>
              </a:tr>
              <a:tr h="309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noProof="1" smtClean="0">
                          <a:solidFill>
                            <a:srgbClr val="062E64"/>
                          </a:solidFill>
                        </a:rPr>
                        <a:t>Leche fermentada con </a:t>
                      </a:r>
                      <a:r>
                        <a:rPr lang="es-ES" sz="1400" b="0" i="1" kern="1200" noProof="1" smtClean="0">
                          <a:solidFill>
                            <a:srgbClr val="062E64"/>
                          </a:solidFill>
                          <a:latin typeface="+mn-lt"/>
                          <a:ea typeface="+mn-ea"/>
                          <a:cs typeface="+mn-cs"/>
                        </a:rPr>
                        <a:t>Lactobacillus acidophilus</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79,5</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98,5</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3,1</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14,1</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3,3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1561094712"/>
                  </a:ext>
                </a:extLst>
              </a:tr>
              <a:tr h="309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noProof="1" smtClean="0">
                          <a:solidFill>
                            <a:srgbClr val="062E64"/>
                          </a:solidFill>
                        </a:rPr>
                        <a:t>Leche fermentada con </a:t>
                      </a:r>
                      <a:r>
                        <a:rPr lang="es-ES" sz="1400" b="0" baseline="0" noProof="1" smtClean="0">
                          <a:solidFill>
                            <a:srgbClr val="062E64"/>
                          </a:solidFill>
                        </a:rPr>
                        <a:t>bifidobacterias (entera)</a:t>
                      </a:r>
                      <a:endParaRPr lang="es-ES" sz="1400" b="0" i="1" kern="1200" noProof="1" smtClean="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88,6</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62,6</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3,6</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4,4</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3,3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141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163802"/>
                  </a:ext>
                </a:extLst>
              </a:tr>
              <a:tr h="309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noProof="1" smtClean="0">
                          <a:solidFill>
                            <a:srgbClr val="062E64"/>
                          </a:solidFill>
                        </a:rPr>
                        <a:t>Leche fermentada con </a:t>
                      </a:r>
                      <a:r>
                        <a:rPr lang="es-ES" sz="1400" b="0" baseline="0" noProof="1" smtClean="0">
                          <a:solidFill>
                            <a:srgbClr val="062E64"/>
                          </a:solidFill>
                        </a:rPr>
                        <a:t>bifidobacterias (desnatada)</a:t>
                      </a:r>
                      <a:endParaRPr lang="es-ES" sz="1400" b="0" i="1" kern="1200" noProof="1" smtClean="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89,3</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44,3</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4,9</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0" dirty="0" smtClean="0">
                          <a:solidFill>
                            <a:srgbClr val="062E64"/>
                          </a:solidFill>
                        </a:rPr>
                        <a:t>5,5</a:t>
                      </a:r>
                      <a:endParaRPr lang="es-ES" sz="1200" b="0" i="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164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135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0" dirty="0" smtClean="0">
                          <a:solidFill>
                            <a:srgbClr val="062E64"/>
                          </a:solidFill>
                          <a:latin typeface="+mn-lt"/>
                          <a:ea typeface="+mn-ea"/>
                          <a:cs typeface="+mn-cs"/>
                        </a:rPr>
                        <a:t>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94157273"/>
                  </a:ext>
                </a:extLst>
              </a:tr>
            </a:tbl>
          </a:graphicData>
        </a:graphic>
      </p:graphicFrame>
      <p:sp>
        <p:nvSpPr>
          <p:cNvPr id="7" name="Rectángulo 6"/>
          <p:cNvSpPr/>
          <p:nvPr/>
        </p:nvSpPr>
        <p:spPr>
          <a:xfrm>
            <a:off x="9551903" y="6082451"/>
            <a:ext cx="1901867" cy="276999"/>
          </a:xfrm>
          <a:prstGeom prst="rect">
            <a:avLst/>
          </a:prstGeom>
        </p:spPr>
        <p:txBody>
          <a:bodyPr wrap="none">
            <a:spAutoFit/>
          </a:bodyPr>
          <a:lstStyle/>
          <a:p>
            <a:r>
              <a:rPr lang="es-ES" sz="1200" dirty="0">
                <a:solidFill>
                  <a:srgbClr val="062E64"/>
                </a:solidFill>
              </a:rPr>
              <a:t>Fuente: Ortega </a:t>
            </a:r>
            <a:r>
              <a:rPr lang="es-ES" sz="1200" i="1" dirty="0">
                <a:solidFill>
                  <a:srgbClr val="062E64"/>
                </a:solidFill>
              </a:rPr>
              <a:t>et al. </a:t>
            </a:r>
            <a:r>
              <a:rPr lang="es-ES" sz="1200" dirty="0">
                <a:solidFill>
                  <a:srgbClr val="062E64"/>
                </a:solidFill>
              </a:rPr>
              <a:t>(2004)</a:t>
            </a:r>
          </a:p>
        </p:txBody>
      </p:sp>
      <p:sp>
        <p:nvSpPr>
          <p:cNvPr id="8" name="Rectángulo 7"/>
          <p:cNvSpPr/>
          <p:nvPr/>
        </p:nvSpPr>
        <p:spPr>
          <a:xfrm>
            <a:off x="9468773" y="1713494"/>
            <a:ext cx="2459328" cy="341632"/>
          </a:xfrm>
          <a:prstGeom prst="rect">
            <a:avLst/>
          </a:prstGeom>
        </p:spPr>
        <p:txBody>
          <a:bodyPr wrap="none">
            <a:spAutoFit/>
          </a:bodyPr>
          <a:lstStyle/>
          <a:p>
            <a:pPr>
              <a:lnSpc>
                <a:spcPct val="90000"/>
              </a:lnSpc>
              <a:spcBef>
                <a:spcPts val="1000"/>
              </a:spcBef>
            </a:pPr>
            <a:r>
              <a:rPr lang="es-ES" dirty="0" smtClean="0">
                <a:solidFill>
                  <a:schemeClr val="accent5">
                    <a:lumMod val="75000"/>
                  </a:schemeClr>
                </a:solidFill>
              </a:rPr>
              <a:t>Composición nutricional</a:t>
            </a:r>
            <a:endParaRPr lang="es-ES" dirty="0">
              <a:solidFill>
                <a:schemeClr val="accent5">
                  <a:lumMod val="75000"/>
                </a:schemeClr>
              </a:solidFill>
            </a:endParaRPr>
          </a:p>
        </p:txBody>
      </p:sp>
    </p:spTree>
    <p:extLst>
      <p:ext uri="{BB962C8B-B14F-4D97-AF65-F5344CB8AC3E}">
        <p14:creationId xmlns:p14="http://schemas.microsoft.com/office/powerpoint/2010/main" val="1109758738"/>
      </p:ext>
    </p:extLst>
  </p:cSld>
  <p:clrMapOvr>
    <a:masterClrMapping/>
  </p:clrMapOvr>
  <mc:AlternateContent xmlns:mc="http://schemas.openxmlformats.org/markup-compatibility/2006" xmlns:p14="http://schemas.microsoft.com/office/powerpoint/2010/main">
    <mc:Choice Requires="p14">
      <p:transition p14:dur="0" advClick="0" advTm="28850"/>
    </mc:Choice>
    <mc:Fallback xmlns="">
      <p:transition advClick="0" advTm="2885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4.2. Valor nutricional</a:t>
            </a:r>
          </a:p>
        </p:txBody>
      </p:sp>
      <p:sp>
        <p:nvSpPr>
          <p:cNvPr id="7" name="Rectángulo 6"/>
          <p:cNvSpPr/>
          <p:nvPr/>
        </p:nvSpPr>
        <p:spPr>
          <a:xfrm>
            <a:off x="9551903" y="5833067"/>
            <a:ext cx="1909049" cy="276999"/>
          </a:xfrm>
          <a:prstGeom prst="rect">
            <a:avLst/>
          </a:prstGeom>
        </p:spPr>
        <p:txBody>
          <a:bodyPr wrap="none">
            <a:spAutoFit/>
          </a:bodyPr>
          <a:lstStyle/>
          <a:p>
            <a:r>
              <a:rPr lang="es-ES" sz="1200" dirty="0" smtClean="0">
                <a:solidFill>
                  <a:srgbClr val="062E64"/>
                </a:solidFill>
              </a:rPr>
              <a:t>Fuente: Ortega </a:t>
            </a:r>
            <a:r>
              <a:rPr lang="es-ES" sz="1200" i="1" dirty="0" smtClean="0">
                <a:solidFill>
                  <a:srgbClr val="062E64"/>
                </a:solidFill>
              </a:rPr>
              <a:t>et al. </a:t>
            </a:r>
            <a:r>
              <a:rPr lang="es-ES" sz="1200" dirty="0" smtClean="0">
                <a:solidFill>
                  <a:srgbClr val="062E64"/>
                </a:solidFill>
              </a:rPr>
              <a:t>(2004)</a:t>
            </a:r>
            <a:endParaRPr lang="es-ES" sz="1200" dirty="0">
              <a:solidFill>
                <a:srgbClr val="062E64"/>
              </a:solidFill>
            </a:endParaRPr>
          </a:p>
        </p:txBody>
      </p:sp>
      <p:sp>
        <p:nvSpPr>
          <p:cNvPr id="8" name="Rectángulo 7"/>
          <p:cNvSpPr/>
          <p:nvPr/>
        </p:nvSpPr>
        <p:spPr>
          <a:xfrm>
            <a:off x="9468773" y="1713494"/>
            <a:ext cx="2459328" cy="341632"/>
          </a:xfrm>
          <a:prstGeom prst="rect">
            <a:avLst/>
          </a:prstGeom>
        </p:spPr>
        <p:txBody>
          <a:bodyPr wrap="none">
            <a:spAutoFit/>
          </a:bodyPr>
          <a:lstStyle/>
          <a:p>
            <a:pPr>
              <a:lnSpc>
                <a:spcPct val="90000"/>
              </a:lnSpc>
              <a:spcBef>
                <a:spcPts val="1000"/>
              </a:spcBef>
            </a:pPr>
            <a:r>
              <a:rPr lang="es-ES" dirty="0">
                <a:solidFill>
                  <a:schemeClr val="accent5">
                    <a:lumMod val="75000"/>
                  </a:schemeClr>
                </a:solidFill>
              </a:rPr>
              <a:t>Composición nutricional</a:t>
            </a:r>
          </a:p>
        </p:txBody>
      </p:sp>
      <p:graphicFrame>
        <p:nvGraphicFramePr>
          <p:cNvPr id="9"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extLst>
              <p:ext uri="{D42A27DB-BD31-4B8C-83A1-F6EECF244321}">
                <p14:modId xmlns:p14="http://schemas.microsoft.com/office/powerpoint/2010/main" val="3082584362"/>
              </p:ext>
            </p:extLst>
          </p:nvPr>
        </p:nvGraphicFramePr>
        <p:xfrm>
          <a:off x="277092" y="2161308"/>
          <a:ext cx="11679380" cy="3657612"/>
        </p:xfrm>
        <a:graphic>
          <a:graphicData uri="http://schemas.openxmlformats.org/drawingml/2006/table">
            <a:tbl>
              <a:tblPr firstRow="1" bandRow="1">
                <a:tableStyleId>{5C22544A-7EE6-4342-B048-85BDC9FD1C3A}</a:tableStyleId>
              </a:tblPr>
              <a:tblGrid>
                <a:gridCol w="5430984">
                  <a:extLst>
                    <a:ext uri="{9D8B030D-6E8A-4147-A177-3AD203B41FA5}">
                      <a16:colId xmlns:a16="http://schemas.microsoft.com/office/drawing/2014/main" val="2149714041"/>
                    </a:ext>
                  </a:extLst>
                </a:gridCol>
                <a:gridCol w="692728">
                  <a:extLst>
                    <a:ext uri="{9D8B030D-6E8A-4147-A177-3AD203B41FA5}">
                      <a16:colId xmlns:a16="http://schemas.microsoft.com/office/drawing/2014/main" val="1406019752"/>
                    </a:ext>
                  </a:extLst>
                </a:gridCol>
                <a:gridCol w="665018">
                  <a:extLst>
                    <a:ext uri="{9D8B030D-6E8A-4147-A177-3AD203B41FA5}">
                      <a16:colId xmlns:a16="http://schemas.microsoft.com/office/drawing/2014/main" val="3557201019"/>
                    </a:ext>
                  </a:extLst>
                </a:gridCol>
                <a:gridCol w="665018">
                  <a:extLst>
                    <a:ext uri="{9D8B030D-6E8A-4147-A177-3AD203B41FA5}">
                      <a16:colId xmlns:a16="http://schemas.microsoft.com/office/drawing/2014/main" val="215256108"/>
                    </a:ext>
                  </a:extLst>
                </a:gridCol>
                <a:gridCol w="623455">
                  <a:extLst>
                    <a:ext uri="{9D8B030D-6E8A-4147-A177-3AD203B41FA5}">
                      <a16:colId xmlns:a16="http://schemas.microsoft.com/office/drawing/2014/main" val="735942982"/>
                    </a:ext>
                  </a:extLst>
                </a:gridCol>
                <a:gridCol w="623454">
                  <a:extLst>
                    <a:ext uri="{9D8B030D-6E8A-4147-A177-3AD203B41FA5}">
                      <a16:colId xmlns:a16="http://schemas.microsoft.com/office/drawing/2014/main" val="1547606690"/>
                    </a:ext>
                  </a:extLst>
                </a:gridCol>
                <a:gridCol w="609600">
                  <a:extLst>
                    <a:ext uri="{9D8B030D-6E8A-4147-A177-3AD203B41FA5}">
                      <a16:colId xmlns:a16="http://schemas.microsoft.com/office/drawing/2014/main" val="1438862733"/>
                    </a:ext>
                  </a:extLst>
                </a:gridCol>
                <a:gridCol w="595746">
                  <a:extLst>
                    <a:ext uri="{9D8B030D-6E8A-4147-A177-3AD203B41FA5}">
                      <a16:colId xmlns:a16="http://schemas.microsoft.com/office/drawing/2014/main" val="570392808"/>
                    </a:ext>
                  </a:extLst>
                </a:gridCol>
                <a:gridCol w="595745">
                  <a:extLst>
                    <a:ext uri="{9D8B030D-6E8A-4147-A177-3AD203B41FA5}">
                      <a16:colId xmlns:a16="http://schemas.microsoft.com/office/drawing/2014/main" val="1439690768"/>
                    </a:ext>
                  </a:extLst>
                </a:gridCol>
                <a:gridCol w="568036">
                  <a:extLst>
                    <a:ext uri="{9D8B030D-6E8A-4147-A177-3AD203B41FA5}">
                      <a16:colId xmlns:a16="http://schemas.microsoft.com/office/drawing/2014/main" val="1843522599"/>
                    </a:ext>
                  </a:extLst>
                </a:gridCol>
                <a:gridCol w="609596">
                  <a:extLst>
                    <a:ext uri="{9D8B030D-6E8A-4147-A177-3AD203B41FA5}">
                      <a16:colId xmlns:a16="http://schemas.microsoft.com/office/drawing/2014/main" val="877918221"/>
                    </a:ext>
                  </a:extLst>
                </a:gridCol>
              </a:tblGrid>
              <a:tr h="304801">
                <a:tc>
                  <a:txBody>
                    <a:bodyPr/>
                    <a:lstStyle/>
                    <a:p>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B1</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B2</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B3</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B6</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B9</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B12</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C</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A</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D</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smtClean="0">
                          <a:solidFill>
                            <a:schemeClr val="bg1"/>
                          </a:solidFill>
                        </a:rPr>
                        <a:t>E</a:t>
                      </a:r>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04801">
                <a:tc>
                  <a:txBody>
                    <a:bodyPr/>
                    <a:lstStyle/>
                    <a:p>
                      <a:r>
                        <a:rPr lang="es-ES" sz="1400" b="0" noProof="0" dirty="0" smtClean="0">
                          <a:solidFill>
                            <a:srgbClr val="062E64"/>
                          </a:solidFill>
                        </a:rPr>
                        <a:t>Leche de vaca (entera)</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0,19</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0,73</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5,5</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0,3</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1,4</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46</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04801">
                <a:tc>
                  <a:txBody>
                    <a:bodyPr/>
                    <a:lstStyle/>
                    <a:p>
                      <a:r>
                        <a:rPr lang="es-ES" sz="1400" b="0" noProof="0" dirty="0" smtClean="0">
                          <a:solidFill>
                            <a:srgbClr val="062E64"/>
                          </a:solidFill>
                        </a:rPr>
                        <a:t>Leche de vaca (desnatada)</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0,17</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0,9</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5,3</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0,3</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1,7</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Tr</a:t>
                      </a:r>
                      <a:endParaRPr kumimoji="0" lang="es-ES" sz="1200" b="0" i="0" u="none" strike="noStrike" kern="1200" cap="none" spc="0" normalizeH="0" baseline="0" noProof="1">
                        <a:ln>
                          <a:noFill/>
                        </a:ln>
                        <a:solidFill>
                          <a:srgbClr val="062E64"/>
                        </a:solidFill>
                        <a:effectLst/>
                        <a:uLnTx/>
                        <a:uFillTx/>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Tr</a:t>
                      </a:r>
                      <a:endParaRPr kumimoji="0" lang="es-ES" sz="1200" b="0" i="0" u="none" strike="noStrike" kern="1200" cap="none" spc="0" normalizeH="0" baseline="0" noProof="1">
                        <a:ln>
                          <a:noFill/>
                        </a:ln>
                        <a:solidFill>
                          <a:srgbClr val="062E64"/>
                        </a:solidFill>
                        <a:effectLst/>
                        <a:uLnTx/>
                        <a:uFillTx/>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04801">
                <a:tc>
                  <a:txBody>
                    <a:bodyPr/>
                    <a:lstStyle/>
                    <a:p>
                      <a:r>
                        <a:rPr lang="es-ES" sz="1400" b="0" noProof="0" dirty="0" smtClean="0">
                          <a:solidFill>
                            <a:srgbClr val="062E64"/>
                          </a:solidFill>
                        </a:rPr>
                        <a:t>Yogur natural (entero)</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0,18</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0,44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3,7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9,8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r h="304801">
                <a:tc>
                  <a:txBody>
                    <a:bodyPr/>
                    <a:lstStyle/>
                    <a:p>
                      <a:r>
                        <a:rPr lang="es-ES" sz="1400" b="0" noProof="0" dirty="0" smtClean="0">
                          <a:solidFill>
                            <a:srgbClr val="062E64"/>
                          </a:solidFill>
                        </a:rPr>
                        <a:t>Yogur natural (desnatado)</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0,19</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1,2</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0,08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4,7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779389384"/>
                  </a:ext>
                </a:extLst>
              </a:tr>
              <a:tr h="304801">
                <a:tc>
                  <a:txBody>
                    <a:bodyPr/>
                    <a:lstStyle/>
                    <a:p>
                      <a:r>
                        <a:rPr lang="es-ES" sz="1400" b="0" noProof="0" dirty="0" smtClean="0">
                          <a:solidFill>
                            <a:srgbClr val="062E64"/>
                          </a:solidFill>
                        </a:rPr>
                        <a:t>Yogur aromatizado (entero)</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0,2</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0,44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0,05</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13,5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0,17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0,94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27,4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764160515"/>
                  </a:ext>
                </a:extLst>
              </a:tr>
              <a:tr h="304801">
                <a:tc>
                  <a:txBody>
                    <a:bodyPr/>
                    <a:lstStyle/>
                    <a:p>
                      <a:r>
                        <a:rPr lang="es-ES" sz="1400" b="0" noProof="0" dirty="0" smtClean="0">
                          <a:solidFill>
                            <a:srgbClr val="062E64"/>
                          </a:solidFill>
                        </a:rPr>
                        <a:t>Yogur con frutas (entero)</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1,4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0,013</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18,1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0,18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14,5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2925769312"/>
                  </a:ext>
                </a:extLst>
              </a:tr>
              <a:tr h="304801">
                <a:tc>
                  <a:txBody>
                    <a:bodyPr/>
                    <a:lstStyle/>
                    <a:p>
                      <a:r>
                        <a:rPr lang="es-ES" sz="1400" b="0" noProof="0" dirty="0" smtClean="0">
                          <a:solidFill>
                            <a:srgbClr val="062E64"/>
                          </a:solidFill>
                        </a:rPr>
                        <a:t>Yogur griego</a:t>
                      </a:r>
                      <a:endParaRPr lang="es-ES" sz="14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0,36</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1,6</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0,05</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121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0,38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465100994"/>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noProof="1" smtClean="0">
                          <a:solidFill>
                            <a:srgbClr val="062E64"/>
                          </a:solidFill>
                        </a:rPr>
                        <a:t>Leche fermentada con </a:t>
                      </a:r>
                      <a:r>
                        <a:rPr lang="es-ES" sz="1400" b="0" i="1" kern="1200" noProof="1" smtClean="0">
                          <a:solidFill>
                            <a:srgbClr val="062E64"/>
                          </a:solidFill>
                          <a:latin typeface="+mn-lt"/>
                          <a:ea typeface="+mn-ea"/>
                          <a:cs typeface="+mn-cs"/>
                        </a:rPr>
                        <a:t>Lactobacillus casei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0,08</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0,42</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0,09</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2,6</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2,6</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746228656"/>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noProof="1" smtClean="0">
                          <a:solidFill>
                            <a:srgbClr val="062E64"/>
                          </a:solidFill>
                        </a:rPr>
                        <a:t>Leche fermentada con </a:t>
                      </a:r>
                      <a:r>
                        <a:rPr lang="es-ES" sz="1400" b="0" i="1" kern="1200" noProof="1" smtClean="0">
                          <a:solidFill>
                            <a:srgbClr val="062E64"/>
                          </a:solidFill>
                          <a:latin typeface="+mn-lt"/>
                          <a:ea typeface="+mn-ea"/>
                          <a:cs typeface="+mn-cs"/>
                        </a:rPr>
                        <a:t>Lactobacillus acidophilus</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0,08</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0,42</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0,09</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2,6</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2,6</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1561094712"/>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noProof="1" smtClean="0">
                          <a:solidFill>
                            <a:srgbClr val="062E64"/>
                          </a:solidFill>
                        </a:rPr>
                        <a:t>Leche fermentada con </a:t>
                      </a:r>
                      <a:r>
                        <a:rPr lang="es-ES" sz="1400" b="0" baseline="0" noProof="1" smtClean="0">
                          <a:solidFill>
                            <a:srgbClr val="062E64"/>
                          </a:solidFill>
                        </a:rPr>
                        <a:t>bifidobacterias (entera)</a:t>
                      </a:r>
                      <a:endParaRPr lang="es-ES" sz="1400" b="0" i="1" kern="1200" noProof="1" smtClean="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0,18</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0,42</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0,09</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5</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33,5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163802"/>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noProof="1" smtClean="0">
                          <a:solidFill>
                            <a:srgbClr val="062E64"/>
                          </a:solidFill>
                        </a:rPr>
                        <a:t>Leche fermentada con </a:t>
                      </a:r>
                      <a:r>
                        <a:rPr lang="es-ES" sz="1400" b="0" baseline="0" noProof="1" smtClean="0">
                          <a:solidFill>
                            <a:srgbClr val="062E64"/>
                          </a:solidFill>
                        </a:rPr>
                        <a:t>bifidobacterias (desnatada)</a:t>
                      </a:r>
                      <a:endParaRPr lang="es-ES" sz="1400" b="0" i="1" kern="1200" noProof="1" smtClean="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0,04</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0,21</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0,42</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smtClean="0">
                          <a:solidFill>
                            <a:srgbClr val="062E64"/>
                          </a:solidFill>
                          <a:latin typeface="+mn-lt"/>
                        </a:rPr>
                        <a:t>0,11</a:t>
                      </a:r>
                      <a:endParaRPr lang="es-ES" sz="1200" b="0" i="0" noProof="1">
                        <a:solidFill>
                          <a:srgbClr val="062E64"/>
                        </a:solidFill>
                        <a:latin typeface="+mn-lt"/>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5</a:t>
                      </a:r>
                      <a:endParaRPr lang="es-ES" sz="1200" b="0" i="0"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smtClean="0">
                          <a:solidFill>
                            <a:srgbClr val="062E64"/>
                          </a:solidFill>
                          <a:latin typeface="+mn-lt"/>
                          <a:ea typeface="+mn-ea"/>
                          <a:cs typeface="+mn-cs"/>
                        </a:rPr>
                        <a:t>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smtClean="0">
                          <a:ln>
                            <a:noFill/>
                          </a:ln>
                          <a:solidFill>
                            <a:srgbClr val="062E64"/>
                          </a:solidFill>
                          <a:effectLst/>
                          <a:uLnTx/>
                          <a:uFillTx/>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94157273"/>
                  </a:ext>
                </a:extLst>
              </a:tr>
            </a:tbl>
          </a:graphicData>
        </a:graphic>
      </p:graphicFrame>
    </p:spTree>
    <p:extLst>
      <p:ext uri="{BB962C8B-B14F-4D97-AF65-F5344CB8AC3E}">
        <p14:creationId xmlns:p14="http://schemas.microsoft.com/office/powerpoint/2010/main" val="87007992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199" y="1148455"/>
            <a:ext cx="10868891" cy="1325563"/>
          </a:xfrm>
        </p:spPr>
        <p:txBody>
          <a:bodyPr>
            <a:normAutofit/>
          </a:bodyPr>
          <a:lstStyle/>
          <a:p>
            <a:r>
              <a:rPr lang="es-ES" dirty="0" smtClean="0"/>
              <a:t>4.3. Composición </a:t>
            </a:r>
            <a:r>
              <a:rPr lang="es-ES" dirty="0"/>
              <a:t>esencial y factores de calidad</a:t>
            </a:r>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401781" y="2141499"/>
            <a:ext cx="11526983" cy="4356279"/>
          </a:xfrm>
        </p:spPr>
        <p:txBody>
          <a:bodyPr>
            <a:noAutofit/>
          </a:bodyPr>
          <a:lstStyle/>
          <a:p>
            <a:pPr marL="0" lvl="0" indent="0" algn="just">
              <a:lnSpc>
                <a:spcPct val="80000"/>
              </a:lnSpc>
              <a:buNone/>
            </a:pPr>
            <a:r>
              <a:rPr lang="es-ES" sz="2100" i="1" dirty="0" smtClean="0"/>
              <a:t>Real Decreto 271/2014, de 11 de abril, por el que se aprueba la Norma de Calidad para el yogur o </a:t>
            </a:r>
            <a:r>
              <a:rPr lang="es-ES" sz="2100" i="1" noProof="1" smtClean="0"/>
              <a:t>yoghourt </a:t>
            </a:r>
            <a:r>
              <a:rPr lang="es-ES" sz="2100" i="1" dirty="0" smtClean="0"/>
              <a:t>(normativa española)</a:t>
            </a:r>
            <a:r>
              <a:rPr lang="es-ES" sz="2100" dirty="0" smtClean="0"/>
              <a:t>. Artículo 6: Composición esencial y factores de calidad</a:t>
            </a:r>
          </a:p>
          <a:p>
            <a:pPr marL="0" indent="0" algn="just">
              <a:lnSpc>
                <a:spcPct val="80000"/>
              </a:lnSpc>
              <a:buNone/>
            </a:pPr>
            <a:r>
              <a:rPr lang="es-ES" sz="2100" dirty="0"/>
              <a:t>1. Todos los yogures deberán tener un pH igual o inferior a 4,6.</a:t>
            </a:r>
          </a:p>
          <a:p>
            <a:pPr marL="0" indent="0" algn="just">
              <a:lnSpc>
                <a:spcPct val="80000"/>
              </a:lnSpc>
              <a:buNone/>
            </a:pPr>
            <a:r>
              <a:rPr lang="es-ES" sz="2100" dirty="0" smtClean="0"/>
              <a:t>2. </a:t>
            </a:r>
            <a:r>
              <a:rPr lang="es-ES" sz="2100" dirty="0"/>
              <a:t>El contenido mínimo de materia grasa de los yogures, en su parte láctea, será de 2 por 100 m/m, salvo para los yogures «semidesnatados», en los que será inferior a 2 y superior a 0,5 por 100 m/m, y para los yogures «desnatados», en los que será igual o inferior a 0,5 por 100 m/m.</a:t>
            </a:r>
          </a:p>
          <a:p>
            <a:pPr marL="0" indent="0" algn="just">
              <a:lnSpc>
                <a:spcPct val="80000"/>
              </a:lnSpc>
              <a:buNone/>
            </a:pPr>
            <a:r>
              <a:rPr lang="es-ES" sz="2100" dirty="0" smtClean="0"/>
              <a:t>3. </a:t>
            </a:r>
            <a:r>
              <a:rPr lang="es-ES" sz="2100" dirty="0"/>
              <a:t>Todos los yogures tendrán, en su parte láctea, un contenido mínimo de extracto seco magro de 8,5 por 100 m/m.</a:t>
            </a:r>
          </a:p>
          <a:p>
            <a:pPr marL="0" indent="0" algn="just">
              <a:lnSpc>
                <a:spcPct val="80000"/>
              </a:lnSpc>
              <a:buNone/>
            </a:pPr>
            <a:r>
              <a:rPr lang="es-ES" sz="2100" dirty="0" smtClean="0"/>
              <a:t>4. Contenido en yogur:</a:t>
            </a:r>
          </a:p>
          <a:p>
            <a:pPr marL="0" indent="0" algn="just">
              <a:lnSpc>
                <a:spcPct val="80000"/>
              </a:lnSpc>
              <a:buNone/>
            </a:pPr>
            <a:r>
              <a:rPr lang="es-ES" sz="2100" dirty="0" smtClean="0"/>
              <a:t>(a) </a:t>
            </a:r>
            <a:r>
              <a:rPr lang="es-ES" sz="2100" dirty="0"/>
              <a:t>Para los yogures con frutas, zumos y/u otros alimentos, la cantidad mínima de yogur en el producto terminado será del 70 por 100 m/m.</a:t>
            </a:r>
          </a:p>
          <a:p>
            <a:pPr marL="0" indent="0" algn="just">
              <a:lnSpc>
                <a:spcPct val="80000"/>
              </a:lnSpc>
              <a:buNone/>
            </a:pPr>
            <a:r>
              <a:rPr lang="es-ES" sz="2100" dirty="0" smtClean="0"/>
              <a:t>(b) </a:t>
            </a:r>
            <a:r>
              <a:rPr lang="es-ES" sz="2100" dirty="0"/>
              <a:t>Para </a:t>
            </a:r>
            <a:r>
              <a:rPr lang="es-ES" sz="2100" dirty="0" smtClean="0"/>
              <a:t>los yogures </a:t>
            </a:r>
            <a:r>
              <a:rPr lang="es-ES" sz="2100" dirty="0"/>
              <a:t>aromatizados, la cantidad mínima de yogur en el producto terminado será del 80 por 100 m/m.</a:t>
            </a:r>
          </a:p>
        </p:txBody>
      </p:sp>
    </p:spTree>
    <p:extLst>
      <p:ext uri="{BB962C8B-B14F-4D97-AF65-F5344CB8AC3E}">
        <p14:creationId xmlns:p14="http://schemas.microsoft.com/office/powerpoint/2010/main" val="2405200681"/>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199" y="1148455"/>
            <a:ext cx="11035145" cy="1325563"/>
          </a:xfrm>
        </p:spPr>
        <p:txBody>
          <a:bodyPr>
            <a:normAutofit/>
          </a:bodyPr>
          <a:lstStyle/>
          <a:p>
            <a:r>
              <a:rPr lang="es-ES" dirty="0" smtClean="0"/>
              <a:t>4.4. Materias </a:t>
            </a:r>
            <a:r>
              <a:rPr lang="es-ES" dirty="0"/>
              <a:t>primas </a:t>
            </a:r>
            <a:r>
              <a:rPr lang="es-ES" dirty="0" smtClean="0"/>
              <a:t>usadas para elaborar yogur</a:t>
            </a:r>
            <a:endParaRPr lang="es-ES" dirty="0"/>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422562" y="2252339"/>
            <a:ext cx="7654638" cy="3702944"/>
          </a:xfrm>
        </p:spPr>
        <p:txBody>
          <a:bodyPr>
            <a:noAutofit/>
          </a:bodyPr>
          <a:lstStyle/>
          <a:p>
            <a:pPr marL="0" lvl="0" indent="0" algn="just">
              <a:buNone/>
            </a:pPr>
            <a:r>
              <a:rPr lang="es-ES" sz="2200" dirty="0" smtClean="0"/>
              <a:t>Materias </a:t>
            </a:r>
            <a:r>
              <a:rPr lang="es-ES" sz="2200" dirty="0"/>
              <a:t>primas </a:t>
            </a:r>
            <a:r>
              <a:rPr lang="es-ES" sz="2200" dirty="0" smtClean="0"/>
              <a:t>esenciales:</a:t>
            </a:r>
          </a:p>
          <a:p>
            <a:pPr lvl="1" algn="just"/>
            <a:endParaRPr lang="es-ES" sz="2200" dirty="0" smtClean="0"/>
          </a:p>
          <a:p>
            <a:pPr lvl="1" algn="just"/>
            <a:r>
              <a:rPr lang="es-ES" sz="2200" dirty="0" smtClean="0"/>
              <a:t>Leche</a:t>
            </a:r>
            <a:r>
              <a:rPr lang="es-ES" sz="2200" dirty="0"/>
              <a:t>. Se puede utilizar cualquier tipo de leche. </a:t>
            </a:r>
            <a:r>
              <a:rPr lang="es-ES" sz="2200" dirty="0" smtClean="0"/>
              <a:t>Puede ser </a:t>
            </a:r>
            <a:r>
              <a:rPr lang="es-ES" sz="2200" dirty="0"/>
              <a:t>leche concentrada, total o parcialmente desnatada o una mezcla de leches. Originalmente el yogur se preparaba con leche de oveja y búfala, a la que se añadía a veces leche de vaca. La más utilizada actualmente es la de vaca.</a:t>
            </a:r>
          </a:p>
          <a:p>
            <a:pPr lvl="1" algn="just"/>
            <a:endParaRPr lang="es-ES" sz="2200" dirty="0" smtClean="0"/>
          </a:p>
          <a:p>
            <a:pPr lvl="1" algn="just"/>
            <a:r>
              <a:rPr lang="es-ES" sz="2200" dirty="0"/>
              <a:t>Fermentos lácticos </a:t>
            </a:r>
            <a:r>
              <a:rPr lang="es-ES" sz="2200" dirty="0" smtClean="0"/>
              <a:t>(son cepas </a:t>
            </a:r>
            <a:r>
              <a:rPr lang="es-ES" sz="2200" dirty="0"/>
              <a:t>de las bacterias lácticas termófilas </a:t>
            </a:r>
            <a:r>
              <a:rPr lang="es-ES" sz="2200" i="1" noProof="1" smtClean="0"/>
              <a:t>Lactobacillus bulgaricus</a:t>
            </a:r>
            <a:r>
              <a:rPr lang="es-ES" sz="2200" noProof="1" smtClean="0"/>
              <a:t> y </a:t>
            </a:r>
            <a:r>
              <a:rPr lang="es-ES" sz="2200" i="1" noProof="1" smtClean="0"/>
              <a:t>Streptococcus thermophilus</a:t>
            </a:r>
            <a:r>
              <a:rPr lang="es-ES" sz="2200" dirty="0" smtClean="0"/>
              <a:t>).</a:t>
            </a:r>
            <a:endParaRPr lang="es-ES" sz="2200" dirty="0"/>
          </a:p>
        </p:txBody>
      </p:sp>
      <p:pic>
        <p:nvPicPr>
          <p:cNvPr id="5" name="Imagen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830468" y="2280007"/>
            <a:ext cx="2793496" cy="4084928"/>
          </a:xfrm>
          <a:prstGeom prst="rect">
            <a:avLst/>
          </a:prstGeom>
        </p:spPr>
      </p:pic>
      <p:sp>
        <p:nvSpPr>
          <p:cNvPr id="6" name="Rectángulo 5"/>
          <p:cNvSpPr/>
          <p:nvPr/>
        </p:nvSpPr>
        <p:spPr>
          <a:xfrm>
            <a:off x="8715220" y="6364935"/>
            <a:ext cx="2973122" cy="276999"/>
          </a:xfrm>
          <a:prstGeom prst="rect">
            <a:avLst/>
          </a:prstGeom>
        </p:spPr>
        <p:txBody>
          <a:bodyPr wrap="none">
            <a:spAutoFit/>
          </a:bodyPr>
          <a:lstStyle/>
          <a:p>
            <a:pPr algn="ctr"/>
            <a:r>
              <a:rPr lang="es-ES" sz="1200" noProof="1" smtClean="0">
                <a:solidFill>
                  <a:srgbClr val="062E64"/>
                </a:solidFill>
              </a:rPr>
              <a:t>Imagen gratuita de Dagny Walter en Pixabay</a:t>
            </a:r>
            <a:endParaRPr lang="es-ES" sz="1200" noProof="1">
              <a:solidFill>
                <a:srgbClr val="062E64"/>
              </a:solidFill>
            </a:endParaRPr>
          </a:p>
        </p:txBody>
      </p:sp>
    </p:spTree>
    <p:extLst>
      <p:ext uri="{BB962C8B-B14F-4D97-AF65-F5344CB8AC3E}">
        <p14:creationId xmlns:p14="http://schemas.microsoft.com/office/powerpoint/2010/main" val="1788822658"/>
      </p:ext>
    </p:extLst>
  </p:cSld>
  <p:clrMapOvr>
    <a:masterClrMapping/>
  </p:clrMapOvr>
  <mc:AlternateContent xmlns:mc="http://schemas.openxmlformats.org/markup-compatibility/2006" xmlns:p14="http://schemas.microsoft.com/office/powerpoint/2010/main">
    <mc:Choice Requires="p14">
      <p:transition p14:dur="0" advClick="0" advTm="14650"/>
    </mc:Choice>
    <mc:Fallback xmlns="">
      <p:transition advClick="0" advTm="1465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A1778-BA92-43EE-914D-F7F8570E464B}"/>
              </a:ext>
            </a:extLst>
          </p:cNvPr>
          <p:cNvSpPr>
            <a:spLocks noGrp="1"/>
          </p:cNvSpPr>
          <p:nvPr>
            <p:ph sz="half" idx="2"/>
          </p:nvPr>
        </p:nvSpPr>
        <p:spPr>
          <a:xfrm>
            <a:off x="124689" y="2133600"/>
            <a:ext cx="11956475" cy="3882943"/>
          </a:xfrm>
        </p:spPr>
        <p:txBody>
          <a:bodyPr numCol="2">
            <a:normAutofit/>
          </a:bodyPr>
          <a:lstStyle/>
          <a:p>
            <a:pPr marL="273050" indent="-273050">
              <a:buAutoNum type="arabicPeriod"/>
            </a:pPr>
            <a:r>
              <a:rPr lang="es-ES" sz="2200" b="1" dirty="0" smtClean="0"/>
              <a:t>Yogur y otras leches fermentadas.</a:t>
            </a:r>
          </a:p>
          <a:p>
            <a:pPr marL="447675" lvl="2" indent="-174625">
              <a:spcBef>
                <a:spcPts val="1000"/>
              </a:spcBef>
              <a:buFont typeface="+mj-lt"/>
              <a:buAutoNum type="arabicPeriod"/>
            </a:pPr>
            <a:r>
              <a:rPr lang="es-ES" sz="2200" dirty="0" smtClean="0"/>
              <a:t>Tipos </a:t>
            </a:r>
            <a:r>
              <a:rPr lang="es-ES" sz="2200" dirty="0"/>
              <a:t>de yogur y leches fermentadas.</a:t>
            </a:r>
          </a:p>
          <a:p>
            <a:pPr marL="447675" lvl="2" indent="-174625">
              <a:spcBef>
                <a:spcPts val="1000"/>
              </a:spcBef>
              <a:buFont typeface="+mj-lt"/>
              <a:buAutoNum type="arabicPeriod"/>
            </a:pPr>
            <a:r>
              <a:rPr lang="es-ES" sz="2200" dirty="0" smtClean="0"/>
              <a:t>Valor nutricional. </a:t>
            </a:r>
          </a:p>
          <a:p>
            <a:pPr marL="447675" lvl="2" indent="-174625">
              <a:spcBef>
                <a:spcPts val="1000"/>
              </a:spcBef>
              <a:buFont typeface="+mj-lt"/>
              <a:buAutoNum type="arabicPeriod"/>
            </a:pPr>
            <a:r>
              <a:rPr lang="es-ES" sz="2200" dirty="0"/>
              <a:t>Factores esenciales de composición y calidad.</a:t>
            </a:r>
            <a:endParaRPr lang="es-ES" sz="2200" dirty="0" smtClean="0"/>
          </a:p>
          <a:p>
            <a:pPr marL="447675" lvl="2" indent="-174625">
              <a:spcBef>
                <a:spcPts val="1000"/>
              </a:spcBef>
              <a:buFont typeface="+mj-lt"/>
              <a:buAutoNum type="arabicPeriod"/>
            </a:pPr>
            <a:r>
              <a:rPr lang="es-ES" sz="2200" dirty="0"/>
              <a:t>Materias primas </a:t>
            </a:r>
            <a:r>
              <a:rPr lang="es-ES" sz="2200" dirty="0" smtClean="0"/>
              <a:t>usadas para elaborar yogur</a:t>
            </a:r>
            <a:r>
              <a:rPr lang="es-ES" sz="2200" dirty="0"/>
              <a:t>. </a:t>
            </a:r>
            <a:endParaRPr lang="es-ES" sz="2200" dirty="0" smtClean="0"/>
          </a:p>
          <a:p>
            <a:pPr marL="447675" lvl="2" indent="-174625">
              <a:spcBef>
                <a:spcPts val="1000"/>
              </a:spcBef>
              <a:buFont typeface="+mj-lt"/>
              <a:buAutoNum type="arabicPeriod"/>
            </a:pPr>
            <a:r>
              <a:rPr lang="es-ES" sz="2200" dirty="0" smtClean="0"/>
              <a:t>Tecnología para la elaboración.</a:t>
            </a:r>
          </a:p>
          <a:p>
            <a:pPr marL="447675" lvl="2" indent="-174625">
              <a:spcBef>
                <a:spcPts val="1000"/>
              </a:spcBef>
              <a:buFont typeface="+mj-lt"/>
              <a:buAutoNum type="arabicPeriod"/>
            </a:pPr>
            <a:r>
              <a:rPr lang="es-ES" sz="2200" dirty="0" smtClean="0"/>
              <a:t>Referencias / enlaces.</a:t>
            </a:r>
            <a:r>
              <a:rPr lang="es-ES" dirty="0" smtClean="0"/>
              <a:t>	</a:t>
            </a:r>
          </a:p>
          <a:p>
            <a:pPr marL="536575" indent="-263525">
              <a:buNone/>
            </a:pPr>
            <a:endParaRPr lang="lt-LT" sz="1400" dirty="0"/>
          </a:p>
        </p:txBody>
      </p:sp>
      <p:sp>
        <p:nvSpPr>
          <p:cNvPr id="6" name="Title 5">
            <a:extLst>
              <a:ext uri="{FF2B5EF4-FFF2-40B4-BE49-F238E27FC236}">
                <a16:creationId xmlns:a16="http://schemas.microsoft.com/office/drawing/2014/main" id="{FB17723B-D711-4BC4-A00B-357A803ACBD2}"/>
              </a:ext>
            </a:extLst>
          </p:cNvPr>
          <p:cNvSpPr>
            <a:spLocks noGrp="1"/>
          </p:cNvSpPr>
          <p:nvPr>
            <p:ph type="title"/>
          </p:nvPr>
        </p:nvSpPr>
        <p:spPr>
          <a:xfrm>
            <a:off x="354011" y="1028162"/>
            <a:ext cx="11592456" cy="1325563"/>
          </a:xfrm>
        </p:spPr>
        <p:txBody>
          <a:bodyPr/>
          <a:lstStyle/>
          <a:p>
            <a:r>
              <a:rPr lang="es-ES" b="1" dirty="0" smtClean="0"/>
              <a:t>Estructura</a:t>
            </a:r>
            <a:r>
              <a:rPr lang="es-ES" b="1" dirty="0"/>
              <a:t>: </a:t>
            </a:r>
            <a:r>
              <a:rPr lang="es-ES" sz="3600" dirty="0"/>
              <a:t>Productos lácteos </a:t>
            </a:r>
            <a:r>
              <a:rPr lang="es-ES" sz="3600" dirty="0" smtClean="0"/>
              <a:t>fermentados</a:t>
            </a:r>
            <a:endParaRPr lang="es-ES" dirty="0"/>
          </a:p>
        </p:txBody>
      </p:sp>
      <p:pic>
        <p:nvPicPr>
          <p:cNvPr id="5" name="Imagen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00402" y="2909455"/>
            <a:ext cx="4643199" cy="3107088"/>
          </a:xfrm>
          <a:prstGeom prst="rect">
            <a:avLst/>
          </a:prstGeom>
        </p:spPr>
      </p:pic>
    </p:spTree>
    <p:extLst>
      <p:ext uri="{BB962C8B-B14F-4D97-AF65-F5344CB8AC3E}">
        <p14:creationId xmlns:p14="http://schemas.microsoft.com/office/powerpoint/2010/main" val="934099387"/>
      </p:ext>
    </p:extLst>
  </p:cSld>
  <p:clrMapOvr>
    <a:masterClrMapping/>
  </p:clrMapOvr>
  <mc:AlternateContent xmlns:mc="http://schemas.openxmlformats.org/markup-compatibility/2006" xmlns:p14="http://schemas.microsoft.com/office/powerpoint/2010/main">
    <mc:Choice Requires="p14">
      <p:transition p14:dur="0" advTm="18500"/>
    </mc:Choice>
    <mc:Fallback xmlns="">
      <p:transition advTm="185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11007436" cy="1325563"/>
          </a:xfrm>
        </p:spPr>
        <p:txBody>
          <a:bodyPr>
            <a:normAutofit/>
          </a:bodyPr>
          <a:lstStyle/>
          <a:p>
            <a:r>
              <a:rPr lang="es-ES" dirty="0"/>
              <a:t>4.4. Materias primas usadas para elaborar yogur</a:t>
            </a:r>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353297" y="2307757"/>
            <a:ext cx="6338447" cy="3815952"/>
          </a:xfrm>
        </p:spPr>
        <p:txBody>
          <a:bodyPr>
            <a:noAutofit/>
          </a:bodyPr>
          <a:lstStyle/>
          <a:p>
            <a:pPr marL="0" lvl="0" indent="0">
              <a:buNone/>
            </a:pPr>
            <a:r>
              <a:rPr lang="es-ES" sz="2200" dirty="0" smtClean="0"/>
              <a:t>Otros </a:t>
            </a:r>
            <a:r>
              <a:rPr lang="es-ES" sz="2200" dirty="0"/>
              <a:t>ingredientes (según el tipo de </a:t>
            </a:r>
            <a:r>
              <a:rPr lang="es-ES" sz="2200" dirty="0" smtClean="0"/>
              <a:t>yogur):</a:t>
            </a:r>
          </a:p>
          <a:p>
            <a:pPr lvl="1"/>
            <a:r>
              <a:rPr lang="es-ES" sz="2200" dirty="0" smtClean="0"/>
              <a:t>Nata </a:t>
            </a:r>
            <a:r>
              <a:rPr lang="es-ES" sz="2200" dirty="0"/>
              <a:t>pasteurizada, suero en polvo, proteínas de la leche o leche en polvo.</a:t>
            </a:r>
          </a:p>
          <a:p>
            <a:pPr lvl="1"/>
            <a:r>
              <a:rPr lang="es-ES" sz="2200" dirty="0"/>
              <a:t>Azúcares o edulcorantes.</a:t>
            </a:r>
          </a:p>
          <a:p>
            <a:pPr lvl="1"/>
            <a:r>
              <a:rPr lang="es-ES" sz="2200" dirty="0"/>
              <a:t>Frutas (en trozos, pulpa, mermelada, confitura, compota, jarabe, zumo, etc.).</a:t>
            </a:r>
          </a:p>
          <a:p>
            <a:pPr lvl="1"/>
            <a:r>
              <a:rPr lang="es-ES" sz="2200" dirty="0" smtClean="0"/>
              <a:t>Otros (miel, cereales, nueces, chocolate, coco, café, especias, etc.).</a:t>
            </a:r>
          </a:p>
          <a:p>
            <a:pPr lvl="1"/>
            <a:r>
              <a:rPr lang="es-ES" sz="2200" dirty="0"/>
              <a:t>Aromatizantes.</a:t>
            </a:r>
          </a:p>
          <a:p>
            <a:pPr lvl="1"/>
            <a:r>
              <a:rPr lang="es-ES" sz="2200" dirty="0"/>
              <a:t>Pigmentos (colorantes).</a:t>
            </a:r>
          </a:p>
          <a:p>
            <a:pPr lvl="1"/>
            <a:endParaRPr lang="es-ES" sz="1800" dirty="0"/>
          </a:p>
        </p:txBody>
      </p:sp>
      <p:sp>
        <p:nvSpPr>
          <p:cNvPr id="4" name="Content Placeholder 2">
            <a:extLst>
              <a:ext uri="{FF2B5EF4-FFF2-40B4-BE49-F238E27FC236}">
                <a16:creationId xmlns:a16="http://schemas.microsoft.com/office/drawing/2014/main" id="{DBE18B30-9AA9-423F-ACB5-930B869328A2}"/>
              </a:ext>
            </a:extLst>
          </p:cNvPr>
          <p:cNvSpPr txBox="1">
            <a:spLocks/>
          </p:cNvSpPr>
          <p:nvPr/>
        </p:nvSpPr>
        <p:spPr>
          <a:xfrm>
            <a:off x="6231082" y="2692819"/>
            <a:ext cx="5392882" cy="3702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62E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62E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62E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62E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62E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ES" sz="2200" dirty="0"/>
              <a:t>Gelatina.</a:t>
            </a:r>
          </a:p>
          <a:p>
            <a:pPr lvl="1"/>
            <a:r>
              <a:rPr lang="es-ES" sz="2200" dirty="0"/>
              <a:t>Almidones comestibles.</a:t>
            </a:r>
          </a:p>
          <a:p>
            <a:pPr lvl="1"/>
            <a:r>
              <a:rPr lang="es-ES" sz="2200" dirty="0"/>
              <a:t>Estabilizantes.</a:t>
            </a:r>
          </a:p>
          <a:p>
            <a:pPr lvl="1"/>
            <a:r>
              <a:rPr lang="es-ES" sz="2200" dirty="0"/>
              <a:t>Conservantes.</a:t>
            </a:r>
          </a:p>
          <a:p>
            <a:pPr lvl="1"/>
            <a:r>
              <a:rPr lang="es-ES" sz="2200" noProof="1" smtClean="0"/>
              <a:t>Probióticos (bacterias </a:t>
            </a:r>
            <a:r>
              <a:rPr lang="es-ES" sz="2200" i="1" noProof="1" smtClean="0"/>
              <a:t>Bifidobacterium lactis</a:t>
            </a:r>
            <a:r>
              <a:rPr lang="es-ES" sz="2200" noProof="1" smtClean="0"/>
              <a:t> y </a:t>
            </a:r>
            <a:r>
              <a:rPr lang="es-ES" sz="2200" i="1" noProof="1" smtClean="0"/>
              <a:t>Lactobacillus casei</a:t>
            </a:r>
            <a:r>
              <a:rPr lang="es-ES" sz="2200" noProof="1" smtClean="0"/>
              <a:t>).</a:t>
            </a:r>
            <a:endParaRPr lang="es-ES" sz="2200" noProof="1"/>
          </a:p>
        </p:txBody>
      </p:sp>
    </p:spTree>
    <p:extLst>
      <p:ext uri="{BB962C8B-B14F-4D97-AF65-F5344CB8AC3E}">
        <p14:creationId xmlns:p14="http://schemas.microsoft.com/office/powerpoint/2010/main" val="1909678389"/>
      </p:ext>
    </p:extLst>
  </p:cSld>
  <p:clrMapOvr>
    <a:masterClrMapping/>
  </p:clrMapOvr>
  <mc:AlternateContent xmlns:mc="http://schemas.openxmlformats.org/markup-compatibility/2006" xmlns:p14="http://schemas.microsoft.com/office/powerpoint/2010/main">
    <mc:Choice Requires="p14">
      <p:transition p14:dur="0" advClick="0" advTm="21750"/>
    </mc:Choice>
    <mc:Fallback xmlns="">
      <p:transition advClick="0" advTm="2175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199" y="1148455"/>
            <a:ext cx="11021291" cy="1325563"/>
          </a:xfrm>
        </p:spPr>
        <p:txBody>
          <a:bodyPr>
            <a:normAutofit/>
          </a:bodyPr>
          <a:lstStyle/>
          <a:p>
            <a:r>
              <a:rPr lang="es-ES" dirty="0"/>
              <a:t>4.4. Materias primas usadas para elaborar yogur</a:t>
            </a:r>
          </a:p>
        </p:txBody>
      </p:sp>
      <p:sp>
        <p:nvSpPr>
          <p:cNvPr id="8" name="Rectángulo redondeado 7"/>
          <p:cNvSpPr/>
          <p:nvPr/>
        </p:nvSpPr>
        <p:spPr>
          <a:xfrm>
            <a:off x="678873" y="2474018"/>
            <a:ext cx="4876800" cy="20425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rgbClr val="0070C0"/>
                </a:solidFill>
              </a:rPr>
              <a:t>La innovación, la tendencia creciente hacia estilos de vida saludables y las intolerancias alimentarias han propiciado la aparición de nuevos sabores y tipos de yogur (aunque no sean ESTRICTAMENTE yogures)</a:t>
            </a:r>
          </a:p>
        </p:txBody>
      </p:sp>
      <p:sp>
        <p:nvSpPr>
          <p:cNvPr id="7" name="Rectángulo redondeado 6"/>
          <p:cNvSpPr/>
          <p:nvPr/>
        </p:nvSpPr>
        <p:spPr>
          <a:xfrm>
            <a:off x="6622473" y="3956455"/>
            <a:ext cx="4876800" cy="20425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rgbClr val="0070C0"/>
                </a:solidFill>
              </a:rPr>
              <a:t>Los </a:t>
            </a:r>
            <a:r>
              <a:rPr lang="es-ES" sz="2200" dirty="0" smtClean="0">
                <a:solidFill>
                  <a:srgbClr val="0070C0"/>
                </a:solidFill>
              </a:rPr>
              <a:t>“yogures” bebibles, </a:t>
            </a:r>
            <a:r>
              <a:rPr lang="es-ES" sz="2200" dirty="0">
                <a:solidFill>
                  <a:srgbClr val="0070C0"/>
                </a:solidFill>
              </a:rPr>
              <a:t>concentrados </a:t>
            </a:r>
            <a:r>
              <a:rPr lang="es-ES" sz="2200" dirty="0" smtClean="0">
                <a:solidFill>
                  <a:srgbClr val="0070C0"/>
                </a:solidFill>
              </a:rPr>
              <a:t>(</a:t>
            </a:r>
            <a:r>
              <a:rPr lang="es-ES" sz="2200" noProof="1" smtClean="0">
                <a:solidFill>
                  <a:srgbClr val="0070C0"/>
                </a:solidFill>
              </a:rPr>
              <a:t>skyr, labneh, chakka</a:t>
            </a:r>
            <a:r>
              <a:rPr lang="es-ES" sz="2200" dirty="0" smtClean="0">
                <a:solidFill>
                  <a:srgbClr val="0070C0"/>
                </a:solidFill>
              </a:rPr>
              <a:t>, </a:t>
            </a:r>
            <a:r>
              <a:rPr lang="es-ES" sz="2200" dirty="0">
                <a:solidFill>
                  <a:srgbClr val="0070C0"/>
                </a:solidFill>
              </a:rPr>
              <a:t>etc.), pasteurizados, de soja, pasteurizados tras la fermentación, </a:t>
            </a:r>
            <a:r>
              <a:rPr lang="es-ES" sz="2200" noProof="1" smtClean="0">
                <a:solidFill>
                  <a:srgbClr val="0070C0"/>
                </a:solidFill>
              </a:rPr>
              <a:t>probióticos</a:t>
            </a:r>
            <a:r>
              <a:rPr lang="es-ES" sz="2200" dirty="0" smtClean="0">
                <a:solidFill>
                  <a:srgbClr val="0070C0"/>
                </a:solidFill>
              </a:rPr>
              <a:t> </a:t>
            </a:r>
            <a:r>
              <a:rPr lang="es-ES" sz="2200" dirty="0">
                <a:solidFill>
                  <a:srgbClr val="0070C0"/>
                </a:solidFill>
              </a:rPr>
              <a:t>y helados son buenos ejemplos</a:t>
            </a:r>
          </a:p>
        </p:txBody>
      </p:sp>
    </p:spTree>
    <p:extLst>
      <p:ext uri="{BB962C8B-B14F-4D97-AF65-F5344CB8AC3E}">
        <p14:creationId xmlns:p14="http://schemas.microsoft.com/office/powerpoint/2010/main" val="2382462497"/>
      </p:ext>
    </p:extLst>
  </p:cSld>
  <p:clrMapOvr>
    <a:masterClrMapping/>
  </p:clrMapOvr>
  <mc:AlternateContent xmlns:mc="http://schemas.openxmlformats.org/markup-compatibility/2006" xmlns:p14="http://schemas.microsoft.com/office/powerpoint/2010/main">
    <mc:Choice Requires="p14">
      <p:transition p14:dur="0" advClick="0" advTm="13580"/>
    </mc:Choice>
    <mc:Fallback xmlns="">
      <p:transition advClick="0" advTm="1358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129058795"/>
              </p:ext>
            </p:extLst>
          </p:nvPr>
        </p:nvGraphicFramePr>
        <p:xfrm>
          <a:off x="131618" y="2867891"/>
          <a:ext cx="11921836" cy="3636123"/>
        </p:xfrm>
        <a:graphic>
          <a:graphicData uri="http://schemas.openxmlformats.org/drawingml/2006/table">
            <a:tbl>
              <a:tblPr>
                <a:tableStyleId>{5C22544A-7EE6-4342-B048-85BDC9FD1C3A}</a:tableStyleId>
              </a:tblPr>
              <a:tblGrid>
                <a:gridCol w="791577">
                  <a:extLst>
                    <a:ext uri="{9D8B030D-6E8A-4147-A177-3AD203B41FA5}">
                      <a16:colId xmlns:a16="http://schemas.microsoft.com/office/drawing/2014/main" val="280140367"/>
                    </a:ext>
                  </a:extLst>
                </a:gridCol>
                <a:gridCol w="1590037">
                  <a:extLst>
                    <a:ext uri="{9D8B030D-6E8A-4147-A177-3AD203B41FA5}">
                      <a16:colId xmlns:a16="http://schemas.microsoft.com/office/drawing/2014/main" val="3247364071"/>
                    </a:ext>
                  </a:extLst>
                </a:gridCol>
                <a:gridCol w="1590037">
                  <a:extLst>
                    <a:ext uri="{9D8B030D-6E8A-4147-A177-3AD203B41FA5}">
                      <a16:colId xmlns:a16="http://schemas.microsoft.com/office/drawing/2014/main" val="1804727509"/>
                    </a:ext>
                  </a:extLst>
                </a:gridCol>
                <a:gridCol w="1590037">
                  <a:extLst>
                    <a:ext uri="{9D8B030D-6E8A-4147-A177-3AD203B41FA5}">
                      <a16:colId xmlns:a16="http://schemas.microsoft.com/office/drawing/2014/main" val="3264521210"/>
                    </a:ext>
                  </a:extLst>
                </a:gridCol>
                <a:gridCol w="1590037">
                  <a:extLst>
                    <a:ext uri="{9D8B030D-6E8A-4147-A177-3AD203B41FA5}">
                      <a16:colId xmlns:a16="http://schemas.microsoft.com/office/drawing/2014/main" val="1213294415"/>
                    </a:ext>
                  </a:extLst>
                </a:gridCol>
                <a:gridCol w="1590037">
                  <a:extLst>
                    <a:ext uri="{9D8B030D-6E8A-4147-A177-3AD203B41FA5}">
                      <a16:colId xmlns:a16="http://schemas.microsoft.com/office/drawing/2014/main" val="2358136549"/>
                    </a:ext>
                  </a:extLst>
                </a:gridCol>
                <a:gridCol w="1590037">
                  <a:extLst>
                    <a:ext uri="{9D8B030D-6E8A-4147-A177-3AD203B41FA5}">
                      <a16:colId xmlns:a16="http://schemas.microsoft.com/office/drawing/2014/main" val="1007752042"/>
                    </a:ext>
                  </a:extLst>
                </a:gridCol>
                <a:gridCol w="1590037">
                  <a:extLst>
                    <a:ext uri="{9D8B030D-6E8A-4147-A177-3AD203B41FA5}">
                      <a16:colId xmlns:a16="http://schemas.microsoft.com/office/drawing/2014/main" val="3602810177"/>
                    </a:ext>
                  </a:extLst>
                </a:gridCol>
              </a:tblGrid>
              <a:tr h="445812">
                <a:tc>
                  <a:txBody>
                    <a:bodyPr/>
                    <a:lstStyle/>
                    <a:p>
                      <a:pPr algn="l" fontAlgn="b"/>
                      <a:endParaRPr lang="es-ES" sz="600" b="0" i="0" u="none" strike="noStrike" noProof="0" dirty="0">
                        <a:solidFill>
                          <a:srgbClr val="000000"/>
                        </a:solidFill>
                        <a:effectLst/>
                        <a:latin typeface="Calibri" panose="020F0502020204030204" pitchFamily="34" charset="0"/>
                      </a:endParaRPr>
                    </a:p>
                  </a:txBody>
                  <a:tcPr marL="4554" marR="4554" marT="4554" marB="0" anchor="b"/>
                </a:tc>
                <a:tc>
                  <a:txBody>
                    <a:bodyPr/>
                    <a:lstStyle/>
                    <a:p>
                      <a:pPr algn="ctr" fontAlgn="ctr"/>
                      <a:r>
                        <a:rPr lang="es-ES" sz="1100" u="none" strike="noStrike" noProof="0" dirty="0" smtClean="0">
                          <a:effectLst/>
                        </a:rPr>
                        <a:t>Yogur griego</a:t>
                      </a:r>
                      <a:endParaRPr lang="es-ES" sz="1100" b="1" i="0" u="none" strike="noStrike" noProof="0" dirty="0">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noProof="0" dirty="0" smtClean="0">
                          <a:effectLst/>
                        </a:rPr>
                        <a:t>Yogur</a:t>
                      </a:r>
                      <a:r>
                        <a:rPr lang="es-ES" sz="1100" u="none" strike="noStrike" baseline="0" noProof="0" dirty="0" smtClean="0">
                          <a:effectLst/>
                        </a:rPr>
                        <a:t> desnatado</a:t>
                      </a:r>
                      <a:endParaRPr lang="es-ES" sz="1100" b="1" i="0" u="none" strike="noStrike" noProof="0" dirty="0">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noProof="0" dirty="0" smtClean="0">
                          <a:effectLst/>
                        </a:rPr>
                        <a:t>Yogur sin lactosa</a:t>
                      </a:r>
                      <a:endParaRPr lang="es-ES" sz="1100" b="1" i="0" u="none" strike="noStrike" noProof="0" dirty="0">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noProof="1" smtClean="0">
                          <a:effectLst/>
                        </a:rPr>
                        <a:t>Yogur con </a:t>
                      </a:r>
                      <a:r>
                        <a:rPr lang="es-ES" sz="1100" u="none" strike="noStrike" noProof="1" smtClean="0">
                          <a:effectLst/>
                        </a:rPr>
                        <a:t>bífidus</a:t>
                      </a:r>
                      <a:r>
                        <a:rPr lang="es-ES" sz="1100" u="none" strike="noStrike" noProof="1" smtClean="0">
                          <a:effectLst/>
                        </a:rPr>
                        <a:t/>
                      </a:r>
                      <a:br>
                        <a:rPr lang="es-ES" sz="1100" u="none" strike="noStrike" noProof="1" smtClean="0">
                          <a:effectLst/>
                        </a:rPr>
                      </a:br>
                      <a:r>
                        <a:rPr lang="es-ES" sz="1100" u="none" strike="noStrike" noProof="1" smtClean="0">
                          <a:effectLst/>
                        </a:rPr>
                        <a:t>(probióticos funcionales)</a:t>
                      </a:r>
                      <a:endParaRPr lang="es-ES" sz="1100" b="1" i="0" u="none" strike="noStrike" noProof="1">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noProof="1" smtClean="0">
                          <a:effectLst/>
                        </a:rPr>
                        <a:t>Yogur con L Casei </a:t>
                      </a:r>
                      <a:br>
                        <a:rPr lang="es-ES" sz="1100" u="none" strike="noStrike" noProof="1" smtClean="0">
                          <a:effectLst/>
                        </a:rPr>
                      </a:br>
                      <a:r>
                        <a:rPr lang="es-ES" sz="1100" u="none" strike="noStrike" noProof="1" smtClean="0">
                          <a:effectLst/>
                        </a:rPr>
                        <a:t>(probióticos funcionales)</a:t>
                      </a:r>
                      <a:endParaRPr lang="es-ES" sz="1100" b="1" i="0" u="none" strike="noStrike" noProof="1">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noProof="0" dirty="0" smtClean="0">
                          <a:effectLst/>
                        </a:rPr>
                        <a:t>Yogur con proteínas</a:t>
                      </a:r>
                      <a:endParaRPr lang="es-ES" sz="1100" b="1" i="0" u="none" strike="noStrike" noProof="0" dirty="0">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noProof="0" dirty="0" smtClean="0">
                          <a:effectLst/>
                        </a:rPr>
                        <a:t>Yogur</a:t>
                      </a:r>
                      <a:r>
                        <a:rPr lang="es-ES" sz="1100" u="none" strike="noStrike" baseline="0" noProof="0" dirty="0" smtClean="0">
                          <a:effectLst/>
                        </a:rPr>
                        <a:t> con esteroles naturales</a:t>
                      </a:r>
                      <a:endParaRPr lang="es-ES" sz="1100" b="1" i="0" u="none" strike="noStrike" noProof="0" dirty="0">
                        <a:solidFill>
                          <a:srgbClr val="000000"/>
                        </a:solidFill>
                        <a:effectLst/>
                        <a:latin typeface="Calibri" panose="020F0502020204030204" pitchFamily="34" charset="0"/>
                      </a:endParaRPr>
                    </a:p>
                  </a:txBody>
                  <a:tcPr marL="4554" marR="4554" marT="4554" marB="0" anchor="ctr"/>
                </a:tc>
                <a:extLst>
                  <a:ext uri="{0D108BD9-81ED-4DB2-BD59-A6C34878D82A}">
                    <a16:rowId xmlns:a16="http://schemas.microsoft.com/office/drawing/2014/main" val="350319109"/>
                  </a:ext>
                </a:extLst>
              </a:tr>
              <a:tr h="1149115">
                <a:tc>
                  <a:txBody>
                    <a:bodyPr/>
                    <a:lstStyle/>
                    <a:p>
                      <a:pPr algn="l" fontAlgn="ctr"/>
                      <a:r>
                        <a:rPr lang="es-ES" sz="900" u="none" strike="noStrike" noProof="0" dirty="0" smtClean="0">
                          <a:effectLst/>
                        </a:rPr>
                        <a:t>Descripción</a:t>
                      </a:r>
                      <a:endParaRPr lang="es-ES" sz="900" b="1" i="0" u="none" strike="noStrike" noProof="0" dirty="0">
                        <a:solidFill>
                          <a:srgbClr val="000000"/>
                        </a:solidFill>
                        <a:effectLst/>
                        <a:latin typeface="Calibri" panose="020F0502020204030204" pitchFamily="34" charset="0"/>
                      </a:endParaRPr>
                    </a:p>
                  </a:txBody>
                  <a:tcPr marL="4554" marR="4554" marT="4554" marB="0" anchor="ctr"/>
                </a:tc>
                <a:tc>
                  <a:txBody>
                    <a:bodyPr/>
                    <a:lstStyle/>
                    <a:p>
                      <a:pPr algn="ctr" fontAlgn="ctr"/>
                      <a:r>
                        <a:rPr lang="es-ES" sz="600" u="none" strike="noStrike" kern="1200" noProof="0" dirty="0" smtClean="0">
                          <a:solidFill>
                            <a:schemeClr val="dk1"/>
                          </a:solidFill>
                          <a:effectLst/>
                          <a:latin typeface="+mn-lt"/>
                          <a:ea typeface="+mn-ea"/>
                          <a:cs typeface="+mn-cs"/>
                        </a:rPr>
                        <a:t>El yogurt </a:t>
                      </a:r>
                      <a:r>
                        <a:rPr lang="es-ES" sz="600" u="none" strike="noStrike" kern="1200" noProof="0" dirty="0" smtClean="0">
                          <a:solidFill>
                            <a:schemeClr val="dk1"/>
                          </a:solidFill>
                          <a:effectLst/>
                          <a:latin typeface="+mn-lt"/>
                          <a:ea typeface="+mn-ea"/>
                          <a:cs typeface="+mn-cs"/>
                        </a:rPr>
                        <a:t>griego </a:t>
                      </a:r>
                      <a:r>
                        <a:rPr lang="es-ES" sz="600" u="none" strike="noStrike" kern="1200" noProof="0" dirty="0" smtClean="0">
                          <a:solidFill>
                            <a:schemeClr val="dk1"/>
                          </a:solidFill>
                          <a:effectLst/>
                          <a:latin typeface="+mn-lt"/>
                          <a:ea typeface="+mn-ea"/>
                          <a:cs typeface="+mn-cs"/>
                        </a:rPr>
                        <a:t>es un producto lácteo fermentado, siendo más espeso, denso, cremoso y con un sabor más </a:t>
                      </a:r>
                      <a:r>
                        <a:rPr lang="es-ES" sz="600" u="none" strike="noStrike" kern="1200" noProof="0" dirty="0" smtClean="0">
                          <a:solidFill>
                            <a:schemeClr val="dk1"/>
                          </a:solidFill>
                          <a:effectLst/>
                          <a:latin typeface="+mn-lt"/>
                          <a:ea typeface="+mn-ea"/>
                          <a:cs typeface="+mn-cs"/>
                        </a:rPr>
                        <a:t>evidente </a:t>
                      </a:r>
                      <a:r>
                        <a:rPr lang="es-ES" sz="600" u="none" strike="noStrike" kern="1200" noProof="0" dirty="0" smtClean="0">
                          <a:solidFill>
                            <a:schemeClr val="dk1"/>
                          </a:solidFill>
                          <a:effectLst/>
                          <a:latin typeface="+mn-lt"/>
                          <a:ea typeface="+mn-ea"/>
                          <a:cs typeface="+mn-cs"/>
                        </a:rPr>
                        <a:t>que el yogur convencional, con un bajo nivel de lactosa en comparación con otros productos lácteos.</a:t>
                      </a:r>
                      <a:endParaRPr lang="es-ES" sz="600" u="none" strike="noStrike" kern="1200" noProof="0" dirty="0">
                        <a:solidFill>
                          <a:schemeClr val="dk1"/>
                        </a:solidFill>
                        <a:effectLst/>
                        <a:latin typeface="+mn-lt"/>
                        <a:ea typeface="+mn-ea"/>
                        <a:cs typeface="+mn-cs"/>
                      </a:endParaRPr>
                    </a:p>
                  </a:txBody>
                  <a:tcPr marL="4554" marR="4554" marT="4554" marB="0" anchor="ctr"/>
                </a:tc>
                <a:tc>
                  <a:txBody>
                    <a:bodyPr/>
                    <a:lstStyle/>
                    <a:p>
                      <a:pPr algn="ctr" fontAlgn="ctr"/>
                      <a:r>
                        <a:rPr lang="es-ES" sz="600" u="none" strike="noStrike" kern="1200" noProof="0" dirty="0" smtClean="0">
                          <a:solidFill>
                            <a:schemeClr val="dk1"/>
                          </a:solidFill>
                          <a:effectLst/>
                          <a:latin typeface="+mn-lt"/>
                          <a:ea typeface="+mn-ea"/>
                          <a:cs typeface="+mn-cs"/>
                        </a:rPr>
                        <a:t>El yogur desnatado es aquel que se produce a base de leche desnatada. En términos nutricionales, la única diferencia es que no alcanza el 1% de grasas, aunque contiene el resto de los nutrientes en similares proporciones.</a:t>
                      </a:r>
                      <a:endParaRPr lang="es-ES" sz="600" u="none" strike="noStrike" kern="1200" noProof="0" dirty="0">
                        <a:solidFill>
                          <a:schemeClr val="dk1"/>
                        </a:solidFill>
                        <a:effectLst/>
                        <a:latin typeface="+mn-lt"/>
                        <a:ea typeface="+mn-ea"/>
                        <a:cs typeface="+mn-cs"/>
                      </a:endParaRPr>
                    </a:p>
                  </a:txBody>
                  <a:tcPr marL="4554" marR="4554" marT="4554" marB="0" anchor="ctr"/>
                </a:tc>
                <a:tc>
                  <a:txBody>
                    <a:bodyPr/>
                    <a:lstStyle/>
                    <a:p>
                      <a:pPr algn="ctr" fontAlgn="ctr"/>
                      <a:r>
                        <a:rPr lang="es-ES" sz="600" u="none" strike="noStrike" kern="1200" noProof="0" dirty="0" smtClean="0">
                          <a:solidFill>
                            <a:schemeClr val="dk1"/>
                          </a:solidFill>
                          <a:effectLst/>
                          <a:latin typeface="+mn-lt"/>
                          <a:ea typeface="+mn-ea"/>
                          <a:cs typeface="+mn-cs"/>
                        </a:rPr>
                        <a:t>La lactosa es un carbohidrato disacárido, un azúcar dividido en dos componentes: glucosa y galactosa. La lactasa es la enzima que produce el organismo de forma natural y divide los dos componentes de la lactosa, que son absorbidos por el intestino.</a:t>
                      </a:r>
                      <a:endParaRPr lang="es-ES" sz="600" u="none" strike="noStrike" kern="1200" noProof="0" dirty="0">
                        <a:solidFill>
                          <a:schemeClr val="dk1"/>
                        </a:solidFill>
                        <a:effectLst/>
                        <a:latin typeface="+mn-lt"/>
                        <a:ea typeface="+mn-ea"/>
                        <a:cs typeface="+mn-cs"/>
                      </a:endParaRPr>
                    </a:p>
                  </a:txBody>
                  <a:tcPr marL="4554" marR="4554" marT="4554" marB="0" anchor="ctr"/>
                </a:tc>
                <a:tc>
                  <a:txBody>
                    <a:bodyPr/>
                    <a:lstStyle/>
                    <a:p>
                      <a:pPr algn="ctr" fontAlgn="ctr"/>
                      <a:r>
                        <a:rPr lang="es-ES" sz="600" u="none" strike="noStrike" kern="1200" noProof="1" smtClean="0">
                          <a:solidFill>
                            <a:schemeClr val="dk1"/>
                          </a:solidFill>
                          <a:effectLst/>
                          <a:latin typeface="+mn-lt"/>
                          <a:ea typeface="+mn-ea"/>
                          <a:cs typeface="+mn-cs"/>
                        </a:rPr>
                        <a:t>Los bífidus contienen </a:t>
                      </a:r>
                      <a:r>
                        <a:rPr lang="es-ES" sz="600" u="none" strike="noStrike" kern="1200" noProof="1" smtClean="0">
                          <a:solidFill>
                            <a:schemeClr val="dk1"/>
                          </a:solidFill>
                          <a:effectLst/>
                          <a:latin typeface="+mn-lt"/>
                          <a:ea typeface="+mn-ea"/>
                          <a:cs typeface="+mn-cs"/>
                        </a:rPr>
                        <a:t>las </a:t>
                      </a:r>
                      <a:r>
                        <a:rPr lang="es-ES" sz="600" u="none" strike="noStrike" kern="1200" noProof="1" smtClean="0">
                          <a:solidFill>
                            <a:schemeClr val="dk1"/>
                          </a:solidFill>
                          <a:effectLst/>
                          <a:latin typeface="+mn-lt"/>
                          <a:ea typeface="+mn-ea"/>
                          <a:cs typeface="+mn-cs"/>
                        </a:rPr>
                        <a:t>dos bacterias del yogur (</a:t>
                      </a:r>
                      <a:r>
                        <a:rPr lang="es-ES" sz="600" i="1" u="none" strike="noStrike" kern="1200" noProof="1" smtClean="0">
                          <a:solidFill>
                            <a:schemeClr val="dk1"/>
                          </a:solidFill>
                          <a:effectLst/>
                          <a:latin typeface="+mn-lt"/>
                          <a:ea typeface="+mn-ea"/>
                          <a:cs typeface="+mn-cs"/>
                        </a:rPr>
                        <a:t>Streptococcus thermophilus </a:t>
                      </a:r>
                      <a:r>
                        <a:rPr lang="es-ES" sz="600" u="none" strike="noStrike" kern="1200" noProof="1" smtClean="0">
                          <a:solidFill>
                            <a:schemeClr val="dk1"/>
                          </a:solidFill>
                          <a:effectLst/>
                          <a:latin typeface="+mn-lt"/>
                          <a:ea typeface="+mn-ea"/>
                          <a:cs typeface="+mn-cs"/>
                        </a:rPr>
                        <a:t>y </a:t>
                      </a:r>
                      <a:r>
                        <a:rPr lang="es-ES" sz="600" i="1" u="none" strike="noStrike" kern="1200" noProof="1" smtClean="0">
                          <a:solidFill>
                            <a:schemeClr val="dk1"/>
                          </a:solidFill>
                          <a:effectLst/>
                          <a:latin typeface="+mn-lt"/>
                          <a:ea typeface="+mn-ea"/>
                          <a:cs typeface="+mn-cs"/>
                        </a:rPr>
                        <a:t>Lactobacillus bulgaricus</a:t>
                      </a:r>
                      <a:r>
                        <a:rPr lang="es-ES" sz="600" u="none" strike="noStrike" kern="1200" noProof="1" smtClean="0">
                          <a:solidFill>
                            <a:schemeClr val="dk1"/>
                          </a:solidFill>
                          <a:effectLst/>
                          <a:latin typeface="+mn-lt"/>
                          <a:ea typeface="+mn-ea"/>
                          <a:cs typeface="+mn-cs"/>
                        </a:rPr>
                        <a:t>) y una tercera bacteria adicional viva del género </a:t>
                      </a:r>
                      <a:r>
                        <a:rPr lang="es-ES" sz="600" i="1" u="none" strike="noStrike" kern="1200" noProof="1" smtClean="0">
                          <a:solidFill>
                            <a:schemeClr val="dk1"/>
                          </a:solidFill>
                          <a:effectLst/>
                          <a:latin typeface="+mn-lt"/>
                          <a:ea typeface="+mn-ea"/>
                          <a:cs typeface="+mn-cs"/>
                        </a:rPr>
                        <a:t>Bifidobacterium</a:t>
                      </a:r>
                      <a:r>
                        <a:rPr lang="es-ES" sz="600" u="none" strike="noStrike" kern="1200" noProof="1" smtClean="0">
                          <a:solidFill>
                            <a:schemeClr val="dk1"/>
                          </a:solidFill>
                          <a:effectLst/>
                          <a:latin typeface="+mn-lt"/>
                          <a:ea typeface="+mn-ea"/>
                          <a:cs typeface="+mn-cs"/>
                        </a:rPr>
                        <a:t>, que está presente en una cantidad de hasta 12.500 millones en cada envase de yogur.</a:t>
                      </a:r>
                      <a:endParaRPr lang="es-ES" sz="600" u="none" strike="noStrike" kern="1200" noProof="1">
                        <a:solidFill>
                          <a:schemeClr val="dk1"/>
                        </a:solidFill>
                        <a:effectLst/>
                        <a:latin typeface="+mn-lt"/>
                        <a:ea typeface="+mn-ea"/>
                        <a:cs typeface="+mn-cs"/>
                      </a:endParaRPr>
                    </a:p>
                  </a:txBody>
                  <a:tcPr marL="4554" marR="4554" marT="4554" marB="0" anchor="ctr"/>
                </a:tc>
                <a:tc>
                  <a:txBody>
                    <a:bodyPr/>
                    <a:lstStyle/>
                    <a:p>
                      <a:pPr algn="ctr" fontAlgn="ctr"/>
                      <a:r>
                        <a:rPr lang="es-ES" sz="600" i="1" u="none" strike="noStrike" noProof="1" smtClean="0">
                          <a:effectLst/>
                          <a:latin typeface="+mn-lt"/>
                        </a:rPr>
                        <a:t>Lactobacillus casei </a:t>
                      </a:r>
                      <a:r>
                        <a:rPr lang="es-ES" sz="600" u="none" strike="noStrike" noProof="1" smtClean="0">
                          <a:effectLst/>
                          <a:latin typeface="+mn-lt"/>
                        </a:rPr>
                        <a:t>es una especie de bacteria anaerobia que se encuentra en el intestino y la boca de los seres humanos. Es una bacteria probiótica productora de ácido láctico que se utiliza en la elaboración de productos lácteos fermentados.</a:t>
                      </a:r>
                      <a:endParaRPr lang="es-ES" sz="600" b="0" i="0" u="none" strike="noStrike" noProof="1">
                        <a:solidFill>
                          <a:srgbClr val="222222"/>
                        </a:solidFill>
                        <a:effectLst/>
                        <a:latin typeface="+mn-lt"/>
                      </a:endParaRPr>
                    </a:p>
                  </a:txBody>
                  <a:tcPr marL="4554" marR="4554" marT="4554" marB="0" anchor="ctr"/>
                </a:tc>
                <a:tc>
                  <a:txBody>
                    <a:bodyPr/>
                    <a:lstStyle/>
                    <a:p>
                      <a:pPr algn="ctr" fontAlgn="ctr"/>
                      <a:r>
                        <a:rPr lang="es-ES" sz="600" u="none" strike="noStrike" noProof="0" dirty="0" smtClean="0">
                          <a:effectLst/>
                          <a:latin typeface="+mn-lt"/>
                        </a:rPr>
                        <a:t>Los yogures con proteínas añadidas tienen un 10% de proteínas en su composición, frente al 3% de los yogures convencionales.</a:t>
                      </a:r>
                      <a:endParaRPr lang="es-ES" sz="600" b="0" i="0" u="none" strike="noStrike" noProof="0" dirty="0">
                        <a:solidFill>
                          <a:srgbClr val="222222"/>
                        </a:solidFill>
                        <a:effectLst/>
                        <a:latin typeface="+mn-lt"/>
                      </a:endParaRPr>
                    </a:p>
                  </a:txBody>
                  <a:tcPr marL="4554" marR="4554" marT="4554" marB="0" anchor="ctr"/>
                </a:tc>
                <a:tc>
                  <a:txBody>
                    <a:bodyPr/>
                    <a:lstStyle/>
                    <a:p>
                      <a:pPr algn="ctr" fontAlgn="ctr"/>
                      <a:r>
                        <a:rPr lang="es-ES" sz="600" u="none" strike="noStrike" noProof="0" dirty="0" smtClean="0">
                          <a:effectLst/>
                          <a:latin typeface="+mn-lt"/>
                        </a:rPr>
                        <a:t>Son productos lácteos enriquecidos con esteroles vegetales, que son extractos naturales que se encuentran en frutas, verduras, hortalizas, aceites vegetales, frutos secos, cereales y otros alimentos.</a:t>
                      </a:r>
                      <a:endParaRPr lang="es-ES" sz="600" b="0" i="0" u="none" strike="noStrike" noProof="0" dirty="0">
                        <a:solidFill>
                          <a:srgbClr val="222222"/>
                        </a:solidFill>
                        <a:effectLst/>
                        <a:latin typeface="+mn-lt"/>
                      </a:endParaRPr>
                    </a:p>
                  </a:txBody>
                  <a:tcPr marL="4554" marR="4554" marT="4554" marB="0" anchor="ctr"/>
                </a:tc>
                <a:extLst>
                  <a:ext uri="{0D108BD9-81ED-4DB2-BD59-A6C34878D82A}">
                    <a16:rowId xmlns:a16="http://schemas.microsoft.com/office/drawing/2014/main" val="4194667588"/>
                  </a:ext>
                </a:extLst>
              </a:tr>
              <a:tr h="830431">
                <a:tc>
                  <a:txBody>
                    <a:bodyPr/>
                    <a:lstStyle/>
                    <a:p>
                      <a:pPr algn="l" fontAlgn="ctr"/>
                      <a:r>
                        <a:rPr lang="es-ES" sz="900" u="none" strike="noStrike" noProof="0" dirty="0" smtClean="0">
                          <a:effectLst/>
                        </a:rPr>
                        <a:t>Proceso</a:t>
                      </a:r>
                      <a:endParaRPr lang="es-ES" sz="900" b="1" i="0" u="none" strike="noStrike" noProof="0" dirty="0">
                        <a:solidFill>
                          <a:srgbClr val="000000"/>
                        </a:solidFill>
                        <a:effectLst/>
                        <a:latin typeface="Calibri" panose="020F0502020204030204" pitchFamily="34" charset="0"/>
                      </a:endParaRPr>
                    </a:p>
                  </a:txBody>
                  <a:tcPr marL="4554" marR="4554" marT="4554" marB="0" anchor="ctr"/>
                </a:tc>
                <a:tc>
                  <a:txBody>
                    <a:bodyPr/>
                    <a:lstStyle/>
                    <a:p>
                      <a:pPr algn="ctr" fontAlgn="ctr"/>
                      <a:r>
                        <a:rPr lang="es-ES" sz="600" u="none" strike="noStrike" kern="1200" noProof="0" dirty="0" smtClean="0">
                          <a:solidFill>
                            <a:schemeClr val="dk1"/>
                          </a:solidFill>
                          <a:effectLst/>
                          <a:latin typeface="+mn-lt"/>
                          <a:ea typeface="+mn-ea"/>
                          <a:cs typeface="+mn-cs"/>
                        </a:rPr>
                        <a:t>En la receta tradicional griega el yogur se elabora eliminando el suero después de la fermentación para conseguir una textura más cremosa.</a:t>
                      </a:r>
                      <a:endParaRPr lang="es-ES" sz="600" u="none" strike="noStrike" kern="1200" noProof="0" dirty="0">
                        <a:solidFill>
                          <a:schemeClr val="dk1"/>
                        </a:solidFill>
                        <a:effectLst/>
                        <a:latin typeface="+mn-lt"/>
                        <a:ea typeface="+mn-ea"/>
                        <a:cs typeface="+mn-cs"/>
                      </a:endParaRPr>
                    </a:p>
                  </a:txBody>
                  <a:tcPr marL="4554" marR="4554" marT="4554" marB="0" anchor="ctr"/>
                </a:tc>
                <a:tc>
                  <a:txBody>
                    <a:bodyPr/>
                    <a:lstStyle/>
                    <a:p>
                      <a:pPr algn="ctr" fontAlgn="ctr"/>
                      <a:r>
                        <a:rPr lang="es-ES" sz="600" u="none" strike="noStrike" kern="1200" noProof="0" dirty="0" smtClean="0">
                          <a:solidFill>
                            <a:schemeClr val="dk1"/>
                          </a:solidFill>
                          <a:effectLst/>
                          <a:latin typeface="+mn-lt"/>
                          <a:ea typeface="+mn-ea"/>
                          <a:cs typeface="+mn-cs"/>
                        </a:rPr>
                        <a:t>La leche desnatada es leche a la que se le ha eliminado la grasa mediante centrifugado. Esa</a:t>
                      </a:r>
                      <a:r>
                        <a:rPr lang="es-ES" sz="600" u="none" strike="noStrike" kern="1200" baseline="0" noProof="0" dirty="0" smtClean="0">
                          <a:solidFill>
                            <a:schemeClr val="dk1"/>
                          </a:solidFill>
                          <a:effectLst/>
                          <a:latin typeface="+mn-lt"/>
                          <a:ea typeface="+mn-ea"/>
                          <a:cs typeface="+mn-cs"/>
                        </a:rPr>
                        <a:t> grasa se usa para hacer </a:t>
                      </a:r>
                      <a:r>
                        <a:rPr lang="es-ES" sz="600" u="none" strike="noStrike" kern="1200" noProof="0" dirty="0" smtClean="0">
                          <a:solidFill>
                            <a:schemeClr val="dk1"/>
                          </a:solidFill>
                          <a:effectLst/>
                          <a:latin typeface="+mn-lt"/>
                          <a:ea typeface="+mn-ea"/>
                          <a:cs typeface="+mn-cs"/>
                        </a:rPr>
                        <a:t>nata y mantequilla.</a:t>
                      </a:r>
                      <a:endParaRPr lang="es-ES" sz="600" u="none" strike="noStrike" kern="1200" noProof="0" dirty="0">
                        <a:solidFill>
                          <a:schemeClr val="dk1"/>
                        </a:solidFill>
                        <a:effectLst/>
                        <a:latin typeface="+mn-lt"/>
                        <a:ea typeface="+mn-ea"/>
                        <a:cs typeface="+mn-cs"/>
                      </a:endParaRPr>
                    </a:p>
                  </a:txBody>
                  <a:tcPr marL="4554" marR="4554" marT="4554" marB="0" anchor="ctr"/>
                </a:tc>
                <a:tc>
                  <a:txBody>
                    <a:bodyPr/>
                    <a:lstStyle/>
                    <a:p>
                      <a:pPr algn="ctr" fontAlgn="ctr"/>
                      <a:r>
                        <a:rPr lang="es-ES" sz="600" u="none" strike="noStrike" kern="1200" noProof="0" dirty="0" smtClean="0">
                          <a:solidFill>
                            <a:schemeClr val="dk1"/>
                          </a:solidFill>
                          <a:effectLst/>
                          <a:latin typeface="+mn-lt"/>
                          <a:ea typeface="+mn-ea"/>
                          <a:cs typeface="+mn-cs"/>
                        </a:rPr>
                        <a:t>La gran mayoría de gente cree que los productos "sin lactosa" no contienen este carbohidrato, pero  no es cierto. Lo que se hace es añadir la enzima lactasa.</a:t>
                      </a:r>
                      <a:endParaRPr lang="es-ES" sz="600" u="none" strike="noStrike" kern="1200" noProof="0" dirty="0">
                        <a:solidFill>
                          <a:schemeClr val="dk1"/>
                        </a:solidFill>
                        <a:effectLst/>
                        <a:latin typeface="+mn-lt"/>
                        <a:ea typeface="+mn-ea"/>
                        <a:cs typeface="+mn-cs"/>
                      </a:endParaRPr>
                    </a:p>
                  </a:txBody>
                  <a:tcPr marL="4554" marR="4554" marT="4554" marB="0" anchor="ctr"/>
                </a:tc>
                <a:tc>
                  <a:txBody>
                    <a:bodyPr/>
                    <a:lstStyle/>
                    <a:p>
                      <a:pPr algn="ctr" fontAlgn="ctr"/>
                      <a:r>
                        <a:rPr lang="es-ES" sz="600" b="0" i="0" u="none" strike="noStrike" noProof="1" smtClean="0">
                          <a:solidFill>
                            <a:srgbClr val="222222"/>
                          </a:solidFill>
                          <a:effectLst/>
                          <a:latin typeface="+mn-lt"/>
                        </a:rPr>
                        <a:t>Si durante el proceso de fabricación se ha añadido alguna otra bacteria adicional distinta a las vinculadas a la elaboración de yogur, el producto final no se puede denominar yogur: es una  leche fermentada, como es el caso de los bífidus.</a:t>
                      </a:r>
                      <a:endParaRPr lang="es-ES" sz="600" b="0" i="0" u="none" strike="noStrike" noProof="1">
                        <a:solidFill>
                          <a:srgbClr val="222222"/>
                        </a:solidFill>
                        <a:effectLst/>
                        <a:latin typeface="+mn-lt"/>
                      </a:endParaRPr>
                    </a:p>
                  </a:txBody>
                  <a:tcPr marL="4554" marR="4554" marT="4554" marB="0" anchor="ctr"/>
                </a:tc>
                <a:tc>
                  <a:txBody>
                    <a:bodyPr/>
                    <a:lstStyle/>
                    <a:p>
                      <a:pPr algn="ctr" fontAlgn="ctr"/>
                      <a:r>
                        <a:rPr lang="es-ES" sz="600" u="none" strike="noStrike" noProof="1" smtClean="0">
                          <a:effectLst/>
                          <a:latin typeface="+mn-lt"/>
                        </a:rPr>
                        <a:t>Se obtiene añadiendo fermentos lácticos del tipo </a:t>
                      </a:r>
                      <a:r>
                        <a:rPr lang="es-ES" sz="600" i="1" u="none" strike="noStrike" noProof="1" smtClean="0">
                          <a:effectLst/>
                          <a:latin typeface="+mn-lt"/>
                        </a:rPr>
                        <a:t>Lactobacillus casei </a:t>
                      </a:r>
                      <a:r>
                        <a:rPr lang="es-ES" sz="600" u="none" strike="noStrike" noProof="1" smtClean="0">
                          <a:effectLst/>
                          <a:latin typeface="+mn-lt"/>
                        </a:rPr>
                        <a:t>en el proceso de producción de la leche fermentada, para dotarla de supuestos beneficios adicionales.</a:t>
                      </a:r>
                      <a:endParaRPr lang="es-ES" sz="600" b="0" i="0" u="none" strike="noStrike" noProof="1">
                        <a:solidFill>
                          <a:srgbClr val="222222"/>
                        </a:solidFill>
                        <a:effectLst/>
                        <a:latin typeface="+mn-lt"/>
                      </a:endParaRPr>
                    </a:p>
                  </a:txBody>
                  <a:tcPr marL="4554" marR="4554" marT="4554" marB="0" anchor="ctr"/>
                </a:tc>
                <a:tc>
                  <a:txBody>
                    <a:bodyPr/>
                    <a:lstStyle/>
                    <a:p>
                      <a:pPr algn="ctr" fontAlgn="ctr"/>
                      <a:r>
                        <a:rPr lang="es-ES" sz="600" u="none" strike="noStrike" noProof="0" dirty="0" smtClean="0">
                          <a:effectLst/>
                          <a:latin typeface="+mn-lt"/>
                        </a:rPr>
                        <a:t>Los productos lácteos con proteínas añadidas se obtienen utilizando leche y un concentrado de nutrientes, que puede ser además leche en polvo, queso fresco o concentrados de proteínas. De este modo, el producto resultante tiene una mayor proporción de nutrientes propios del alimento.</a:t>
                      </a:r>
                      <a:endParaRPr lang="es-ES" sz="600" b="0" i="0" u="none" strike="noStrike" noProof="0" dirty="0">
                        <a:solidFill>
                          <a:srgbClr val="222222"/>
                        </a:solidFill>
                        <a:effectLst/>
                        <a:latin typeface="+mn-lt"/>
                      </a:endParaRPr>
                    </a:p>
                  </a:txBody>
                  <a:tcPr marL="4554" marR="4554" marT="4554" marB="0" anchor="ctr"/>
                </a:tc>
                <a:tc>
                  <a:txBody>
                    <a:bodyPr/>
                    <a:lstStyle/>
                    <a:p>
                      <a:pPr algn="ctr" fontAlgn="ctr"/>
                      <a:r>
                        <a:rPr lang="es-ES" sz="600" u="none" strike="noStrike" noProof="0" dirty="0" smtClean="0">
                          <a:effectLst/>
                          <a:latin typeface="+mn-lt"/>
                        </a:rPr>
                        <a:t>En este caso, a la leche fermentada se le añaden esteroles vegetales naturales. No debe superarse la ingesta máxima diaria de </a:t>
                      </a:r>
                      <a:r>
                        <a:rPr lang="es-ES" sz="600" u="none" strike="noStrike" noProof="0" dirty="0" smtClean="0">
                          <a:effectLst/>
                          <a:latin typeface="+mn-lt"/>
                        </a:rPr>
                        <a:t>3 g/día</a:t>
                      </a:r>
                      <a:r>
                        <a:rPr lang="es-ES" sz="600" u="none" strike="noStrike" noProof="0" dirty="0" smtClean="0">
                          <a:effectLst/>
                          <a:latin typeface="+mn-lt"/>
                        </a:rPr>
                        <a:t>.</a:t>
                      </a:r>
                      <a:br>
                        <a:rPr lang="es-ES" sz="600" u="none" strike="noStrike" noProof="0" dirty="0" smtClean="0">
                          <a:effectLst/>
                          <a:latin typeface="+mn-lt"/>
                        </a:rPr>
                      </a:br>
                      <a:endParaRPr lang="es-ES" sz="600" b="0" i="0" u="none" strike="noStrike" noProof="0" dirty="0">
                        <a:solidFill>
                          <a:srgbClr val="222222"/>
                        </a:solidFill>
                        <a:effectLst/>
                        <a:latin typeface="+mn-lt"/>
                      </a:endParaRPr>
                    </a:p>
                  </a:txBody>
                  <a:tcPr marL="4554" marR="4554" marT="4554" marB="0" anchor="ctr"/>
                </a:tc>
                <a:extLst>
                  <a:ext uri="{0D108BD9-81ED-4DB2-BD59-A6C34878D82A}">
                    <a16:rowId xmlns:a16="http://schemas.microsoft.com/office/drawing/2014/main" val="3859232337"/>
                  </a:ext>
                </a:extLst>
              </a:tr>
              <a:tr h="594841">
                <a:tc>
                  <a:txBody>
                    <a:bodyPr/>
                    <a:lstStyle/>
                    <a:p>
                      <a:pPr algn="l" fontAlgn="ctr"/>
                      <a:r>
                        <a:rPr lang="es-ES" sz="900" u="none" strike="noStrike" noProof="0" dirty="0" smtClean="0">
                          <a:effectLst/>
                        </a:rPr>
                        <a:t>Beneficios</a:t>
                      </a:r>
                      <a:endParaRPr lang="es-ES" sz="900" b="1" i="0" u="none" strike="noStrike" noProof="0" dirty="0">
                        <a:solidFill>
                          <a:srgbClr val="000000"/>
                        </a:solidFill>
                        <a:effectLst/>
                        <a:latin typeface="Calibri" panose="020F0502020204030204" pitchFamily="34" charset="0"/>
                      </a:endParaRPr>
                    </a:p>
                  </a:txBody>
                  <a:tcPr marL="4554" marR="4554" marT="4554" marB="0" anchor="ctr"/>
                </a:tc>
                <a:tc>
                  <a:txBody>
                    <a:bodyPr/>
                    <a:lstStyle/>
                    <a:p>
                      <a:pPr algn="ctr" fontAlgn="ctr"/>
                      <a:r>
                        <a:rPr lang="es-ES" sz="600" u="none" strike="noStrike" kern="1200" noProof="0" dirty="0" smtClean="0">
                          <a:solidFill>
                            <a:schemeClr val="dk1"/>
                          </a:solidFill>
                          <a:effectLst/>
                          <a:latin typeface="+mn-lt"/>
                          <a:ea typeface="+mn-ea"/>
                          <a:cs typeface="+mn-cs"/>
                        </a:rPr>
                        <a:t>Comparado con un yogur normal, tiene más proteínas y más grasa. También tiene menos lactosa y menos calcio porque con el suero se pueden perder parte de estos nutrientes.</a:t>
                      </a:r>
                      <a:endParaRPr lang="es-ES" sz="600" u="none" strike="noStrike" kern="1200" noProof="0" dirty="0">
                        <a:solidFill>
                          <a:schemeClr val="dk1"/>
                        </a:solidFill>
                        <a:effectLst/>
                        <a:latin typeface="+mn-lt"/>
                        <a:ea typeface="+mn-ea"/>
                        <a:cs typeface="+mn-cs"/>
                      </a:endParaRPr>
                    </a:p>
                  </a:txBody>
                  <a:tcPr marL="4554" marR="4554" marT="4554" marB="0" anchor="ctr"/>
                </a:tc>
                <a:tc>
                  <a:txBody>
                    <a:bodyPr/>
                    <a:lstStyle/>
                    <a:p>
                      <a:pPr algn="ctr" fontAlgn="ctr"/>
                      <a:r>
                        <a:rPr lang="es-ES" sz="600" u="none" strike="noStrike" kern="1200" noProof="0" dirty="0" smtClean="0">
                          <a:solidFill>
                            <a:schemeClr val="dk1"/>
                          </a:solidFill>
                          <a:effectLst/>
                          <a:latin typeface="+mn-lt"/>
                          <a:ea typeface="+mn-ea"/>
                          <a:cs typeface="+mn-cs"/>
                        </a:rPr>
                        <a:t>Está especialmente indicado para dietas en las que se prohíbe el consumo de leche entera, ya que su nata contiene ácidos grasos saturados que elevan los niveles de colesterol sanguíneo.</a:t>
                      </a:r>
                      <a:endParaRPr lang="es-ES" sz="600" u="none" strike="noStrike" kern="1200" noProof="0" dirty="0">
                        <a:solidFill>
                          <a:schemeClr val="dk1"/>
                        </a:solidFill>
                        <a:effectLst/>
                        <a:latin typeface="+mn-lt"/>
                        <a:ea typeface="+mn-ea"/>
                        <a:cs typeface="+mn-cs"/>
                      </a:endParaRPr>
                    </a:p>
                  </a:txBody>
                  <a:tcPr marL="4554" marR="4554" marT="4554" marB="0" anchor="ctr"/>
                </a:tc>
                <a:tc>
                  <a:txBody>
                    <a:bodyPr/>
                    <a:lstStyle/>
                    <a:p>
                      <a:pPr algn="ctr" fontAlgn="ctr"/>
                      <a:r>
                        <a:rPr lang="es-ES" sz="600" u="none" strike="noStrike" kern="1200" noProof="0" dirty="0" smtClean="0">
                          <a:solidFill>
                            <a:schemeClr val="dk1"/>
                          </a:solidFill>
                          <a:effectLst/>
                          <a:latin typeface="+mn-lt"/>
                          <a:ea typeface="+mn-ea"/>
                          <a:cs typeface="+mn-cs"/>
                        </a:rPr>
                        <a:t>Mejora la digestibilidad de los yogures para personas intolerantes a la lactosa. Sin embargo, la mayoría de yogures tienen poco contenido en lactosa, ya que durante la fermentación esta es consumida por los fermentos lácticos</a:t>
                      </a:r>
                      <a:r>
                        <a:rPr lang="es-ES" sz="600" b="0" i="0" u="none" strike="noStrike" noProof="0" dirty="0" smtClean="0">
                          <a:solidFill>
                            <a:srgbClr val="222222"/>
                          </a:solidFill>
                          <a:effectLst/>
                          <a:latin typeface="+mn-lt"/>
                        </a:rPr>
                        <a:t>.</a:t>
                      </a:r>
                      <a:endParaRPr lang="es-ES" sz="600" b="0" i="0" u="none" strike="noStrike" noProof="0" dirty="0">
                        <a:solidFill>
                          <a:srgbClr val="222222"/>
                        </a:solidFill>
                        <a:effectLst/>
                        <a:latin typeface="+mn-lt"/>
                      </a:endParaRPr>
                    </a:p>
                  </a:txBody>
                  <a:tcPr marL="4554" marR="4554" marT="4554" marB="0" anchor="ctr"/>
                </a:tc>
                <a:tc>
                  <a:txBody>
                    <a:bodyPr/>
                    <a:lstStyle/>
                    <a:p>
                      <a:pPr algn="ctr" fontAlgn="ctr"/>
                      <a:r>
                        <a:rPr lang="es-ES" sz="600" b="0" i="0" u="none" strike="noStrike" noProof="1" smtClean="0">
                          <a:solidFill>
                            <a:srgbClr val="222222"/>
                          </a:solidFill>
                          <a:effectLst/>
                          <a:latin typeface="+mn-lt"/>
                        </a:rPr>
                        <a:t>Las bifidobacterias forman parte de nuestra microbiota intestinal desde pequeños. Cuando las consumimos en forma de leche fermentada, tienen propiedades probióticas saludables.</a:t>
                      </a:r>
                      <a:endParaRPr lang="es-ES" sz="600" b="0" i="0" u="none" strike="noStrike" noProof="1">
                        <a:solidFill>
                          <a:srgbClr val="222222"/>
                        </a:solidFill>
                        <a:effectLst/>
                        <a:latin typeface="+mn-lt"/>
                      </a:endParaRPr>
                    </a:p>
                  </a:txBody>
                  <a:tcPr marL="4554" marR="4554" marT="4554" marB="0" anchor="ctr"/>
                </a:tc>
                <a:tc>
                  <a:txBody>
                    <a:bodyPr/>
                    <a:lstStyle/>
                    <a:p>
                      <a:pPr algn="ctr" fontAlgn="ctr"/>
                      <a:r>
                        <a:rPr lang="es-ES" sz="600" u="none" strike="noStrike" noProof="1" smtClean="0">
                          <a:effectLst/>
                          <a:latin typeface="+mn-lt"/>
                        </a:rPr>
                        <a:t>Los probióticos </a:t>
                      </a:r>
                      <a:r>
                        <a:rPr lang="es-ES" sz="600" i="1" u="none" strike="noStrike" noProof="1" smtClean="0">
                          <a:effectLst/>
                          <a:latin typeface="+mn-lt"/>
                        </a:rPr>
                        <a:t>Lactobacillus casei </a:t>
                      </a:r>
                      <a:r>
                        <a:rPr lang="es-ES" sz="600" u="none" strike="noStrike" noProof="1" smtClean="0">
                          <a:effectLst/>
                          <a:latin typeface="+mn-lt"/>
                        </a:rPr>
                        <a:t>son microorganismos vivos que pueden mejorar nuestra salud intestinal y nuestro sistema inmunitario.</a:t>
                      </a:r>
                      <a:endParaRPr lang="es-ES" sz="600" b="0" i="0" u="none" strike="noStrike" noProof="1">
                        <a:solidFill>
                          <a:srgbClr val="222222"/>
                        </a:solidFill>
                        <a:effectLst/>
                        <a:latin typeface="+mn-lt"/>
                      </a:endParaRPr>
                    </a:p>
                  </a:txBody>
                  <a:tcPr marL="4554" marR="4554" marT="4554" marB="0" anchor="ctr"/>
                </a:tc>
                <a:tc>
                  <a:txBody>
                    <a:bodyPr/>
                    <a:lstStyle/>
                    <a:p>
                      <a:pPr algn="ctr" fontAlgn="ctr"/>
                      <a:r>
                        <a:rPr lang="es-ES" sz="600" u="none" strike="noStrike" noProof="0" dirty="0" smtClean="0">
                          <a:effectLst/>
                          <a:latin typeface="+mn-lt"/>
                        </a:rPr>
                        <a:t>Suplemento para reforzar la ingesta de proteínas de forma natural o como complemento en dietas de adelgazamiento.</a:t>
                      </a:r>
                      <a:endParaRPr lang="es-ES" sz="600" b="0" i="0" u="none" strike="noStrike" noProof="0" dirty="0">
                        <a:solidFill>
                          <a:srgbClr val="222222"/>
                        </a:solidFill>
                        <a:effectLst/>
                        <a:latin typeface="+mn-lt"/>
                      </a:endParaRPr>
                    </a:p>
                  </a:txBody>
                  <a:tcPr marL="4554" marR="4554" marT="4554" marB="0" anchor="ctr"/>
                </a:tc>
                <a:tc>
                  <a:txBody>
                    <a:bodyPr/>
                    <a:lstStyle/>
                    <a:p>
                      <a:pPr algn="ctr" fontAlgn="ctr"/>
                      <a:r>
                        <a:rPr lang="es-ES" sz="600" u="none" strike="noStrike" noProof="0" dirty="0" smtClean="0">
                          <a:effectLst/>
                          <a:latin typeface="+mn-lt"/>
                        </a:rPr>
                        <a:t>Varios estudios demuestran que los esteroles tienen la capacidad de reducir la absorción del colesterol y, por tanto, de disminuir los niveles de colesterol en sangre.</a:t>
                      </a:r>
                      <a:endParaRPr lang="es-ES" sz="600" b="0" i="0" u="none" strike="noStrike" noProof="0" dirty="0">
                        <a:solidFill>
                          <a:srgbClr val="222222"/>
                        </a:solidFill>
                        <a:effectLst/>
                        <a:latin typeface="+mn-lt"/>
                      </a:endParaRPr>
                    </a:p>
                  </a:txBody>
                  <a:tcPr marL="4554" marR="4554" marT="4554" marB="0" anchor="ctr"/>
                </a:tc>
                <a:extLst>
                  <a:ext uri="{0D108BD9-81ED-4DB2-BD59-A6C34878D82A}">
                    <a16:rowId xmlns:a16="http://schemas.microsoft.com/office/drawing/2014/main" val="279612208"/>
                  </a:ext>
                </a:extLst>
              </a:tr>
              <a:tr h="615924">
                <a:tc>
                  <a:txBody>
                    <a:bodyPr/>
                    <a:lstStyle/>
                    <a:p>
                      <a:pPr algn="l" fontAlgn="ctr"/>
                      <a:r>
                        <a:rPr lang="es-ES" sz="900" u="none" strike="noStrike" noProof="0" dirty="0" smtClean="0">
                          <a:effectLst/>
                        </a:rPr>
                        <a:t>Ingredientes</a:t>
                      </a:r>
                      <a:endParaRPr lang="es-ES" sz="900" b="1" i="0" u="none" strike="noStrike" noProof="0" dirty="0">
                        <a:solidFill>
                          <a:srgbClr val="000000"/>
                        </a:solidFill>
                        <a:effectLst/>
                        <a:latin typeface="Calibri" panose="020F0502020204030204" pitchFamily="34" charset="0"/>
                      </a:endParaRPr>
                    </a:p>
                  </a:txBody>
                  <a:tcPr marL="4554" marR="4554" marT="4554" marB="0" anchor="ctr"/>
                </a:tc>
                <a:tc>
                  <a:txBody>
                    <a:bodyPr/>
                    <a:lstStyle/>
                    <a:p>
                      <a:pPr algn="ctr" fontAlgn="ctr"/>
                      <a:r>
                        <a:rPr lang="es-ES" sz="600" u="none" strike="noStrike" noProof="0" dirty="0" smtClean="0">
                          <a:effectLst/>
                          <a:latin typeface="+mn-lt"/>
                        </a:rPr>
                        <a:t>Leche entera</a:t>
                      </a:r>
                      <a:br>
                        <a:rPr lang="es-ES" sz="600" u="none" strike="noStrike" noProof="0" dirty="0" smtClean="0">
                          <a:effectLst/>
                          <a:latin typeface="+mn-lt"/>
                        </a:rPr>
                      </a:br>
                      <a:r>
                        <a:rPr lang="es-ES" sz="600" u="none" strike="noStrike" noProof="0" dirty="0" smtClean="0">
                          <a:effectLst/>
                          <a:latin typeface="+mn-lt"/>
                        </a:rPr>
                        <a:t>Nata</a:t>
                      </a:r>
                      <a:br>
                        <a:rPr lang="es-ES" sz="600" u="none" strike="noStrike" noProof="0" dirty="0" smtClean="0">
                          <a:effectLst/>
                          <a:latin typeface="+mn-lt"/>
                        </a:rPr>
                      </a:br>
                      <a:r>
                        <a:rPr lang="es-ES" sz="600" u="none" strike="noStrike" noProof="0" dirty="0" smtClean="0">
                          <a:effectLst/>
                          <a:latin typeface="+mn-lt"/>
                        </a:rPr>
                        <a:t>Fermentos lácticos</a:t>
                      </a:r>
                      <a:br>
                        <a:rPr lang="es-ES" sz="600" u="none" strike="noStrike" noProof="0" dirty="0" smtClean="0">
                          <a:effectLst/>
                          <a:latin typeface="+mn-lt"/>
                        </a:rPr>
                      </a:br>
                      <a:r>
                        <a:rPr lang="es-ES" sz="600" u="none" strike="noStrike" noProof="0" dirty="0" smtClean="0">
                          <a:effectLst/>
                          <a:latin typeface="+mn-lt"/>
                        </a:rPr>
                        <a:t>Lactosa</a:t>
                      </a:r>
                      <a:br>
                        <a:rPr lang="es-ES" sz="600" u="none" strike="noStrike" noProof="0" dirty="0" smtClean="0">
                          <a:effectLst/>
                          <a:latin typeface="+mn-lt"/>
                        </a:rPr>
                      </a:br>
                      <a:r>
                        <a:rPr lang="es-ES" sz="600" u="none" strike="noStrike" noProof="0" dirty="0" smtClean="0">
                          <a:effectLst/>
                          <a:latin typeface="+mn-lt"/>
                        </a:rPr>
                        <a:t>Proteína de leche</a:t>
                      </a:r>
                      <a:endParaRPr lang="es-ES" sz="600" b="0" i="0" u="none" strike="noStrike" noProof="0" dirty="0">
                        <a:solidFill>
                          <a:srgbClr val="000000"/>
                        </a:solidFill>
                        <a:effectLst/>
                        <a:latin typeface="+mn-lt"/>
                      </a:endParaRPr>
                    </a:p>
                  </a:txBody>
                  <a:tcPr marL="4554" marR="4554" marT="4554" marB="0" anchor="ctr"/>
                </a:tc>
                <a:tc>
                  <a:txBody>
                    <a:bodyPr/>
                    <a:lstStyle/>
                    <a:p>
                      <a:pPr algn="ctr" fontAlgn="ctr"/>
                      <a:r>
                        <a:rPr lang="es-ES" sz="600" u="none" strike="noStrike" noProof="0" dirty="0" smtClean="0">
                          <a:effectLst/>
                          <a:latin typeface="+mn-lt"/>
                        </a:rPr>
                        <a:t>Leche desnatada</a:t>
                      </a:r>
                      <a:br>
                        <a:rPr lang="es-ES" sz="600" u="none" strike="noStrike" noProof="0" dirty="0" smtClean="0">
                          <a:effectLst/>
                          <a:latin typeface="+mn-lt"/>
                        </a:rPr>
                      </a:br>
                      <a:r>
                        <a:rPr lang="es-ES" sz="600" u="none" strike="noStrike" noProof="0" dirty="0" smtClean="0">
                          <a:effectLst/>
                          <a:latin typeface="+mn-lt"/>
                        </a:rPr>
                        <a:t>Fermentos lácticos</a:t>
                      </a:r>
                      <a:r>
                        <a:rPr lang="es-ES" sz="600" u="none" strike="noStrike" noProof="0" dirty="0">
                          <a:effectLst/>
                          <a:latin typeface="+mn-lt"/>
                        </a:rPr>
                        <a:t/>
                      </a:r>
                      <a:br>
                        <a:rPr lang="es-ES" sz="600" u="none" strike="noStrike" noProof="0" dirty="0">
                          <a:effectLst/>
                          <a:latin typeface="+mn-lt"/>
                        </a:rPr>
                      </a:br>
                      <a:endParaRPr lang="es-ES" sz="600" b="0" i="0" u="none" strike="noStrike" noProof="0" dirty="0">
                        <a:solidFill>
                          <a:srgbClr val="000000"/>
                        </a:solidFill>
                        <a:effectLst/>
                        <a:latin typeface="+mn-lt"/>
                      </a:endParaRPr>
                    </a:p>
                  </a:txBody>
                  <a:tcPr marL="4554" marR="4554" marT="4554" marB="0" anchor="ctr"/>
                </a:tc>
                <a:tc>
                  <a:txBody>
                    <a:bodyPr/>
                    <a:lstStyle/>
                    <a:p>
                      <a:pPr algn="ctr" fontAlgn="ctr"/>
                      <a:r>
                        <a:rPr lang="es-ES" sz="600" u="none" strike="noStrike" noProof="0" dirty="0" smtClean="0">
                          <a:effectLst/>
                          <a:latin typeface="+mn-lt"/>
                        </a:rPr>
                        <a:t>Leche entera</a:t>
                      </a:r>
                      <a:br>
                        <a:rPr lang="es-ES" sz="600" u="none" strike="noStrike" noProof="0" dirty="0" smtClean="0">
                          <a:effectLst/>
                          <a:latin typeface="+mn-lt"/>
                        </a:rPr>
                      </a:br>
                      <a:r>
                        <a:rPr lang="es-ES" sz="600" u="none" strike="noStrike" noProof="0" dirty="0" smtClean="0">
                          <a:effectLst/>
                          <a:latin typeface="+mn-lt"/>
                        </a:rPr>
                        <a:t>Fermentos lácticos</a:t>
                      </a:r>
                      <a:br>
                        <a:rPr lang="es-ES" sz="600" u="none" strike="noStrike" noProof="0" dirty="0" smtClean="0">
                          <a:effectLst/>
                          <a:latin typeface="+mn-lt"/>
                        </a:rPr>
                      </a:br>
                      <a:r>
                        <a:rPr lang="es-ES" sz="600" u="none" strike="noStrike" noProof="0" dirty="0" smtClean="0">
                          <a:effectLst/>
                          <a:latin typeface="+mn-lt"/>
                        </a:rPr>
                        <a:t>Lactasa</a:t>
                      </a:r>
                      <a:endParaRPr lang="es-ES" sz="600" b="0" i="0" u="none" strike="noStrike" noProof="0" dirty="0">
                        <a:solidFill>
                          <a:srgbClr val="000000"/>
                        </a:solidFill>
                        <a:effectLst/>
                        <a:latin typeface="+mn-lt"/>
                      </a:endParaRPr>
                    </a:p>
                  </a:txBody>
                  <a:tcPr marL="4554" marR="4554" marT="4554" marB="0" anchor="ctr"/>
                </a:tc>
                <a:tc>
                  <a:txBody>
                    <a:bodyPr/>
                    <a:lstStyle/>
                    <a:p>
                      <a:pPr algn="ctr" fontAlgn="ctr"/>
                      <a:r>
                        <a:rPr lang="es-ES" sz="600" u="none" strike="noStrike" noProof="1" smtClean="0">
                          <a:effectLst/>
                          <a:latin typeface="+mn-lt"/>
                        </a:rPr>
                        <a:t>Leche entera</a:t>
                      </a:r>
                      <a:br>
                        <a:rPr lang="es-ES" sz="600" u="none" strike="noStrike" noProof="1" smtClean="0">
                          <a:effectLst/>
                          <a:latin typeface="+mn-lt"/>
                        </a:rPr>
                      </a:br>
                      <a:r>
                        <a:rPr lang="es-ES" sz="600" u="none" strike="noStrike" noProof="1" smtClean="0">
                          <a:effectLst/>
                          <a:latin typeface="+mn-lt"/>
                        </a:rPr>
                        <a:t>Fermentos lácticos</a:t>
                      </a:r>
                      <a:br>
                        <a:rPr lang="es-ES" sz="600" u="none" strike="noStrike" noProof="1" smtClean="0">
                          <a:effectLst/>
                          <a:latin typeface="+mn-lt"/>
                        </a:rPr>
                      </a:br>
                      <a:r>
                        <a:rPr lang="es-ES" sz="600" u="none" strike="noStrike" noProof="1" smtClean="0">
                          <a:effectLst/>
                          <a:latin typeface="+mn-lt"/>
                        </a:rPr>
                        <a:t>Bifidobacterias</a:t>
                      </a:r>
                      <a:endParaRPr lang="es-ES" sz="600" b="0" i="0" u="none" strike="noStrike" noProof="1">
                        <a:solidFill>
                          <a:srgbClr val="000000"/>
                        </a:solidFill>
                        <a:effectLst/>
                        <a:latin typeface="+mn-lt"/>
                      </a:endParaRPr>
                    </a:p>
                  </a:txBody>
                  <a:tcPr marL="4554" marR="4554" marT="4554" marB="0" anchor="ctr"/>
                </a:tc>
                <a:tc>
                  <a:txBody>
                    <a:bodyPr/>
                    <a:lstStyle/>
                    <a:p>
                      <a:pPr algn="ctr" fontAlgn="ctr"/>
                      <a:r>
                        <a:rPr lang="es-ES" sz="600" u="none" strike="noStrike" noProof="0" dirty="0" smtClean="0">
                          <a:effectLst/>
                          <a:latin typeface="+mn-lt"/>
                        </a:rPr>
                        <a:t>Leche entera</a:t>
                      </a:r>
                      <a:br>
                        <a:rPr lang="es-ES" sz="600" u="none" strike="noStrike" noProof="0" dirty="0" smtClean="0">
                          <a:effectLst/>
                          <a:latin typeface="+mn-lt"/>
                        </a:rPr>
                      </a:br>
                      <a:r>
                        <a:rPr lang="es-ES" sz="600" u="none" strike="noStrike" noProof="0" dirty="0" smtClean="0">
                          <a:effectLst/>
                          <a:latin typeface="+mn-lt"/>
                        </a:rPr>
                        <a:t>Fermentos lácticos</a:t>
                      </a:r>
                      <a:br>
                        <a:rPr lang="es-ES" sz="600" u="none" strike="noStrike" noProof="0" dirty="0" smtClean="0">
                          <a:effectLst/>
                          <a:latin typeface="+mn-lt"/>
                        </a:rPr>
                      </a:br>
                      <a:r>
                        <a:rPr lang="es-ES" sz="600" i="1" u="none" strike="noStrike" noProof="1" smtClean="0">
                          <a:effectLst/>
                          <a:latin typeface="+mn-lt"/>
                        </a:rPr>
                        <a:t>Lactobacillus Casei</a:t>
                      </a:r>
                      <a:endParaRPr lang="es-ES" sz="600" b="0" i="1" u="none" strike="noStrike" noProof="1">
                        <a:solidFill>
                          <a:srgbClr val="000000"/>
                        </a:solidFill>
                        <a:effectLst/>
                        <a:latin typeface="+mn-lt"/>
                      </a:endParaRPr>
                    </a:p>
                  </a:txBody>
                  <a:tcPr marL="4554" marR="4554" marT="4554" marB="0" anchor="ctr"/>
                </a:tc>
                <a:tc>
                  <a:txBody>
                    <a:bodyPr/>
                    <a:lstStyle/>
                    <a:p>
                      <a:pPr algn="ctr" fontAlgn="ctr"/>
                      <a:r>
                        <a:rPr lang="es-ES" sz="600" u="none" strike="noStrike" noProof="0" dirty="0" smtClean="0">
                          <a:effectLst/>
                          <a:latin typeface="+mn-lt"/>
                        </a:rPr>
                        <a:t>Leche entera</a:t>
                      </a:r>
                      <a:br>
                        <a:rPr lang="es-ES" sz="600" u="none" strike="noStrike" noProof="0" dirty="0" smtClean="0">
                          <a:effectLst/>
                          <a:latin typeface="+mn-lt"/>
                        </a:rPr>
                      </a:br>
                      <a:r>
                        <a:rPr lang="es-ES" sz="600" u="none" strike="noStrike" noProof="0" dirty="0" smtClean="0">
                          <a:effectLst/>
                          <a:latin typeface="+mn-lt"/>
                        </a:rPr>
                        <a:t>Fermentos lácticos</a:t>
                      </a:r>
                      <a:br>
                        <a:rPr lang="es-ES" sz="600" u="none" strike="noStrike" noProof="0" dirty="0" smtClean="0">
                          <a:effectLst/>
                          <a:latin typeface="+mn-lt"/>
                        </a:rPr>
                      </a:br>
                      <a:r>
                        <a:rPr lang="es-ES" sz="600" u="none" strike="noStrike" noProof="0" dirty="0" smtClean="0">
                          <a:effectLst/>
                          <a:latin typeface="+mn-lt"/>
                        </a:rPr>
                        <a:t>Leche en polvo/queso fresco/concentrado</a:t>
                      </a:r>
                      <a:endParaRPr lang="es-ES" sz="600" b="0" i="0" u="none" strike="noStrike" noProof="0" dirty="0">
                        <a:solidFill>
                          <a:srgbClr val="000000"/>
                        </a:solidFill>
                        <a:effectLst/>
                        <a:latin typeface="+mn-lt"/>
                      </a:endParaRPr>
                    </a:p>
                  </a:txBody>
                  <a:tcPr marL="4554" marR="4554" marT="4554" marB="0" anchor="ctr"/>
                </a:tc>
                <a:tc>
                  <a:txBody>
                    <a:bodyPr/>
                    <a:lstStyle/>
                    <a:p>
                      <a:pPr algn="ctr" fontAlgn="ctr"/>
                      <a:r>
                        <a:rPr lang="es-ES" sz="600" u="none" strike="noStrike" noProof="0" dirty="0" smtClean="0">
                          <a:effectLst/>
                          <a:latin typeface="+mn-lt"/>
                        </a:rPr>
                        <a:t>Leche entera</a:t>
                      </a:r>
                      <a:br>
                        <a:rPr lang="es-ES" sz="600" u="none" strike="noStrike" noProof="0" dirty="0" smtClean="0">
                          <a:effectLst/>
                          <a:latin typeface="+mn-lt"/>
                        </a:rPr>
                      </a:br>
                      <a:r>
                        <a:rPr lang="es-ES" sz="600" u="none" strike="noStrike" noProof="0" dirty="0" smtClean="0">
                          <a:effectLst/>
                          <a:latin typeface="+mn-lt"/>
                        </a:rPr>
                        <a:t>Fermentos lácticos</a:t>
                      </a:r>
                      <a:br>
                        <a:rPr lang="es-ES" sz="600" u="none" strike="noStrike" noProof="0" dirty="0" smtClean="0">
                          <a:effectLst/>
                          <a:latin typeface="+mn-lt"/>
                        </a:rPr>
                      </a:br>
                      <a:r>
                        <a:rPr lang="es-ES" sz="600" u="none" strike="noStrike" noProof="0" dirty="0" smtClean="0">
                          <a:effectLst/>
                          <a:latin typeface="+mn-lt"/>
                        </a:rPr>
                        <a:t>Esteroles naturales</a:t>
                      </a:r>
                      <a:endParaRPr lang="es-ES" sz="600" b="0" i="0" u="none" strike="noStrike" noProof="0" dirty="0">
                        <a:solidFill>
                          <a:srgbClr val="000000"/>
                        </a:solidFill>
                        <a:effectLst/>
                        <a:latin typeface="+mn-lt"/>
                      </a:endParaRPr>
                    </a:p>
                  </a:txBody>
                  <a:tcPr marL="4554" marR="4554" marT="4554" marB="0" anchor="ctr"/>
                </a:tc>
                <a:extLst>
                  <a:ext uri="{0D108BD9-81ED-4DB2-BD59-A6C34878D82A}">
                    <a16:rowId xmlns:a16="http://schemas.microsoft.com/office/drawing/2014/main" val="3030919031"/>
                  </a:ext>
                </a:extLst>
              </a:tr>
            </a:tbl>
          </a:graphicData>
        </a:graphic>
      </p:graphicFrame>
      <p:pic>
        <p:nvPicPr>
          <p:cNvPr id="10" name="37 Imagen">
            <a:extLst>
              <a:ext uri="{FF2B5EF4-FFF2-40B4-BE49-F238E27FC236}">
                <a16:creationId xmlns:a16="http://schemas.microsoft.com/office/drawing/2014/main" id="{230DE50F-EC08-7944-AE32-4DA5199C74A0}"/>
              </a:ext>
            </a:extLst>
          </p:cNvPr>
          <p:cNvPicPr preferRelativeResize="0">
            <a:picLocks/>
          </p:cNvPicPr>
          <p:nvPr/>
        </p:nvPicPr>
        <p:blipFill>
          <a:blip r:embed="rId3"/>
          <a:stretch>
            <a:fillRect/>
          </a:stretch>
        </p:blipFill>
        <p:spPr>
          <a:xfrm rot="5400000">
            <a:off x="8933544" y="1519639"/>
            <a:ext cx="1440000" cy="1080000"/>
          </a:xfrm>
          <a:prstGeom prst="rect">
            <a:avLst/>
          </a:prstGeom>
        </p:spPr>
      </p:pic>
      <p:pic>
        <p:nvPicPr>
          <p:cNvPr id="11" name="38 Imagen">
            <a:extLst>
              <a:ext uri="{FF2B5EF4-FFF2-40B4-BE49-F238E27FC236}">
                <a16:creationId xmlns:a16="http://schemas.microsoft.com/office/drawing/2014/main" id="{1C5FBDB7-2CAE-FD47-8792-D1CABEDB0DDF}"/>
              </a:ext>
            </a:extLst>
          </p:cNvPr>
          <p:cNvPicPr>
            <a:picLocks noChangeAspect="1"/>
          </p:cNvPicPr>
          <p:nvPr/>
        </p:nvPicPr>
        <p:blipFill>
          <a:blip r:embed="rId4"/>
          <a:stretch>
            <a:fillRect/>
          </a:stretch>
        </p:blipFill>
        <p:spPr>
          <a:xfrm rot="5400000">
            <a:off x="10452410" y="1519639"/>
            <a:ext cx="1440000" cy="1080000"/>
          </a:xfrm>
          <a:prstGeom prst="rect">
            <a:avLst/>
          </a:prstGeom>
        </p:spPr>
      </p:pic>
      <p:pic>
        <p:nvPicPr>
          <p:cNvPr id="13" name="51 Imagen">
            <a:extLst>
              <a:ext uri="{FF2B5EF4-FFF2-40B4-BE49-F238E27FC236}">
                <a16:creationId xmlns:a16="http://schemas.microsoft.com/office/drawing/2014/main" id="{308EAE9C-E3B1-9248-ADD9-5AE0F612973C}"/>
              </a:ext>
            </a:extLst>
          </p:cNvPr>
          <p:cNvPicPr preferRelativeResize="0">
            <a:picLocks/>
          </p:cNvPicPr>
          <p:nvPr/>
        </p:nvPicPr>
        <p:blipFill>
          <a:blip r:embed="rId5"/>
          <a:stretch>
            <a:fillRect/>
          </a:stretch>
        </p:blipFill>
        <p:spPr>
          <a:xfrm rot="5400000">
            <a:off x="5768347" y="1519639"/>
            <a:ext cx="1440000" cy="1080000"/>
          </a:xfrm>
          <a:prstGeom prst="rect">
            <a:avLst/>
          </a:prstGeom>
        </p:spPr>
      </p:pic>
      <p:pic>
        <p:nvPicPr>
          <p:cNvPr id="14" name="52 Imagen">
            <a:extLst>
              <a:ext uri="{FF2B5EF4-FFF2-40B4-BE49-F238E27FC236}">
                <a16:creationId xmlns:a16="http://schemas.microsoft.com/office/drawing/2014/main" id="{51A3E7B3-DD02-404F-B9FB-48317F32B1D5}"/>
              </a:ext>
            </a:extLst>
          </p:cNvPr>
          <p:cNvPicPr preferRelativeResize="0">
            <a:picLocks/>
          </p:cNvPicPr>
          <p:nvPr/>
        </p:nvPicPr>
        <p:blipFill>
          <a:blip r:embed="rId6"/>
          <a:stretch>
            <a:fillRect/>
          </a:stretch>
        </p:blipFill>
        <p:spPr>
          <a:xfrm rot="5400000">
            <a:off x="7338478" y="1519639"/>
            <a:ext cx="1440000" cy="1080000"/>
          </a:xfrm>
          <a:prstGeom prst="rect">
            <a:avLst/>
          </a:prstGeom>
        </p:spPr>
      </p:pic>
      <p:pic>
        <p:nvPicPr>
          <p:cNvPr id="15" name="53 Imagen">
            <a:extLst>
              <a:ext uri="{FF2B5EF4-FFF2-40B4-BE49-F238E27FC236}">
                <a16:creationId xmlns:a16="http://schemas.microsoft.com/office/drawing/2014/main" id="{891B5A0A-F49C-4E4B-B71F-4755E19D1B66}"/>
              </a:ext>
            </a:extLst>
          </p:cNvPr>
          <p:cNvPicPr preferRelativeResize="0">
            <a:picLocks/>
          </p:cNvPicPr>
          <p:nvPr/>
        </p:nvPicPr>
        <p:blipFill>
          <a:blip r:embed="rId7"/>
          <a:stretch>
            <a:fillRect/>
          </a:stretch>
        </p:blipFill>
        <p:spPr>
          <a:xfrm rot="5400000">
            <a:off x="2582712" y="1528436"/>
            <a:ext cx="1440000" cy="1080000"/>
          </a:xfrm>
          <a:prstGeom prst="rect">
            <a:avLst/>
          </a:prstGeom>
        </p:spPr>
      </p:pic>
      <p:pic>
        <p:nvPicPr>
          <p:cNvPr id="16" name="54 Imagen">
            <a:extLst>
              <a:ext uri="{FF2B5EF4-FFF2-40B4-BE49-F238E27FC236}">
                <a16:creationId xmlns:a16="http://schemas.microsoft.com/office/drawing/2014/main" id="{7684E251-C9A7-DF4C-A560-2BCA7AE8044E}"/>
              </a:ext>
            </a:extLst>
          </p:cNvPr>
          <p:cNvPicPr>
            <a:picLocks noChangeAspect="1"/>
          </p:cNvPicPr>
          <p:nvPr/>
        </p:nvPicPr>
        <p:blipFill>
          <a:blip r:embed="rId8"/>
          <a:stretch>
            <a:fillRect/>
          </a:stretch>
        </p:blipFill>
        <p:spPr>
          <a:xfrm rot="5400000">
            <a:off x="1012581" y="1519639"/>
            <a:ext cx="1440000" cy="1080000"/>
          </a:xfrm>
          <a:prstGeom prst="rect">
            <a:avLst/>
          </a:prstGeom>
        </p:spPr>
      </p:pic>
      <p:pic>
        <p:nvPicPr>
          <p:cNvPr id="17" name="55 Imagen">
            <a:extLst>
              <a:ext uri="{FF2B5EF4-FFF2-40B4-BE49-F238E27FC236}">
                <a16:creationId xmlns:a16="http://schemas.microsoft.com/office/drawing/2014/main" id="{949C6AB4-A547-FD4B-AF7F-941A7FB482AC}"/>
              </a:ext>
            </a:extLst>
          </p:cNvPr>
          <p:cNvPicPr preferRelativeResize="0">
            <a:picLocks/>
          </p:cNvPicPr>
          <p:nvPr/>
        </p:nvPicPr>
        <p:blipFill>
          <a:blip r:embed="rId9"/>
          <a:stretch>
            <a:fillRect/>
          </a:stretch>
        </p:blipFill>
        <p:spPr>
          <a:xfrm rot="5400000">
            <a:off x="4152843" y="1528436"/>
            <a:ext cx="1440000" cy="1080000"/>
          </a:xfrm>
          <a:prstGeom prst="rect">
            <a:avLst/>
          </a:prstGeom>
        </p:spPr>
      </p:pic>
    </p:spTree>
    <p:extLst>
      <p:ext uri="{BB962C8B-B14F-4D97-AF65-F5344CB8AC3E}">
        <p14:creationId xmlns:p14="http://schemas.microsoft.com/office/powerpoint/2010/main" val="3050031943"/>
      </p:ext>
    </p:extLst>
  </p:cSld>
  <p:clrMapOvr>
    <a:masterClrMapping/>
  </p:clrMapOvr>
  <mc:AlternateContent xmlns:mc="http://schemas.openxmlformats.org/markup-compatibility/2006" xmlns:p14="http://schemas.microsoft.com/office/powerpoint/2010/main">
    <mc:Choice Requires="p14">
      <p:transition p14:dur="0" advClick="0" advTm="11000"/>
    </mc:Choice>
    <mc:Fallback xmlns="">
      <p:transition advClick="0" advTm="11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smtClean="0"/>
              <a:t>4.5. Tecnología </a:t>
            </a:r>
            <a:r>
              <a:rPr lang="es-ES" dirty="0"/>
              <a:t>para la elaboración</a:t>
            </a:r>
          </a:p>
        </p:txBody>
      </p:sp>
      <p:sp>
        <p:nvSpPr>
          <p:cNvPr id="6" name="Rectángulo 5"/>
          <p:cNvSpPr/>
          <p:nvPr/>
        </p:nvSpPr>
        <p:spPr>
          <a:xfrm>
            <a:off x="8611902" y="5853796"/>
            <a:ext cx="3234055" cy="646331"/>
          </a:xfrm>
          <a:prstGeom prst="rect">
            <a:avLst/>
          </a:prstGeom>
        </p:spPr>
        <p:txBody>
          <a:bodyPr wrap="square">
            <a:spAutoFit/>
          </a:bodyPr>
          <a:lstStyle/>
          <a:p>
            <a:pPr algn="ctr"/>
            <a:r>
              <a:rPr lang="es-ES" sz="1200" noProof="1" smtClean="0">
                <a:solidFill>
                  <a:srgbClr val="2E2E2E"/>
                </a:solidFill>
              </a:rPr>
              <a:t>Fuente: W.M.A. Mullan, en </a:t>
            </a:r>
            <a:r>
              <a:rPr lang="es-ES" sz="1200" noProof="1" smtClean="0">
                <a:solidFill>
                  <a:srgbClr val="0C7DBB"/>
                </a:solidFill>
                <a:hlinkClick r:id="rId2"/>
              </a:rPr>
              <a:t>Encyclopedia of Food Microbiology (Second Edition)</a:t>
            </a:r>
            <a:r>
              <a:rPr lang="es-ES" sz="1200" noProof="1" smtClean="0">
                <a:solidFill>
                  <a:srgbClr val="2E2E2E"/>
                </a:solidFill>
              </a:rPr>
              <a:t>, 2014</a:t>
            </a:r>
            <a:endParaRPr lang="es-ES" sz="1200" noProof="1" smtClean="0"/>
          </a:p>
          <a:p>
            <a:pPr algn="ctr"/>
            <a:endParaRPr lang="es-ES" sz="1200" dirty="0">
              <a:solidFill>
                <a:srgbClr val="062E64"/>
              </a:solidFill>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1902" y="2474018"/>
            <a:ext cx="3234055" cy="3234055"/>
          </a:xfrm>
          <a:prstGeom prst="rect">
            <a:avLst/>
          </a:prstGeom>
        </p:spPr>
      </p:pic>
      <p:sp>
        <p:nvSpPr>
          <p:cNvPr id="9" name="Content Placeholder 2">
            <a:extLst>
              <a:ext uri="{FF2B5EF4-FFF2-40B4-BE49-F238E27FC236}">
                <a16:creationId xmlns:a16="http://schemas.microsoft.com/office/drawing/2014/main" id="{DBE18B30-9AA9-423F-ACB5-930B869328A2}"/>
              </a:ext>
            </a:extLst>
          </p:cNvPr>
          <p:cNvSpPr>
            <a:spLocks noGrp="1"/>
          </p:cNvSpPr>
          <p:nvPr>
            <p:ph idx="1"/>
          </p:nvPr>
        </p:nvSpPr>
        <p:spPr>
          <a:xfrm>
            <a:off x="838201" y="2474018"/>
            <a:ext cx="7280564" cy="3702944"/>
          </a:xfrm>
        </p:spPr>
        <p:txBody>
          <a:bodyPr>
            <a:normAutofit lnSpcReduction="10000"/>
          </a:bodyPr>
          <a:lstStyle/>
          <a:p>
            <a:pPr algn="just"/>
            <a:r>
              <a:rPr lang="es-ES" sz="2200" dirty="0" smtClean="0"/>
              <a:t>El </a:t>
            </a:r>
            <a:r>
              <a:rPr lang="es-ES" sz="2200" dirty="0"/>
              <a:t>yogur es un producto lácteo obtenido por la fermentación bacteriana de la leche. Se consigue gracias a la acción de dos bacterias, habitualmente en proporción 1:1 </a:t>
            </a:r>
            <a:r>
              <a:rPr lang="es-ES" sz="2200" dirty="0" smtClean="0"/>
              <a:t>(</a:t>
            </a:r>
            <a:r>
              <a:rPr lang="es-ES" sz="2200" i="1" noProof="1" smtClean="0"/>
              <a:t>Lactobacillus bulgaricus</a:t>
            </a:r>
            <a:r>
              <a:rPr lang="es-ES" sz="2200" dirty="0" smtClean="0"/>
              <a:t>, </a:t>
            </a:r>
            <a:r>
              <a:rPr lang="es-ES" sz="2200" dirty="0"/>
              <a:t>responsable de la acidificación, y </a:t>
            </a:r>
            <a:r>
              <a:rPr lang="es-ES" sz="2200" i="1" noProof="1" smtClean="0"/>
              <a:t>Streptococcus thermophilus</a:t>
            </a:r>
            <a:r>
              <a:rPr lang="es-ES" sz="2200" dirty="0" smtClean="0"/>
              <a:t>, </a:t>
            </a:r>
            <a:r>
              <a:rPr lang="es-ES" sz="2200" dirty="0"/>
              <a:t>responsable de los sabores y aromas característicos) sobre la leche pasteurizada, homogeneizada y estandarizada en materia grasa y proteína, a la que se le incrementa el contenido en proteínas con sólidos lácteos, </a:t>
            </a:r>
            <a:r>
              <a:rPr lang="es-ES" sz="2200" dirty="0" smtClean="0"/>
              <a:t>leche </a:t>
            </a:r>
            <a:r>
              <a:rPr lang="es-ES" sz="2200" dirty="0"/>
              <a:t>en polvo o leche concentrada. Los microorganismos productores de la fermentación láctica deben ser viables y estar presentes en el producto terminado en una cantidad mínima de 1 por 10</a:t>
            </a:r>
            <a:r>
              <a:rPr lang="es-ES" sz="2200" baseline="30000" dirty="0"/>
              <a:t>7</a:t>
            </a:r>
            <a:r>
              <a:rPr lang="es-ES" sz="2200" dirty="0" smtClean="0"/>
              <a:t> </a:t>
            </a:r>
            <a:r>
              <a:rPr lang="es-ES" sz="2200" dirty="0"/>
              <a:t>colonias por gramo o mililitro (según la legislación española; cada país define sus estándares).</a:t>
            </a:r>
          </a:p>
          <a:p>
            <a:pPr lvl="0" algn="just"/>
            <a:endParaRPr lang="es-ES" sz="2200" dirty="0"/>
          </a:p>
        </p:txBody>
      </p:sp>
    </p:spTree>
    <p:extLst>
      <p:ext uri="{BB962C8B-B14F-4D97-AF65-F5344CB8AC3E}">
        <p14:creationId xmlns:p14="http://schemas.microsoft.com/office/powerpoint/2010/main" val="3156396662"/>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415637" y="2258291"/>
            <a:ext cx="11305308" cy="3918672"/>
          </a:xfrm>
        </p:spPr>
        <p:txBody>
          <a:bodyPr>
            <a:normAutofit lnSpcReduction="10000"/>
          </a:bodyPr>
          <a:lstStyle/>
          <a:p>
            <a:pPr marL="0" lvl="0" indent="0" algn="just">
              <a:buNone/>
            </a:pPr>
            <a:r>
              <a:rPr lang="es-ES" sz="2200" dirty="0" smtClean="0"/>
              <a:t>Proceso de elaboración:</a:t>
            </a:r>
          </a:p>
          <a:p>
            <a:pPr marL="457200" indent="-457200" algn="just">
              <a:buFont typeface="+mj-lt"/>
              <a:buAutoNum type="arabicParenR"/>
            </a:pPr>
            <a:r>
              <a:rPr lang="es-ES" sz="2200" dirty="0" smtClean="0"/>
              <a:t>Enriquecimiento </a:t>
            </a:r>
            <a:r>
              <a:rPr lang="es-ES" sz="2200" dirty="0"/>
              <a:t>de la leche en extracto seco. El contenido en materia seca de la leche condiciona la viscosidad y consistencia del producto final, así como sus características organolépticas.</a:t>
            </a:r>
          </a:p>
          <a:p>
            <a:pPr marL="457200" indent="-457200" algn="just">
              <a:buFont typeface="+mj-lt"/>
              <a:buAutoNum type="arabicParenR"/>
            </a:pPr>
            <a:r>
              <a:rPr lang="es-ES" sz="2200" dirty="0" smtClean="0"/>
              <a:t>Tratamiento </a:t>
            </a:r>
            <a:r>
              <a:rPr lang="es-ES" sz="2200" dirty="0"/>
              <a:t>térmico. Se aplica pasteurización o un proceso similar a la leche para reducir la carga </a:t>
            </a:r>
            <a:r>
              <a:rPr lang="es-ES" sz="2200" dirty="0" smtClean="0"/>
              <a:t>microbiana.</a:t>
            </a:r>
          </a:p>
          <a:p>
            <a:pPr marL="457200" indent="-457200" algn="just">
              <a:buFont typeface="+mj-lt"/>
              <a:buAutoNum type="arabicParenR"/>
            </a:pPr>
            <a:r>
              <a:rPr lang="es-ES" sz="2200" dirty="0"/>
              <a:t>Homogeneización. Principalmente en la leche entera, para impedir la separación de la materia grasa durante el </a:t>
            </a:r>
            <a:r>
              <a:rPr lang="es-ES" sz="2200" dirty="0" smtClean="0"/>
              <a:t>proceso.</a:t>
            </a:r>
          </a:p>
          <a:p>
            <a:pPr marL="457200" indent="-457200" algn="just">
              <a:buFont typeface="+mj-lt"/>
              <a:buAutoNum type="arabicParenR"/>
            </a:pPr>
            <a:r>
              <a:rPr lang="es-ES" sz="2200" dirty="0" smtClean="0"/>
              <a:t>Siembra</a:t>
            </a:r>
            <a:r>
              <a:rPr lang="es-ES" sz="2200" dirty="0"/>
              <a:t>. Consiste en añadir los fermentos lácticos. Para que el cultivo iniciador se desarrolle la leche debe tener un recuento bacteriano bajo, no poseer antibióticos ni desinfectantes, no estar contaminada por bacteriófagos ni ser leche </a:t>
            </a:r>
            <a:r>
              <a:rPr lang="es-ES" sz="2200" noProof="1" smtClean="0"/>
              <a:t>mamítica</a:t>
            </a:r>
            <a:r>
              <a:rPr lang="es-ES" sz="2200" dirty="0" smtClean="0"/>
              <a:t> </a:t>
            </a:r>
            <a:r>
              <a:rPr lang="es-ES" sz="2200" dirty="0"/>
              <a:t>(de vacas enfermas).</a:t>
            </a:r>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4.5. Tecnología para la elaboración</a:t>
            </a:r>
          </a:p>
        </p:txBody>
      </p:sp>
    </p:spTree>
    <p:extLst>
      <p:ext uri="{BB962C8B-B14F-4D97-AF65-F5344CB8AC3E}">
        <p14:creationId xmlns:p14="http://schemas.microsoft.com/office/powerpoint/2010/main" val="346679724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415637" y="2202873"/>
            <a:ext cx="11305308" cy="3974090"/>
          </a:xfrm>
        </p:spPr>
        <p:txBody>
          <a:bodyPr>
            <a:normAutofit/>
          </a:bodyPr>
          <a:lstStyle/>
          <a:p>
            <a:pPr marL="457200" indent="-457200" algn="just">
              <a:buFont typeface="+mj-lt"/>
              <a:buAutoNum type="arabicParenR" startAt="5"/>
            </a:pPr>
            <a:r>
              <a:rPr lang="es-ES" sz="2200" dirty="0" smtClean="0"/>
              <a:t>Incubación </a:t>
            </a:r>
            <a:r>
              <a:rPr lang="es-ES" sz="2200" dirty="0"/>
              <a:t>y fermentación. Se realiza a una temperatura y tiempo adecuados para el desarrollo óptimo de los cultivos inoculados (42-45 </a:t>
            </a:r>
            <a:r>
              <a:rPr lang="es-ES" sz="2200" noProof="1" smtClean="0"/>
              <a:t>ºC</a:t>
            </a:r>
            <a:r>
              <a:rPr lang="es-ES" sz="2200" dirty="0" smtClean="0"/>
              <a:t> </a:t>
            </a:r>
            <a:r>
              <a:rPr lang="es-ES" sz="2200" dirty="0"/>
              <a:t>durante unas 2 horas). La fermentación láctica llevada a cabo por los microorganismos que transforman la lactosa en ácido láctico (en una proporción del 0,9 al 1,2%) </a:t>
            </a:r>
            <a:r>
              <a:rPr lang="es-ES" sz="2200" dirty="0" smtClean="0"/>
              <a:t>supone una disminución del </a:t>
            </a:r>
            <a:r>
              <a:rPr lang="es-ES" sz="2200" dirty="0"/>
              <a:t>pH del medio (lo que dificulta el desarrollo de microorganismos indeseables), una coagulación de la leche y un sabor ácido. Otros componentes secundarios del metabolismo aportan el aroma.</a:t>
            </a:r>
          </a:p>
          <a:p>
            <a:pPr marL="457200" indent="-457200" algn="just">
              <a:buFont typeface="+mj-lt"/>
              <a:buAutoNum type="arabicParenR" startAt="5"/>
            </a:pPr>
            <a:r>
              <a:rPr lang="es-ES" sz="2200" dirty="0" smtClean="0"/>
              <a:t>Se </a:t>
            </a:r>
            <a:r>
              <a:rPr lang="es-ES" sz="2200" dirty="0"/>
              <a:t>incorporan azúcares y aromatizantes inmediatamente después de la siembra (yogur firme) y las frutas o demás ingredientes tras el enfriamiento (yogur batido).</a:t>
            </a:r>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4.5. Tecnología para la elaboración</a:t>
            </a:r>
          </a:p>
        </p:txBody>
      </p:sp>
      <p:pic>
        <p:nvPicPr>
          <p:cNvPr id="5" name="Imagen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99418" y="4622372"/>
            <a:ext cx="2400000" cy="1800000"/>
          </a:xfrm>
          <a:prstGeom prst="rect">
            <a:avLst/>
          </a:prstGeom>
        </p:spPr>
      </p:pic>
      <p:sp>
        <p:nvSpPr>
          <p:cNvPr id="6" name="Rectángulo redondeado 5"/>
          <p:cNvSpPr/>
          <p:nvPr/>
        </p:nvSpPr>
        <p:spPr>
          <a:xfrm>
            <a:off x="1593274" y="5027563"/>
            <a:ext cx="5181599" cy="98961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endParaRPr lang="es-ES" sz="1600" noProof="1" smtClean="0">
              <a:solidFill>
                <a:srgbClr val="062E64"/>
              </a:solidFill>
              <a:hlinkClick r:id="rId3"/>
            </a:endParaRPr>
          </a:p>
          <a:p>
            <a:r>
              <a:rPr lang="es-ES" dirty="0">
                <a:solidFill>
                  <a:srgbClr val="062E64"/>
                </a:solidFill>
              </a:rPr>
              <a:t>Ver los siguientes vídeos para más </a:t>
            </a:r>
            <a:r>
              <a:rPr lang="es-ES" dirty="0" smtClean="0">
                <a:solidFill>
                  <a:srgbClr val="062E64"/>
                </a:solidFill>
              </a:rPr>
              <a:t>información</a:t>
            </a:r>
            <a:r>
              <a:rPr lang="en-US" dirty="0" smtClean="0">
                <a:solidFill>
                  <a:srgbClr val="062E64"/>
                </a:solidFill>
              </a:rPr>
              <a:t>: </a:t>
            </a:r>
            <a:r>
              <a:rPr lang="es-ES" sz="1600" noProof="1" smtClean="0">
                <a:solidFill>
                  <a:srgbClr val="062E64"/>
                </a:solidFill>
                <a:hlinkClick r:id="rId3"/>
              </a:rPr>
              <a:t>https</a:t>
            </a:r>
            <a:r>
              <a:rPr lang="es-ES" sz="1600" noProof="1">
                <a:solidFill>
                  <a:srgbClr val="062E64"/>
                </a:solidFill>
                <a:hlinkClick r:id="rId3"/>
              </a:rPr>
              <a:t>://www.youtube.com/watch?v=v7fG394NEHM</a:t>
            </a:r>
            <a:endParaRPr lang="es-ES" sz="1600" noProof="1">
              <a:solidFill>
                <a:srgbClr val="062E64"/>
              </a:solidFill>
            </a:endParaRPr>
          </a:p>
          <a:p>
            <a:pPr algn="just"/>
            <a:r>
              <a:rPr lang="es-ES" sz="1600" noProof="1" smtClean="0">
                <a:solidFill>
                  <a:srgbClr val="062E64"/>
                </a:solidFill>
                <a:hlinkClick r:id="rId4"/>
              </a:rPr>
              <a:t>https</a:t>
            </a:r>
            <a:r>
              <a:rPr lang="es-ES" sz="1600" noProof="1">
                <a:solidFill>
                  <a:srgbClr val="062E64"/>
                </a:solidFill>
                <a:hlinkClick r:id="rId4"/>
              </a:rPr>
              <a:t>://www.youtube.com/watch?v=ja6CfQirtxU</a:t>
            </a:r>
            <a:endParaRPr lang="es-ES" sz="1600" noProof="1">
              <a:solidFill>
                <a:srgbClr val="062E64"/>
              </a:solidFill>
            </a:endParaRPr>
          </a:p>
          <a:p>
            <a:pPr algn="ctr"/>
            <a:endParaRPr lang="en-GB" sz="2200" dirty="0">
              <a:solidFill>
                <a:srgbClr val="0070C0"/>
              </a:solidFill>
            </a:endParaRPr>
          </a:p>
        </p:txBody>
      </p:sp>
    </p:spTree>
    <p:extLst>
      <p:ext uri="{BB962C8B-B14F-4D97-AF65-F5344CB8AC3E}">
        <p14:creationId xmlns:p14="http://schemas.microsoft.com/office/powerpoint/2010/main" val="1130172677"/>
      </p:ext>
    </p:extLst>
  </p:cSld>
  <p:clrMapOvr>
    <a:masterClrMapping/>
  </p:clrMapOvr>
  <mc:AlternateContent xmlns:mc="http://schemas.openxmlformats.org/markup-compatibility/2006" xmlns:p14="http://schemas.microsoft.com/office/powerpoint/2010/main">
    <mc:Choice Requires="p14">
      <p:transition p14:dur="0" advClick="0" advTm="10200"/>
    </mc:Choice>
    <mc:Fallback xmlns="">
      <p:transition advClick="0" advTm="102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6137564" y="1316183"/>
            <a:ext cx="5943600" cy="5125353"/>
            <a:chOff x="221673" y="1157225"/>
            <a:chExt cx="5929745" cy="5188158"/>
          </a:xfrm>
        </p:grpSpPr>
        <p:pic>
          <p:nvPicPr>
            <p:cNvPr id="2" name="Imagen 1"/>
            <p:cNvPicPr>
              <a:picLocks noChangeAspect="1"/>
            </p:cNvPicPr>
            <p:nvPr/>
          </p:nvPicPr>
          <p:blipFill>
            <a:blip r:embed="rId2"/>
            <a:stretch>
              <a:fillRect/>
            </a:stretch>
          </p:blipFill>
          <p:spPr>
            <a:xfrm>
              <a:off x="221673" y="1157225"/>
              <a:ext cx="5929745" cy="5188158"/>
            </a:xfrm>
            <a:prstGeom prst="rect">
              <a:avLst/>
            </a:prstGeom>
          </p:spPr>
        </p:pic>
        <p:sp>
          <p:nvSpPr>
            <p:cNvPr id="3" name="Rectángulo 2"/>
            <p:cNvSpPr/>
            <p:nvPr/>
          </p:nvSpPr>
          <p:spPr>
            <a:xfrm>
              <a:off x="1015831" y="5423669"/>
              <a:ext cx="1265724" cy="380154"/>
            </a:xfrm>
            <a:prstGeom prst="rect">
              <a:avLst/>
            </a:prstGeom>
          </p:spPr>
          <p:txBody>
            <a:bodyPr wrap="none">
              <a:spAutoFit/>
            </a:bodyPr>
            <a:lstStyle/>
            <a:p>
              <a:pPr algn="just">
                <a:lnSpc>
                  <a:spcPct val="107000"/>
                </a:lnSpc>
                <a:spcAft>
                  <a:spcPts val="0"/>
                </a:spcAft>
              </a:pPr>
              <a:r>
                <a:rPr lang="es-ES" dirty="0" smtClean="0">
                  <a:solidFill>
                    <a:schemeClr val="bg1"/>
                  </a:solidFill>
                  <a:latin typeface="Calibri" panose="020F0502020204030204" pitchFamily="34" charset="0"/>
                  <a:ea typeface="Calibri" panose="020F0502020204030204" pitchFamily="34" charset="0"/>
                  <a:cs typeface="Calibri" panose="020F0502020204030204" pitchFamily="34" charset="0"/>
                </a:rPr>
                <a:t>Yogur firme</a:t>
              </a:r>
              <a:endParaRPr lang="es-E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ángulo 3"/>
            <p:cNvSpPr/>
            <p:nvPr/>
          </p:nvSpPr>
          <p:spPr>
            <a:xfrm>
              <a:off x="548364" y="4918362"/>
              <a:ext cx="2200655" cy="316481"/>
            </a:xfrm>
            <a:prstGeom prst="rect">
              <a:avLst/>
            </a:prstGeom>
          </p:spPr>
          <p:txBody>
            <a:bodyPr wrap="none">
              <a:spAutoFit/>
            </a:bodyPr>
            <a:lstStyle/>
            <a:p>
              <a:pPr algn="just">
                <a:lnSpc>
                  <a:spcPct val="107000"/>
                </a:lnSpc>
                <a:spcAft>
                  <a:spcPts val="0"/>
                </a:spcAft>
              </a:pPr>
              <a:r>
                <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rPr>
                <a:t>Refrigeración y almacenado</a:t>
              </a:r>
            </a:p>
          </p:txBody>
        </p:sp>
        <p:sp>
          <p:nvSpPr>
            <p:cNvPr id="5" name="Rectángulo 4"/>
            <p:cNvSpPr/>
            <p:nvPr/>
          </p:nvSpPr>
          <p:spPr>
            <a:xfrm>
              <a:off x="1053635" y="4545851"/>
              <a:ext cx="1190110" cy="316481"/>
            </a:xfrm>
            <a:prstGeom prst="rect">
              <a:avLst/>
            </a:prstGeom>
          </p:spPr>
          <p:txBody>
            <a:bodyPr wrap="none">
              <a:spAutoFit/>
            </a:bodyPr>
            <a:lstStyle/>
            <a:p>
              <a:pPr algn="just">
                <a:lnSpc>
                  <a:spcPct val="107000"/>
                </a:lnSpc>
                <a:spcAft>
                  <a:spcPts val="0"/>
                </a:spcAft>
              </a:pPr>
              <a:r>
                <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rPr>
                <a:t>Fermentación</a:t>
              </a:r>
            </a:p>
          </p:txBody>
        </p:sp>
        <p:sp>
          <p:nvSpPr>
            <p:cNvPr id="6" name="Rectángulo 5"/>
            <p:cNvSpPr/>
            <p:nvPr/>
          </p:nvSpPr>
          <p:spPr>
            <a:xfrm>
              <a:off x="4069132" y="5859702"/>
              <a:ext cx="1365965" cy="380154"/>
            </a:xfrm>
            <a:prstGeom prst="rect">
              <a:avLst/>
            </a:prstGeom>
          </p:spPr>
          <p:txBody>
            <a:bodyPr wrap="none">
              <a:spAutoFit/>
            </a:bodyPr>
            <a:lstStyle/>
            <a:p>
              <a:pPr algn="just">
                <a:lnSpc>
                  <a:spcPct val="107000"/>
                </a:lnSpc>
                <a:spcAft>
                  <a:spcPts val="0"/>
                </a:spcAft>
              </a:pPr>
              <a:r>
                <a:rPr lang="es-ES" dirty="0" smtClean="0">
                  <a:solidFill>
                    <a:schemeClr val="bg1"/>
                  </a:solidFill>
                  <a:latin typeface="Calibri" panose="020F0502020204030204" pitchFamily="34" charset="0"/>
                  <a:ea typeface="Calibri" panose="020F0502020204030204" pitchFamily="34" charset="0"/>
                  <a:cs typeface="Calibri" panose="020F0502020204030204" pitchFamily="34" charset="0"/>
                </a:rPr>
                <a:t>Yogur batido</a:t>
              </a:r>
              <a:endParaRPr lang="es-E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ángulo 6"/>
            <p:cNvSpPr/>
            <p:nvPr/>
          </p:nvSpPr>
          <p:spPr>
            <a:xfrm>
              <a:off x="873561" y="4175170"/>
              <a:ext cx="1550265" cy="326801"/>
            </a:xfrm>
            <a:prstGeom prst="rect">
              <a:avLst/>
            </a:prstGeom>
          </p:spPr>
          <p:txBody>
            <a:bodyPr wrap="none">
              <a:spAutoFit/>
            </a:bodyPr>
            <a:lstStyle/>
            <a:p>
              <a:pPr algn="just">
                <a:lnSpc>
                  <a:spcPct val="107000"/>
                </a:lnSpc>
                <a:spcAft>
                  <a:spcPts val="0"/>
                </a:spcAft>
              </a:pPr>
              <a:r>
                <a:rPr lang="es-ES"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Envasado y tapado</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ángulo 7"/>
            <p:cNvSpPr/>
            <p:nvPr/>
          </p:nvSpPr>
          <p:spPr>
            <a:xfrm>
              <a:off x="301564" y="3796647"/>
              <a:ext cx="2694252" cy="316481"/>
            </a:xfrm>
            <a:prstGeom prst="rect">
              <a:avLst/>
            </a:prstGeom>
          </p:spPr>
          <p:txBody>
            <a:bodyPr wrap="none">
              <a:spAutoFit/>
            </a:bodyPr>
            <a:lstStyle/>
            <a:p>
              <a:pPr algn="just">
                <a:lnSpc>
                  <a:spcPct val="107000"/>
                </a:lnSpc>
                <a:spcAft>
                  <a:spcPts val="0"/>
                </a:spcAft>
              </a:pPr>
              <a:r>
                <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rPr>
                <a:t>Adición componentes minoritarios</a:t>
              </a:r>
            </a:p>
          </p:txBody>
        </p:sp>
        <p:sp>
          <p:nvSpPr>
            <p:cNvPr id="9" name="Rectángulo 8"/>
            <p:cNvSpPr/>
            <p:nvPr/>
          </p:nvSpPr>
          <p:spPr>
            <a:xfrm>
              <a:off x="4157058" y="3779014"/>
              <a:ext cx="1190110" cy="316481"/>
            </a:xfrm>
            <a:prstGeom prst="rect">
              <a:avLst/>
            </a:prstGeom>
          </p:spPr>
          <p:txBody>
            <a:bodyPr wrap="none">
              <a:spAutoFit/>
            </a:bodyPr>
            <a:lstStyle/>
            <a:p>
              <a:pPr algn="just">
                <a:lnSpc>
                  <a:spcPct val="107000"/>
                </a:lnSpc>
                <a:spcAft>
                  <a:spcPts val="0"/>
                </a:spcAft>
              </a:pPr>
              <a:r>
                <a:rPr lang="es-ES"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Fermentación</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ángulo 9"/>
            <p:cNvSpPr/>
            <p:nvPr/>
          </p:nvSpPr>
          <p:spPr>
            <a:xfrm>
              <a:off x="3651789" y="5372173"/>
              <a:ext cx="2200655" cy="326801"/>
            </a:xfrm>
            <a:prstGeom prst="rect">
              <a:avLst/>
            </a:prstGeom>
          </p:spPr>
          <p:txBody>
            <a:bodyPr wrap="none">
              <a:spAutoFit/>
            </a:bodyPr>
            <a:lstStyle/>
            <a:p>
              <a:pPr algn="just">
                <a:lnSpc>
                  <a:spcPct val="107000"/>
                </a:lnSpc>
                <a:spcAft>
                  <a:spcPts val="0"/>
                </a:spcAft>
              </a:pPr>
              <a:r>
                <a:rPr lang="es-ES"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Refrigeración y almacenado</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ángulo 10"/>
            <p:cNvSpPr/>
            <p:nvPr/>
          </p:nvSpPr>
          <p:spPr>
            <a:xfrm>
              <a:off x="4177942" y="4068653"/>
              <a:ext cx="1148338" cy="316481"/>
            </a:xfrm>
            <a:prstGeom prst="rect">
              <a:avLst/>
            </a:prstGeom>
          </p:spPr>
          <p:txBody>
            <a:bodyPr wrap="none">
              <a:spAutoFit/>
            </a:bodyPr>
            <a:lstStyle/>
            <a:p>
              <a:pPr algn="just">
                <a:lnSpc>
                  <a:spcPct val="107000"/>
                </a:lnSpc>
                <a:spcAft>
                  <a:spcPts val="0"/>
                </a:spcAft>
              </a:pPr>
              <a:r>
                <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rPr>
                <a:t>Refrigeración</a:t>
              </a:r>
            </a:p>
          </p:txBody>
        </p:sp>
        <p:sp>
          <p:nvSpPr>
            <p:cNvPr id="12" name="Rectángulo 11"/>
            <p:cNvSpPr/>
            <p:nvPr/>
          </p:nvSpPr>
          <p:spPr>
            <a:xfrm>
              <a:off x="3389817" y="4395218"/>
              <a:ext cx="2694252" cy="316481"/>
            </a:xfrm>
            <a:prstGeom prst="rect">
              <a:avLst/>
            </a:prstGeom>
          </p:spPr>
          <p:txBody>
            <a:bodyPr wrap="none">
              <a:spAutoFit/>
            </a:bodyPr>
            <a:lstStyle/>
            <a:p>
              <a:pPr algn="just">
                <a:lnSpc>
                  <a:spcPct val="107000"/>
                </a:lnSpc>
                <a:spcAft>
                  <a:spcPts val="0"/>
                </a:spcAft>
              </a:pPr>
              <a:r>
                <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rPr>
                <a:t>Adición componentes minoritarios</a:t>
              </a:r>
            </a:p>
          </p:txBody>
        </p:sp>
        <p:sp>
          <p:nvSpPr>
            <p:cNvPr id="13" name="Rectángulo 12"/>
            <p:cNvSpPr/>
            <p:nvPr/>
          </p:nvSpPr>
          <p:spPr>
            <a:xfrm>
              <a:off x="4376277" y="4718123"/>
              <a:ext cx="657555" cy="316481"/>
            </a:xfrm>
            <a:prstGeom prst="rect">
              <a:avLst/>
            </a:prstGeom>
          </p:spPr>
          <p:txBody>
            <a:bodyPr wrap="none">
              <a:spAutoFit/>
            </a:bodyPr>
            <a:lstStyle/>
            <a:p>
              <a:pPr algn="just">
                <a:lnSpc>
                  <a:spcPct val="107000"/>
                </a:lnSpc>
                <a:spcAft>
                  <a:spcPts val="0"/>
                </a:spcAft>
              </a:pPr>
              <a:r>
                <a:rPr lang="es-ES"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Batido</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ángulo 13"/>
            <p:cNvSpPr/>
            <p:nvPr/>
          </p:nvSpPr>
          <p:spPr>
            <a:xfrm>
              <a:off x="3940075" y="5035871"/>
              <a:ext cx="1550265" cy="316481"/>
            </a:xfrm>
            <a:prstGeom prst="rect">
              <a:avLst/>
            </a:prstGeom>
          </p:spPr>
          <p:txBody>
            <a:bodyPr wrap="none">
              <a:spAutoFit/>
            </a:bodyPr>
            <a:lstStyle/>
            <a:p>
              <a:pPr algn="just">
                <a:lnSpc>
                  <a:spcPct val="107000"/>
                </a:lnSpc>
                <a:spcAft>
                  <a:spcPts val="0"/>
                </a:spcAft>
              </a:pPr>
              <a:r>
                <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rPr>
                <a:t>Envasado y tapado</a:t>
              </a:r>
            </a:p>
          </p:txBody>
        </p:sp>
        <p:sp>
          <p:nvSpPr>
            <p:cNvPr id="15" name="Rectángulo 14"/>
            <p:cNvSpPr/>
            <p:nvPr/>
          </p:nvSpPr>
          <p:spPr>
            <a:xfrm>
              <a:off x="2427709" y="3223309"/>
              <a:ext cx="1743649" cy="326801"/>
            </a:xfrm>
            <a:prstGeom prst="rect">
              <a:avLst/>
            </a:prstGeom>
          </p:spPr>
          <p:txBody>
            <a:bodyPr wrap="none">
              <a:spAutoFit/>
            </a:bodyPr>
            <a:lstStyle/>
            <a:p>
              <a:pPr algn="just">
                <a:lnSpc>
                  <a:spcPct val="107000"/>
                </a:lnSpc>
                <a:spcAft>
                  <a:spcPts val="0"/>
                </a:spcAft>
              </a:pPr>
              <a:r>
                <a:rPr lang="es-ES"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Adición de fermentos</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tángulo 15"/>
            <p:cNvSpPr/>
            <p:nvPr/>
          </p:nvSpPr>
          <p:spPr>
            <a:xfrm>
              <a:off x="2612378" y="2955593"/>
              <a:ext cx="1148338" cy="316481"/>
            </a:xfrm>
            <a:prstGeom prst="rect">
              <a:avLst/>
            </a:prstGeom>
          </p:spPr>
          <p:txBody>
            <a:bodyPr wrap="none">
              <a:spAutoFit/>
            </a:bodyPr>
            <a:lstStyle/>
            <a:p>
              <a:pPr algn="just">
                <a:lnSpc>
                  <a:spcPct val="107000"/>
                </a:lnSpc>
                <a:spcAft>
                  <a:spcPts val="0"/>
                </a:spcAft>
              </a:pPr>
              <a:r>
                <a:rPr lang="es-ES"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Refrigeración</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Rectángulo 16"/>
            <p:cNvSpPr/>
            <p:nvPr/>
          </p:nvSpPr>
          <p:spPr>
            <a:xfrm>
              <a:off x="2682594" y="2677978"/>
              <a:ext cx="1233866" cy="316481"/>
            </a:xfrm>
            <a:prstGeom prst="rect">
              <a:avLst/>
            </a:prstGeom>
          </p:spPr>
          <p:txBody>
            <a:bodyPr wrap="none">
              <a:spAutoFit/>
            </a:bodyPr>
            <a:lstStyle/>
            <a:p>
              <a:pPr algn="just">
                <a:lnSpc>
                  <a:spcPct val="107000"/>
                </a:lnSpc>
                <a:spcAft>
                  <a:spcPts val="0"/>
                </a:spcAft>
              </a:pPr>
              <a:r>
                <a:rPr lang="es-ES"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Pasteurización</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ctángulo 17"/>
            <p:cNvSpPr/>
            <p:nvPr/>
          </p:nvSpPr>
          <p:spPr>
            <a:xfrm>
              <a:off x="2146109" y="2402194"/>
              <a:ext cx="2306846" cy="316481"/>
            </a:xfrm>
            <a:prstGeom prst="rect">
              <a:avLst/>
            </a:prstGeom>
          </p:spPr>
          <p:txBody>
            <a:bodyPr wrap="none">
              <a:spAutoFit/>
            </a:bodyPr>
            <a:lstStyle/>
            <a:p>
              <a:pPr algn="just">
                <a:lnSpc>
                  <a:spcPct val="107000"/>
                </a:lnSpc>
                <a:spcAft>
                  <a:spcPts val="0"/>
                </a:spcAft>
              </a:pPr>
              <a:r>
                <a:rPr lang="es-ES"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Homogeneización de la leche</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Rectángulo 18"/>
            <p:cNvSpPr/>
            <p:nvPr/>
          </p:nvSpPr>
          <p:spPr>
            <a:xfrm>
              <a:off x="2781334" y="2114247"/>
              <a:ext cx="1007091" cy="316481"/>
            </a:xfrm>
            <a:prstGeom prst="rect">
              <a:avLst/>
            </a:prstGeom>
          </p:spPr>
          <p:txBody>
            <a:bodyPr wrap="none">
              <a:spAutoFit/>
            </a:bodyPr>
            <a:lstStyle/>
            <a:p>
              <a:pPr algn="just">
                <a:lnSpc>
                  <a:spcPct val="107000"/>
                </a:lnSpc>
                <a:spcAft>
                  <a:spcPts val="0"/>
                </a:spcAft>
              </a:pPr>
              <a:r>
                <a:rPr lang="es-ES" sz="1400" noProof="1" smtClean="0">
                  <a:solidFill>
                    <a:schemeClr val="accent1"/>
                  </a:solidFill>
                  <a:latin typeface="Calibri" panose="020F0502020204030204" pitchFamily="34" charset="0"/>
                  <a:ea typeface="Calibri" panose="020F0502020204030204" pitchFamily="34" charset="0"/>
                  <a:cs typeface="Calibri" panose="020F0502020204030204" pitchFamily="34" charset="0"/>
                </a:rPr>
                <a:t>Desaireado</a:t>
              </a:r>
              <a:endParaRPr lang="es-ES" sz="1400" noProof="1">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Rectángulo 19"/>
            <p:cNvSpPr/>
            <p:nvPr/>
          </p:nvSpPr>
          <p:spPr>
            <a:xfrm>
              <a:off x="1910049" y="1817806"/>
              <a:ext cx="2694252" cy="326801"/>
            </a:xfrm>
            <a:prstGeom prst="rect">
              <a:avLst/>
            </a:prstGeom>
          </p:spPr>
          <p:txBody>
            <a:bodyPr wrap="none">
              <a:spAutoFit/>
            </a:bodyPr>
            <a:lstStyle/>
            <a:p>
              <a:pPr algn="just">
                <a:lnSpc>
                  <a:spcPct val="107000"/>
                </a:lnSpc>
                <a:spcAft>
                  <a:spcPts val="0"/>
                </a:spcAft>
              </a:pPr>
              <a:r>
                <a:rPr lang="es-ES"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Adición componentes minoritarios</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ectángulo 20"/>
            <p:cNvSpPr/>
            <p:nvPr/>
          </p:nvSpPr>
          <p:spPr>
            <a:xfrm>
              <a:off x="2113633" y="1524467"/>
              <a:ext cx="2145831" cy="316481"/>
            </a:xfrm>
            <a:prstGeom prst="rect">
              <a:avLst/>
            </a:prstGeom>
          </p:spPr>
          <p:txBody>
            <a:bodyPr wrap="none">
              <a:spAutoFit/>
            </a:bodyPr>
            <a:lstStyle/>
            <a:p>
              <a:pPr algn="just">
                <a:lnSpc>
                  <a:spcPct val="107000"/>
                </a:lnSpc>
                <a:spcAft>
                  <a:spcPts val="0"/>
                </a:spcAft>
              </a:pPr>
              <a:r>
                <a:rPr lang="es-ES"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Estandarización de la leche</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Rectángulo 21"/>
            <p:cNvSpPr/>
            <p:nvPr/>
          </p:nvSpPr>
          <p:spPr>
            <a:xfrm>
              <a:off x="2334165" y="1237496"/>
              <a:ext cx="1754779" cy="326801"/>
            </a:xfrm>
            <a:prstGeom prst="rect">
              <a:avLst/>
            </a:prstGeom>
          </p:spPr>
          <p:txBody>
            <a:bodyPr wrap="none">
              <a:spAutoFit/>
            </a:bodyPr>
            <a:lstStyle/>
            <a:p>
              <a:pPr algn="just">
                <a:lnSpc>
                  <a:spcPct val="107000"/>
                </a:lnSpc>
                <a:spcAft>
                  <a:spcPts val="0"/>
                </a:spcAft>
              </a:pPr>
              <a:r>
                <a:rPr lang="es-ES" sz="1400" dirty="0" smtClean="0">
                  <a:solidFill>
                    <a:schemeClr val="accent1"/>
                  </a:solidFill>
                  <a:latin typeface="Calibri" panose="020F0502020204030204" pitchFamily="34" charset="0"/>
                  <a:ea typeface="Calibri" panose="020F0502020204030204" pitchFamily="34" charset="0"/>
                  <a:cs typeface="Calibri" panose="020F0502020204030204" pitchFamily="34" charset="0"/>
                </a:rPr>
                <a:t>Recepción de la leche</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4" name="Rectángulo 23"/>
          <p:cNvSpPr/>
          <p:nvPr/>
        </p:nvSpPr>
        <p:spPr>
          <a:xfrm>
            <a:off x="5511445" y="2890961"/>
            <a:ext cx="2372316" cy="341632"/>
          </a:xfrm>
          <a:prstGeom prst="rect">
            <a:avLst/>
          </a:prstGeom>
        </p:spPr>
        <p:txBody>
          <a:bodyPr wrap="none">
            <a:spAutoFit/>
          </a:bodyPr>
          <a:lstStyle/>
          <a:p>
            <a:pPr>
              <a:lnSpc>
                <a:spcPct val="90000"/>
              </a:lnSpc>
              <a:spcBef>
                <a:spcPts val="1000"/>
              </a:spcBef>
            </a:pPr>
            <a:r>
              <a:rPr lang="es-ES" dirty="0" smtClean="0">
                <a:solidFill>
                  <a:schemeClr val="accent5">
                    <a:lumMod val="75000"/>
                  </a:schemeClr>
                </a:solidFill>
              </a:rPr>
              <a:t>Proceso de elaboración</a:t>
            </a:r>
            <a:endParaRPr lang="es-ES" dirty="0">
              <a:solidFill>
                <a:schemeClr val="accent5">
                  <a:lumMod val="75000"/>
                </a:schemeClr>
              </a:solidFill>
            </a:endParaRPr>
          </a:p>
        </p:txBody>
      </p:sp>
      <p:sp>
        <p:nvSpPr>
          <p:cNvPr id="25" name="Rectángulo 24"/>
          <p:cNvSpPr/>
          <p:nvPr/>
        </p:nvSpPr>
        <p:spPr>
          <a:xfrm>
            <a:off x="8742060" y="6467857"/>
            <a:ext cx="3303468" cy="276999"/>
          </a:xfrm>
          <a:prstGeom prst="rect">
            <a:avLst/>
          </a:prstGeom>
        </p:spPr>
        <p:txBody>
          <a:bodyPr wrap="none">
            <a:spAutoFit/>
          </a:bodyPr>
          <a:lstStyle/>
          <a:p>
            <a:r>
              <a:rPr lang="en-GB" sz="1200" dirty="0" smtClean="0">
                <a:solidFill>
                  <a:srgbClr val="062E64"/>
                </a:solidFill>
              </a:rPr>
              <a:t>Fuente: </a:t>
            </a:r>
            <a:r>
              <a:rPr lang="es-ES" sz="1200" dirty="0" smtClean="0">
                <a:solidFill>
                  <a:srgbClr val="062E64"/>
                </a:solidFill>
              </a:rPr>
              <a:t>Federación Nacional de Industrias Lácteas</a:t>
            </a:r>
            <a:endParaRPr lang="es-ES" sz="1200" dirty="0">
              <a:solidFill>
                <a:srgbClr val="062E64"/>
              </a:solidFill>
            </a:endParaRPr>
          </a:p>
        </p:txBody>
      </p:sp>
      <p:pic>
        <p:nvPicPr>
          <p:cNvPr id="23" name="Imagen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53111" y="2645109"/>
            <a:ext cx="2478726" cy="3304970"/>
          </a:xfrm>
          <a:prstGeom prst="rect">
            <a:avLst/>
          </a:prstGeom>
        </p:spPr>
      </p:pic>
      <p:sp>
        <p:nvSpPr>
          <p:cNvPr id="28" name="Title 1">
            <a:extLst>
              <a:ext uri="{FF2B5EF4-FFF2-40B4-BE49-F238E27FC236}">
                <a16:creationId xmlns:a16="http://schemas.microsoft.com/office/drawing/2014/main" id="{B7469D13-D15C-47A9-B2F5-6A04E7F24653}"/>
              </a:ext>
            </a:extLst>
          </p:cNvPr>
          <p:cNvSpPr>
            <a:spLocks noGrp="1"/>
          </p:cNvSpPr>
          <p:nvPr>
            <p:ph type="title"/>
          </p:nvPr>
        </p:nvSpPr>
        <p:spPr>
          <a:xfrm>
            <a:off x="838200" y="1245440"/>
            <a:ext cx="6666610" cy="1325563"/>
          </a:xfrm>
        </p:spPr>
        <p:txBody>
          <a:bodyPr/>
          <a:lstStyle/>
          <a:p>
            <a:r>
              <a:rPr lang="es-ES" dirty="0"/>
              <a:t>4.5. Tecnología para la elaboración</a:t>
            </a:r>
          </a:p>
        </p:txBody>
      </p:sp>
    </p:spTree>
    <p:extLst>
      <p:ext uri="{BB962C8B-B14F-4D97-AF65-F5344CB8AC3E}">
        <p14:creationId xmlns:p14="http://schemas.microsoft.com/office/powerpoint/2010/main" val="1621378081"/>
      </p:ext>
    </p:extLst>
  </p:cSld>
  <p:clrMapOvr>
    <a:masterClrMapping/>
  </p:clrMapOvr>
  <mc:AlternateContent xmlns:mc="http://schemas.openxmlformats.org/markup-compatibility/2006" xmlns:p14="http://schemas.microsoft.com/office/powerpoint/2010/main">
    <mc:Choice Requires="p14">
      <p:transition p14:dur="0" advClick="0" advTm="12200"/>
    </mc:Choice>
    <mc:Fallback xmlns="">
      <p:transition advClick="0" advTm="122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o 51"/>
          <p:cNvGrpSpPr/>
          <p:nvPr/>
        </p:nvGrpSpPr>
        <p:grpSpPr>
          <a:xfrm>
            <a:off x="9892576" y="4268380"/>
            <a:ext cx="2208200" cy="2398153"/>
            <a:chOff x="7355024" y="3390852"/>
            <a:chExt cx="2208200" cy="2398153"/>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5024" y="3390852"/>
              <a:ext cx="2208200" cy="2398153"/>
            </a:xfrm>
            <a:prstGeom prst="rect">
              <a:avLst/>
            </a:prstGeom>
          </p:spPr>
        </p:pic>
        <p:grpSp>
          <p:nvGrpSpPr>
            <p:cNvPr id="8" name="Grupo 7"/>
            <p:cNvGrpSpPr/>
            <p:nvPr/>
          </p:nvGrpSpPr>
          <p:grpSpPr>
            <a:xfrm>
              <a:off x="7468767" y="3475913"/>
              <a:ext cx="1960115" cy="2164166"/>
              <a:chOff x="7468767" y="3475913"/>
              <a:chExt cx="1960115" cy="2164166"/>
            </a:xfrm>
          </p:grpSpPr>
          <p:sp>
            <p:nvSpPr>
              <p:cNvPr id="9" name="Rectángulo 8"/>
              <p:cNvSpPr/>
              <p:nvPr/>
            </p:nvSpPr>
            <p:spPr>
              <a:xfrm>
                <a:off x="7715971" y="3475913"/>
                <a:ext cx="1513089" cy="338554"/>
              </a:xfrm>
              <a:prstGeom prst="rect">
                <a:avLst/>
              </a:prstGeom>
              <a:solidFill>
                <a:schemeClr val="bg1"/>
              </a:solidFill>
            </p:spPr>
            <p:txBody>
              <a:bodyPr wrap="square">
                <a:spAutoFit/>
              </a:bodyPr>
              <a:lstStyle/>
              <a:p>
                <a:pPr algn="ctr"/>
                <a:r>
                  <a:rPr lang="es-ES" sz="1600" b="1" dirty="0" smtClean="0">
                    <a:solidFill>
                      <a:srgbClr val="062E64"/>
                    </a:solidFill>
                  </a:rPr>
                  <a:t>Helado</a:t>
                </a:r>
                <a:endParaRPr lang="es-ES" sz="1600" dirty="0"/>
              </a:p>
            </p:txBody>
          </p:sp>
          <p:sp>
            <p:nvSpPr>
              <p:cNvPr id="22" name="Rectángulo 21"/>
              <p:cNvSpPr/>
              <p:nvPr/>
            </p:nvSpPr>
            <p:spPr>
              <a:xfrm>
                <a:off x="8528377" y="4208522"/>
                <a:ext cx="846000"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Cultivo</a:t>
                </a:r>
                <a:endParaRPr lang="es-ES" sz="1000" dirty="0"/>
              </a:p>
            </p:txBody>
          </p:sp>
          <p:sp>
            <p:nvSpPr>
              <p:cNvPr id="23" name="Rectángulo 22"/>
              <p:cNvSpPr/>
              <p:nvPr/>
            </p:nvSpPr>
            <p:spPr>
              <a:xfrm>
                <a:off x="7557372" y="4492413"/>
                <a:ext cx="846000"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Incubación</a:t>
                </a:r>
                <a:endParaRPr lang="es-ES" sz="1000" dirty="0"/>
              </a:p>
            </p:txBody>
          </p:sp>
          <p:sp>
            <p:nvSpPr>
              <p:cNvPr id="25" name="Rectángulo 24"/>
              <p:cNvSpPr/>
              <p:nvPr/>
            </p:nvSpPr>
            <p:spPr>
              <a:xfrm>
                <a:off x="7550326" y="4827463"/>
                <a:ext cx="846000"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Congelación</a:t>
                </a:r>
                <a:endParaRPr lang="es-ES" sz="1000" dirty="0"/>
              </a:p>
            </p:txBody>
          </p:sp>
          <p:sp>
            <p:nvSpPr>
              <p:cNvPr id="26" name="Rectángulo 25"/>
              <p:cNvSpPr/>
              <p:nvPr/>
            </p:nvSpPr>
            <p:spPr>
              <a:xfrm>
                <a:off x="7542079" y="5159158"/>
                <a:ext cx="846000"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Envasado</a:t>
                </a:r>
                <a:endParaRPr lang="es-ES" sz="1000" dirty="0"/>
              </a:p>
            </p:txBody>
          </p:sp>
          <p:sp>
            <p:nvSpPr>
              <p:cNvPr id="27" name="Rectángulo 26"/>
              <p:cNvSpPr/>
              <p:nvPr/>
            </p:nvSpPr>
            <p:spPr>
              <a:xfrm>
                <a:off x="7550326" y="5486191"/>
                <a:ext cx="846000"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Endurecimiento</a:t>
                </a:r>
                <a:endParaRPr lang="es-ES" sz="1000" dirty="0"/>
              </a:p>
            </p:txBody>
          </p:sp>
          <p:sp>
            <p:nvSpPr>
              <p:cNvPr id="28" name="Rectángulo 27"/>
              <p:cNvSpPr/>
              <p:nvPr/>
            </p:nvSpPr>
            <p:spPr>
              <a:xfrm>
                <a:off x="7468767" y="3874472"/>
                <a:ext cx="1960115" cy="198000"/>
              </a:xfrm>
              <a:prstGeom prst="rect">
                <a:avLst/>
              </a:prstGeom>
              <a:solidFill>
                <a:srgbClr val="FFF795"/>
              </a:solidFill>
              <a:ln w="12700">
                <a:solidFill>
                  <a:schemeClr val="tx1"/>
                </a:solidFill>
              </a:ln>
            </p:spPr>
            <p:txBody>
              <a:bodyPr wrap="square" lIns="0" tIns="0" rIns="0" bIns="0">
                <a:spAutoFit/>
              </a:bodyPr>
              <a:lstStyle/>
              <a:p>
                <a:pPr algn="ctr"/>
                <a:r>
                  <a:rPr lang="es-ES" sz="1000" noProof="1" smtClean="0">
                    <a:solidFill>
                      <a:srgbClr val="062E64"/>
                    </a:solidFill>
                  </a:rPr>
                  <a:t>Mezcla de leche/helado pretratada</a:t>
                </a:r>
                <a:endParaRPr lang="es-ES" sz="1000" noProof="1"/>
              </a:p>
            </p:txBody>
          </p:sp>
        </p:grpSp>
      </p:grpSp>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s-ES" dirty="0"/>
              <a:t>4.5. Tecnología para la elaboración</a:t>
            </a:r>
          </a:p>
        </p:txBody>
      </p:sp>
      <p:sp>
        <p:nvSpPr>
          <p:cNvPr id="7" name="Rectángulo 6"/>
          <p:cNvSpPr/>
          <p:nvPr/>
        </p:nvSpPr>
        <p:spPr>
          <a:xfrm>
            <a:off x="838200" y="2181153"/>
            <a:ext cx="3924857" cy="397032"/>
          </a:xfrm>
          <a:prstGeom prst="rect">
            <a:avLst/>
          </a:prstGeom>
        </p:spPr>
        <p:txBody>
          <a:bodyPr wrap="none">
            <a:spAutoFit/>
          </a:bodyPr>
          <a:lstStyle/>
          <a:p>
            <a:pPr>
              <a:lnSpc>
                <a:spcPct val="90000"/>
              </a:lnSpc>
              <a:spcBef>
                <a:spcPts val="1000"/>
              </a:spcBef>
            </a:pPr>
            <a:r>
              <a:rPr lang="es-ES" sz="2200" dirty="0">
                <a:solidFill>
                  <a:schemeClr val="accent5">
                    <a:lumMod val="75000"/>
                  </a:schemeClr>
                </a:solidFill>
              </a:rPr>
              <a:t>Proceso de producción del yogur</a:t>
            </a:r>
            <a:endParaRPr lang="en-GB" sz="2200" dirty="0">
              <a:solidFill>
                <a:schemeClr val="accent5">
                  <a:lumMod val="75000"/>
                </a:schemeClr>
              </a:solidFill>
            </a:endParaRPr>
          </a:p>
        </p:txBody>
      </p:sp>
      <p:sp>
        <p:nvSpPr>
          <p:cNvPr id="10" name="Rectángulo 9"/>
          <p:cNvSpPr/>
          <p:nvPr/>
        </p:nvSpPr>
        <p:spPr>
          <a:xfrm>
            <a:off x="838200" y="6021509"/>
            <a:ext cx="3477940" cy="276999"/>
          </a:xfrm>
          <a:prstGeom prst="rect">
            <a:avLst/>
          </a:prstGeom>
        </p:spPr>
        <p:txBody>
          <a:bodyPr wrap="none">
            <a:spAutoFit/>
          </a:bodyPr>
          <a:lstStyle/>
          <a:p>
            <a:r>
              <a:rPr lang="en-GB" sz="1200" dirty="0">
                <a:solidFill>
                  <a:srgbClr val="062E64"/>
                </a:solidFill>
              </a:rPr>
              <a:t>Source: Tetra Pak Dairy Processing </a:t>
            </a:r>
            <a:r>
              <a:rPr lang="en-GB" sz="1200" dirty="0" smtClean="0">
                <a:solidFill>
                  <a:srgbClr val="062E64"/>
                </a:solidFill>
              </a:rPr>
              <a:t>Handbook (1995)</a:t>
            </a:r>
            <a:endParaRPr lang="es-ES" sz="1200" dirty="0">
              <a:solidFill>
                <a:srgbClr val="062E64"/>
              </a:solidFill>
            </a:endParaRPr>
          </a:p>
        </p:txBody>
      </p:sp>
      <p:grpSp>
        <p:nvGrpSpPr>
          <p:cNvPr id="53" name="Grupo 52"/>
          <p:cNvGrpSpPr/>
          <p:nvPr/>
        </p:nvGrpSpPr>
        <p:grpSpPr>
          <a:xfrm>
            <a:off x="7332023" y="2980465"/>
            <a:ext cx="2578747" cy="2259473"/>
            <a:chOff x="9500878" y="4276969"/>
            <a:chExt cx="2578747" cy="2259473"/>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0878" y="4276969"/>
              <a:ext cx="2578747" cy="2259473"/>
            </a:xfrm>
            <a:prstGeom prst="rect">
              <a:avLst/>
            </a:prstGeom>
          </p:spPr>
        </p:pic>
        <p:grpSp>
          <p:nvGrpSpPr>
            <p:cNvPr id="51" name="Grupo 50"/>
            <p:cNvGrpSpPr/>
            <p:nvPr/>
          </p:nvGrpSpPr>
          <p:grpSpPr>
            <a:xfrm>
              <a:off x="9638106" y="4276969"/>
              <a:ext cx="2291624" cy="2101329"/>
              <a:chOff x="9638106" y="4276969"/>
              <a:chExt cx="2291624" cy="2101329"/>
            </a:xfrm>
          </p:grpSpPr>
          <p:sp>
            <p:nvSpPr>
              <p:cNvPr id="3" name="Rectángulo 2"/>
              <p:cNvSpPr/>
              <p:nvPr/>
            </p:nvSpPr>
            <p:spPr>
              <a:xfrm>
                <a:off x="9689725" y="4276969"/>
                <a:ext cx="2240005" cy="369332"/>
              </a:xfrm>
              <a:prstGeom prst="rect">
                <a:avLst/>
              </a:prstGeom>
              <a:solidFill>
                <a:schemeClr val="bg1"/>
              </a:solidFill>
            </p:spPr>
            <p:txBody>
              <a:bodyPr wrap="square">
                <a:spAutoFit/>
              </a:bodyPr>
              <a:lstStyle/>
              <a:p>
                <a:pPr algn="ctr"/>
                <a:r>
                  <a:rPr lang="en-GB" dirty="0">
                    <a:solidFill>
                      <a:srgbClr val="062E64"/>
                    </a:solidFill>
                  </a:rPr>
                  <a:t> </a:t>
                </a:r>
                <a:r>
                  <a:rPr lang="es-ES" sz="1600" b="1" dirty="0" smtClean="0">
                    <a:solidFill>
                      <a:srgbClr val="062E64"/>
                    </a:solidFill>
                  </a:rPr>
                  <a:t>Concentrado</a:t>
                </a:r>
                <a:endParaRPr lang="es-ES" sz="1600" dirty="0"/>
              </a:p>
            </p:txBody>
          </p:sp>
          <p:sp>
            <p:nvSpPr>
              <p:cNvPr id="14" name="Rectángulo 13"/>
              <p:cNvSpPr/>
              <p:nvPr/>
            </p:nvSpPr>
            <p:spPr>
              <a:xfrm>
                <a:off x="9681773" y="6224410"/>
                <a:ext cx="846000"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Envasado</a:t>
                </a:r>
                <a:endParaRPr lang="es-ES" sz="1000" dirty="0"/>
              </a:p>
            </p:txBody>
          </p:sp>
          <p:sp>
            <p:nvSpPr>
              <p:cNvPr id="15" name="Rectángulo 14"/>
              <p:cNvSpPr/>
              <p:nvPr/>
            </p:nvSpPr>
            <p:spPr>
              <a:xfrm>
                <a:off x="9681773" y="5909690"/>
                <a:ext cx="846000"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Mezclado</a:t>
                </a:r>
                <a:endParaRPr lang="es-ES" sz="1000" dirty="0"/>
              </a:p>
            </p:txBody>
          </p:sp>
          <p:sp>
            <p:nvSpPr>
              <p:cNvPr id="16" name="Rectángulo 15"/>
              <p:cNvSpPr/>
              <p:nvPr/>
            </p:nvSpPr>
            <p:spPr>
              <a:xfrm>
                <a:off x="9681773" y="5594970"/>
                <a:ext cx="846000"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Concentración</a:t>
                </a:r>
                <a:endParaRPr lang="es-ES" sz="1000" dirty="0"/>
              </a:p>
            </p:txBody>
          </p:sp>
          <p:sp>
            <p:nvSpPr>
              <p:cNvPr id="17" name="Rectángulo 16"/>
              <p:cNvSpPr/>
              <p:nvPr/>
            </p:nvSpPr>
            <p:spPr>
              <a:xfrm>
                <a:off x="9681774" y="5289418"/>
                <a:ext cx="846000"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Incubación</a:t>
                </a:r>
                <a:endParaRPr lang="es-ES" sz="1000" dirty="0"/>
              </a:p>
            </p:txBody>
          </p:sp>
          <p:sp>
            <p:nvSpPr>
              <p:cNvPr id="18" name="Rectángulo 17"/>
              <p:cNvSpPr/>
              <p:nvPr/>
            </p:nvSpPr>
            <p:spPr>
              <a:xfrm>
                <a:off x="11083730" y="5920712"/>
                <a:ext cx="846000"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Nata</a:t>
                </a:r>
                <a:endParaRPr lang="es-ES" sz="1000" dirty="0"/>
              </a:p>
            </p:txBody>
          </p:sp>
          <p:sp>
            <p:nvSpPr>
              <p:cNvPr id="19" name="Rectángulo 18"/>
              <p:cNvSpPr/>
              <p:nvPr/>
            </p:nvSpPr>
            <p:spPr>
              <a:xfrm>
                <a:off x="11083730" y="5586822"/>
                <a:ext cx="846000"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Suero</a:t>
                </a:r>
                <a:endParaRPr lang="es-ES" sz="1000" dirty="0"/>
              </a:p>
            </p:txBody>
          </p:sp>
          <p:sp>
            <p:nvSpPr>
              <p:cNvPr id="20" name="Rectángulo 19"/>
              <p:cNvSpPr/>
              <p:nvPr/>
            </p:nvSpPr>
            <p:spPr>
              <a:xfrm>
                <a:off x="11083730" y="5015359"/>
                <a:ext cx="846000"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Cultivo</a:t>
                </a:r>
                <a:endParaRPr lang="es-ES" sz="1000" dirty="0"/>
              </a:p>
            </p:txBody>
          </p:sp>
          <p:sp>
            <p:nvSpPr>
              <p:cNvPr id="21" name="Rectángulo 20"/>
              <p:cNvSpPr/>
              <p:nvPr/>
            </p:nvSpPr>
            <p:spPr>
              <a:xfrm>
                <a:off x="9638106" y="4728972"/>
                <a:ext cx="1470519" cy="153888"/>
              </a:xfrm>
              <a:prstGeom prst="rect">
                <a:avLst/>
              </a:prstGeom>
              <a:solidFill>
                <a:srgbClr val="FFF795"/>
              </a:solidFill>
              <a:ln w="12700">
                <a:solidFill>
                  <a:schemeClr val="tx1"/>
                </a:solidFill>
              </a:ln>
            </p:spPr>
            <p:txBody>
              <a:bodyPr wrap="square" lIns="0" tIns="0" rIns="0" bIns="0">
                <a:spAutoFit/>
              </a:bodyPr>
              <a:lstStyle/>
              <a:p>
                <a:pPr algn="ctr"/>
                <a:r>
                  <a:rPr lang="es-ES" sz="1000" noProof="1" smtClean="0">
                    <a:solidFill>
                      <a:srgbClr val="062E64"/>
                    </a:solidFill>
                  </a:rPr>
                  <a:t>Leche desnatada pretratada</a:t>
                </a:r>
                <a:endParaRPr lang="es-ES" sz="1000" noProof="1"/>
              </a:p>
            </p:txBody>
          </p:sp>
        </p:grpSp>
      </p:grpSp>
      <p:grpSp>
        <p:nvGrpSpPr>
          <p:cNvPr id="54" name="Grupo 53"/>
          <p:cNvGrpSpPr/>
          <p:nvPr/>
        </p:nvGrpSpPr>
        <p:grpSpPr>
          <a:xfrm>
            <a:off x="626448" y="2506102"/>
            <a:ext cx="6790921" cy="3824490"/>
            <a:chOff x="626448" y="2474018"/>
            <a:chExt cx="6790921" cy="3824490"/>
          </a:xfrm>
        </p:grpSpPr>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48" y="2474018"/>
              <a:ext cx="6790921" cy="3824490"/>
            </a:xfrm>
            <a:prstGeom prst="rect">
              <a:avLst/>
            </a:prstGeom>
          </p:spPr>
        </p:pic>
        <p:sp>
          <p:nvSpPr>
            <p:cNvPr id="11" name="Rectángulo 10"/>
            <p:cNvSpPr/>
            <p:nvPr/>
          </p:nvSpPr>
          <p:spPr>
            <a:xfrm>
              <a:off x="4709653" y="2950676"/>
              <a:ext cx="1513089" cy="338554"/>
            </a:xfrm>
            <a:prstGeom prst="rect">
              <a:avLst/>
            </a:prstGeom>
            <a:solidFill>
              <a:schemeClr val="bg1"/>
            </a:solidFill>
          </p:spPr>
          <p:txBody>
            <a:bodyPr wrap="square">
              <a:spAutoFit/>
            </a:bodyPr>
            <a:lstStyle/>
            <a:p>
              <a:r>
                <a:rPr lang="es-ES" sz="1600" b="1" dirty="0" smtClean="0">
                  <a:solidFill>
                    <a:srgbClr val="062E64"/>
                  </a:solidFill>
                </a:rPr>
                <a:t>Bebido</a:t>
              </a:r>
              <a:endParaRPr lang="es-ES" sz="1600" dirty="0"/>
            </a:p>
          </p:txBody>
        </p:sp>
        <p:sp>
          <p:nvSpPr>
            <p:cNvPr id="12" name="Rectángulo 11"/>
            <p:cNvSpPr/>
            <p:nvPr/>
          </p:nvSpPr>
          <p:spPr>
            <a:xfrm>
              <a:off x="1795494" y="2950676"/>
              <a:ext cx="1161558" cy="338554"/>
            </a:xfrm>
            <a:prstGeom prst="rect">
              <a:avLst/>
            </a:prstGeom>
            <a:solidFill>
              <a:schemeClr val="bg1"/>
            </a:solidFill>
          </p:spPr>
          <p:txBody>
            <a:bodyPr wrap="square">
              <a:spAutoFit/>
            </a:bodyPr>
            <a:lstStyle/>
            <a:p>
              <a:pPr algn="ctr"/>
              <a:r>
                <a:rPr lang="es-ES" sz="1600" b="1" dirty="0" smtClean="0">
                  <a:solidFill>
                    <a:srgbClr val="062E64"/>
                  </a:solidFill>
                </a:rPr>
                <a:t>Mezclado</a:t>
              </a:r>
              <a:endParaRPr lang="es-ES" sz="1600" dirty="0"/>
            </a:p>
          </p:txBody>
        </p:sp>
        <p:sp>
          <p:nvSpPr>
            <p:cNvPr id="24" name="Rectángulo 23"/>
            <p:cNvSpPr/>
            <p:nvPr/>
          </p:nvSpPr>
          <p:spPr>
            <a:xfrm>
              <a:off x="4661946" y="3811218"/>
              <a:ext cx="1094797" cy="153888"/>
            </a:xfrm>
            <a:prstGeom prst="rect">
              <a:avLst/>
            </a:prstGeom>
            <a:solidFill>
              <a:srgbClr val="FFF795"/>
            </a:solidFill>
          </p:spPr>
          <p:txBody>
            <a:bodyPr wrap="square" lIns="0" tIns="0" rIns="0" bIns="0">
              <a:spAutoFit/>
            </a:bodyPr>
            <a:lstStyle/>
            <a:p>
              <a:pPr algn="ctr"/>
              <a:r>
                <a:rPr lang="es-ES" sz="1000" dirty="0">
                  <a:solidFill>
                    <a:srgbClr val="062E64"/>
                  </a:solidFill>
                </a:rPr>
                <a:t>Mezclado</a:t>
              </a:r>
              <a:endParaRPr lang="es-ES" sz="1000" dirty="0"/>
            </a:p>
          </p:txBody>
        </p:sp>
        <p:sp>
          <p:nvSpPr>
            <p:cNvPr id="29" name="Rectángulo 28"/>
            <p:cNvSpPr/>
            <p:nvPr/>
          </p:nvSpPr>
          <p:spPr>
            <a:xfrm>
              <a:off x="5950974" y="5449032"/>
              <a:ext cx="1216742" cy="307777"/>
            </a:xfrm>
            <a:prstGeom prst="rect">
              <a:avLst/>
            </a:prstGeom>
            <a:solidFill>
              <a:srgbClr val="FFF795"/>
            </a:solidFill>
            <a:ln w="12700">
              <a:solidFill>
                <a:schemeClr val="tx1"/>
              </a:solidFill>
            </a:ln>
          </p:spPr>
          <p:txBody>
            <a:bodyPr wrap="square" lIns="0" tIns="0" rIns="0" bIns="0">
              <a:spAutoFit/>
            </a:bodyPr>
            <a:lstStyle/>
            <a:p>
              <a:pPr algn="ctr"/>
              <a:r>
                <a:rPr lang="es-ES" sz="1000" dirty="0" smtClean="0">
                  <a:solidFill>
                    <a:srgbClr val="062E64"/>
                  </a:solidFill>
                </a:rPr>
                <a:t>Almacenamiento a temperatura ambiente</a:t>
              </a:r>
              <a:endParaRPr lang="es-ES" sz="1000" dirty="0"/>
            </a:p>
          </p:txBody>
        </p:sp>
        <p:sp>
          <p:nvSpPr>
            <p:cNvPr id="30" name="Rectángulo 29"/>
            <p:cNvSpPr/>
            <p:nvPr/>
          </p:nvSpPr>
          <p:spPr>
            <a:xfrm>
              <a:off x="6003963" y="4727160"/>
              <a:ext cx="1094797" cy="153888"/>
            </a:xfrm>
            <a:prstGeom prst="rect">
              <a:avLst/>
            </a:prstGeom>
            <a:solidFill>
              <a:srgbClr val="FFF795"/>
            </a:solidFill>
          </p:spPr>
          <p:txBody>
            <a:bodyPr wrap="square" lIns="0" tIns="0" rIns="0" bIns="0">
              <a:spAutoFit/>
            </a:bodyPr>
            <a:lstStyle/>
            <a:p>
              <a:pPr algn="ctr"/>
              <a:r>
                <a:rPr lang="es-ES" sz="1000" dirty="0">
                  <a:solidFill>
                    <a:srgbClr val="062E64"/>
                  </a:solidFill>
                </a:rPr>
                <a:t>Envasado aséptico</a:t>
              </a:r>
              <a:endParaRPr lang="es-ES" sz="1000" dirty="0"/>
            </a:p>
          </p:txBody>
        </p:sp>
        <p:sp>
          <p:nvSpPr>
            <p:cNvPr id="31" name="Rectángulo 30"/>
            <p:cNvSpPr/>
            <p:nvPr/>
          </p:nvSpPr>
          <p:spPr>
            <a:xfrm>
              <a:off x="6003962" y="4442742"/>
              <a:ext cx="1094797"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Tratamiento UHT</a:t>
              </a:r>
              <a:endParaRPr lang="es-ES" sz="1000" dirty="0"/>
            </a:p>
          </p:txBody>
        </p:sp>
        <p:sp>
          <p:nvSpPr>
            <p:cNvPr id="32" name="Rectángulo 31"/>
            <p:cNvSpPr/>
            <p:nvPr/>
          </p:nvSpPr>
          <p:spPr>
            <a:xfrm>
              <a:off x="4657610" y="3549841"/>
              <a:ext cx="1094797" cy="153888"/>
            </a:xfrm>
            <a:prstGeom prst="rect">
              <a:avLst/>
            </a:prstGeom>
            <a:solidFill>
              <a:srgbClr val="FFF795"/>
            </a:solidFill>
          </p:spPr>
          <p:txBody>
            <a:bodyPr wrap="square" lIns="0" tIns="0" rIns="0" bIns="0">
              <a:spAutoFit/>
            </a:bodyPr>
            <a:lstStyle/>
            <a:p>
              <a:pPr algn="ctr"/>
              <a:r>
                <a:rPr lang="es-ES" sz="1000" dirty="0">
                  <a:solidFill>
                    <a:srgbClr val="062E64"/>
                  </a:solidFill>
                </a:rPr>
                <a:t>Incubación</a:t>
              </a:r>
              <a:endParaRPr lang="es-ES" sz="1000" dirty="0"/>
            </a:p>
          </p:txBody>
        </p:sp>
        <p:sp>
          <p:nvSpPr>
            <p:cNvPr id="33" name="Rectángulo 32"/>
            <p:cNvSpPr/>
            <p:nvPr/>
          </p:nvSpPr>
          <p:spPr>
            <a:xfrm>
              <a:off x="1945016" y="3827774"/>
              <a:ext cx="837942" cy="153234"/>
            </a:xfrm>
            <a:prstGeom prst="rect">
              <a:avLst/>
            </a:prstGeom>
            <a:solidFill>
              <a:srgbClr val="FFF795"/>
            </a:solidFill>
          </p:spPr>
          <p:txBody>
            <a:bodyPr wrap="square" lIns="0" tIns="0" rIns="0" bIns="0">
              <a:spAutoFit/>
            </a:bodyPr>
            <a:lstStyle/>
            <a:p>
              <a:pPr algn="ctr"/>
              <a:r>
                <a:rPr lang="es-ES" sz="1000" dirty="0">
                  <a:solidFill>
                    <a:srgbClr val="062E64"/>
                  </a:solidFill>
                </a:rPr>
                <a:t>Incubación</a:t>
              </a:r>
              <a:endParaRPr lang="es-ES" sz="1000" dirty="0"/>
            </a:p>
          </p:txBody>
        </p:sp>
        <p:sp>
          <p:nvSpPr>
            <p:cNvPr id="34" name="Rectángulo 33"/>
            <p:cNvSpPr/>
            <p:nvPr/>
          </p:nvSpPr>
          <p:spPr>
            <a:xfrm>
              <a:off x="6003961" y="3398989"/>
              <a:ext cx="1094798" cy="307777"/>
            </a:xfrm>
            <a:prstGeom prst="rect">
              <a:avLst/>
            </a:prstGeom>
            <a:solidFill>
              <a:srgbClr val="FFF795"/>
            </a:solidFill>
          </p:spPr>
          <p:txBody>
            <a:bodyPr wrap="square" lIns="0" tIns="0" rIns="0" bIns="0">
              <a:spAutoFit/>
            </a:bodyPr>
            <a:lstStyle/>
            <a:p>
              <a:pPr algn="ctr"/>
              <a:r>
                <a:rPr lang="es-ES" sz="1000" dirty="0" smtClean="0">
                  <a:solidFill>
                    <a:srgbClr val="062E64"/>
                  </a:solidFill>
                </a:rPr>
                <a:t>Estabilizador, azúcar, fruta</a:t>
              </a:r>
              <a:endParaRPr lang="es-ES" sz="1000" dirty="0"/>
            </a:p>
          </p:txBody>
        </p:sp>
        <p:sp>
          <p:nvSpPr>
            <p:cNvPr id="35" name="Rectángulo 34"/>
            <p:cNvSpPr/>
            <p:nvPr/>
          </p:nvSpPr>
          <p:spPr>
            <a:xfrm>
              <a:off x="3787324" y="3037833"/>
              <a:ext cx="846000"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Cultivo</a:t>
              </a:r>
              <a:endParaRPr lang="es-ES" sz="1000" dirty="0"/>
            </a:p>
          </p:txBody>
        </p:sp>
        <p:sp>
          <p:nvSpPr>
            <p:cNvPr id="36" name="Rectángulo 35"/>
            <p:cNvSpPr/>
            <p:nvPr/>
          </p:nvSpPr>
          <p:spPr>
            <a:xfrm>
              <a:off x="4661946" y="4324088"/>
              <a:ext cx="1094797" cy="153888"/>
            </a:xfrm>
            <a:prstGeom prst="rect">
              <a:avLst/>
            </a:prstGeom>
            <a:solidFill>
              <a:srgbClr val="FFF795"/>
            </a:solidFill>
          </p:spPr>
          <p:txBody>
            <a:bodyPr wrap="square" lIns="0" tIns="0" rIns="0" bIns="0">
              <a:spAutoFit/>
            </a:bodyPr>
            <a:lstStyle/>
            <a:p>
              <a:pPr algn="ctr"/>
              <a:r>
                <a:rPr lang="es-ES" sz="1000" noProof="1" smtClean="0">
                  <a:solidFill>
                    <a:srgbClr val="062E64"/>
                  </a:solidFill>
                </a:rPr>
                <a:t>Pasteurización</a:t>
              </a:r>
              <a:endParaRPr lang="es-ES" sz="1000" noProof="1"/>
            </a:p>
          </p:txBody>
        </p:sp>
        <p:sp>
          <p:nvSpPr>
            <p:cNvPr id="37" name="Rectángulo 36"/>
            <p:cNvSpPr/>
            <p:nvPr/>
          </p:nvSpPr>
          <p:spPr>
            <a:xfrm>
              <a:off x="862053" y="4348468"/>
              <a:ext cx="837942" cy="153234"/>
            </a:xfrm>
            <a:prstGeom prst="rect">
              <a:avLst/>
            </a:prstGeom>
            <a:solidFill>
              <a:srgbClr val="FFF795"/>
            </a:solidFill>
          </p:spPr>
          <p:txBody>
            <a:bodyPr wrap="square" lIns="0" tIns="0" rIns="0" bIns="0">
              <a:spAutoFit/>
            </a:bodyPr>
            <a:lstStyle/>
            <a:p>
              <a:pPr algn="ctr"/>
              <a:r>
                <a:rPr lang="es-ES" sz="1000" dirty="0">
                  <a:solidFill>
                    <a:srgbClr val="062E64"/>
                  </a:solidFill>
                </a:rPr>
                <a:t>Incubación</a:t>
              </a:r>
              <a:endParaRPr lang="es-ES" sz="1000" dirty="0"/>
            </a:p>
          </p:txBody>
        </p:sp>
        <p:sp>
          <p:nvSpPr>
            <p:cNvPr id="38" name="Rectángulo 37"/>
            <p:cNvSpPr/>
            <p:nvPr/>
          </p:nvSpPr>
          <p:spPr>
            <a:xfrm>
              <a:off x="860471" y="4602759"/>
              <a:ext cx="837942" cy="153234"/>
            </a:xfrm>
            <a:prstGeom prst="rect">
              <a:avLst/>
            </a:prstGeom>
            <a:solidFill>
              <a:srgbClr val="FFF795"/>
            </a:solidFill>
          </p:spPr>
          <p:txBody>
            <a:bodyPr wrap="square" lIns="0" tIns="0" rIns="0" bIns="0">
              <a:spAutoFit/>
            </a:bodyPr>
            <a:lstStyle/>
            <a:p>
              <a:pPr algn="ctr"/>
              <a:r>
                <a:rPr lang="es-ES" sz="1000" dirty="0" smtClean="0">
                  <a:solidFill>
                    <a:srgbClr val="062E64"/>
                  </a:solidFill>
                </a:rPr>
                <a:t>Enfriado</a:t>
              </a:r>
              <a:endParaRPr lang="es-ES" sz="1000" dirty="0"/>
            </a:p>
          </p:txBody>
        </p:sp>
        <p:sp>
          <p:nvSpPr>
            <p:cNvPr id="39" name="Rectángulo 38"/>
            <p:cNvSpPr/>
            <p:nvPr/>
          </p:nvSpPr>
          <p:spPr>
            <a:xfrm>
              <a:off x="1941349" y="4603896"/>
              <a:ext cx="837942" cy="153234"/>
            </a:xfrm>
            <a:prstGeom prst="rect">
              <a:avLst/>
            </a:prstGeom>
            <a:solidFill>
              <a:srgbClr val="FFF795"/>
            </a:solidFill>
          </p:spPr>
          <p:txBody>
            <a:bodyPr wrap="square" lIns="0" tIns="0" rIns="0" bIns="0">
              <a:spAutoFit/>
            </a:bodyPr>
            <a:lstStyle/>
            <a:p>
              <a:pPr algn="ctr"/>
              <a:r>
                <a:rPr lang="es-ES" sz="1000" dirty="0">
                  <a:solidFill>
                    <a:srgbClr val="062E64"/>
                  </a:solidFill>
                </a:rPr>
                <a:t>Envasado</a:t>
              </a:r>
              <a:endParaRPr lang="es-ES" sz="1000" dirty="0"/>
            </a:p>
          </p:txBody>
        </p:sp>
        <p:sp>
          <p:nvSpPr>
            <p:cNvPr id="40" name="Rectángulo 39"/>
            <p:cNvSpPr/>
            <p:nvPr/>
          </p:nvSpPr>
          <p:spPr>
            <a:xfrm>
              <a:off x="866007" y="4087339"/>
              <a:ext cx="837942" cy="153234"/>
            </a:xfrm>
            <a:prstGeom prst="rect">
              <a:avLst/>
            </a:prstGeom>
            <a:solidFill>
              <a:srgbClr val="FFF795"/>
            </a:solidFill>
          </p:spPr>
          <p:txBody>
            <a:bodyPr wrap="square" lIns="0" tIns="0" rIns="0" bIns="0">
              <a:spAutoFit/>
            </a:bodyPr>
            <a:lstStyle/>
            <a:p>
              <a:pPr algn="ctr"/>
              <a:r>
                <a:rPr lang="es-ES" sz="1000" dirty="0">
                  <a:solidFill>
                    <a:srgbClr val="062E64"/>
                  </a:solidFill>
                </a:rPr>
                <a:t>Envasado</a:t>
              </a:r>
              <a:endParaRPr lang="es-ES" sz="1000" dirty="0"/>
            </a:p>
          </p:txBody>
        </p:sp>
        <p:sp>
          <p:nvSpPr>
            <p:cNvPr id="41" name="Rectángulo 40"/>
            <p:cNvSpPr/>
            <p:nvPr/>
          </p:nvSpPr>
          <p:spPr>
            <a:xfrm>
              <a:off x="3109993" y="4865146"/>
              <a:ext cx="1091382" cy="153888"/>
            </a:xfrm>
            <a:prstGeom prst="rect">
              <a:avLst/>
            </a:prstGeom>
            <a:solidFill>
              <a:srgbClr val="FFF795"/>
            </a:solidFill>
          </p:spPr>
          <p:txBody>
            <a:bodyPr wrap="square" lIns="0" tIns="0" rIns="0" bIns="0">
              <a:spAutoFit/>
            </a:bodyPr>
            <a:lstStyle/>
            <a:p>
              <a:pPr algn="ctr"/>
              <a:r>
                <a:rPr lang="es-ES" sz="1000" dirty="0">
                  <a:solidFill>
                    <a:srgbClr val="062E64"/>
                  </a:solidFill>
                </a:rPr>
                <a:t>Envasado</a:t>
              </a:r>
              <a:endParaRPr lang="es-ES" sz="1000" dirty="0"/>
            </a:p>
          </p:txBody>
        </p:sp>
        <p:sp>
          <p:nvSpPr>
            <p:cNvPr id="42" name="Rectángulo 41"/>
            <p:cNvSpPr/>
            <p:nvPr/>
          </p:nvSpPr>
          <p:spPr>
            <a:xfrm>
              <a:off x="4663206" y="4597879"/>
              <a:ext cx="1094797" cy="153888"/>
            </a:xfrm>
            <a:prstGeom prst="rect">
              <a:avLst/>
            </a:prstGeom>
            <a:solidFill>
              <a:srgbClr val="FFF795"/>
            </a:solidFill>
          </p:spPr>
          <p:txBody>
            <a:bodyPr wrap="square" lIns="0" tIns="0" rIns="0" bIns="0">
              <a:spAutoFit/>
            </a:bodyPr>
            <a:lstStyle/>
            <a:p>
              <a:pPr algn="ctr"/>
              <a:r>
                <a:rPr lang="es-ES" sz="1000" dirty="0">
                  <a:solidFill>
                    <a:srgbClr val="062E64"/>
                  </a:solidFill>
                </a:rPr>
                <a:t>Homogeneización</a:t>
              </a:r>
              <a:endParaRPr lang="es-ES" sz="1000" dirty="0"/>
            </a:p>
          </p:txBody>
        </p:sp>
        <p:sp>
          <p:nvSpPr>
            <p:cNvPr id="43" name="Rectángulo 42"/>
            <p:cNvSpPr/>
            <p:nvPr/>
          </p:nvSpPr>
          <p:spPr>
            <a:xfrm>
              <a:off x="4660853" y="4871083"/>
              <a:ext cx="1094797"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Envasado aséptico</a:t>
              </a:r>
              <a:endParaRPr lang="es-ES" sz="1000" dirty="0"/>
            </a:p>
          </p:txBody>
        </p:sp>
        <p:sp>
          <p:nvSpPr>
            <p:cNvPr id="44" name="Rectángulo 43"/>
            <p:cNvSpPr/>
            <p:nvPr/>
          </p:nvSpPr>
          <p:spPr>
            <a:xfrm>
              <a:off x="862547" y="3827233"/>
              <a:ext cx="837942" cy="153234"/>
            </a:xfrm>
            <a:prstGeom prst="rect">
              <a:avLst/>
            </a:prstGeom>
            <a:solidFill>
              <a:srgbClr val="FFF795"/>
            </a:solidFill>
          </p:spPr>
          <p:txBody>
            <a:bodyPr wrap="square" lIns="0" tIns="0" rIns="0" bIns="0">
              <a:spAutoFit/>
            </a:bodyPr>
            <a:lstStyle/>
            <a:p>
              <a:pPr algn="ctr"/>
              <a:r>
                <a:rPr lang="es-ES" sz="1000" dirty="0" smtClean="0">
                  <a:solidFill>
                    <a:srgbClr val="062E64"/>
                  </a:solidFill>
                </a:rPr>
                <a:t>Aromatización</a:t>
              </a:r>
              <a:endParaRPr lang="es-ES" sz="1000" dirty="0"/>
            </a:p>
          </p:txBody>
        </p:sp>
        <p:sp>
          <p:nvSpPr>
            <p:cNvPr id="45" name="Rectángulo 44"/>
            <p:cNvSpPr/>
            <p:nvPr/>
          </p:nvSpPr>
          <p:spPr>
            <a:xfrm>
              <a:off x="1935600" y="4353334"/>
              <a:ext cx="837942" cy="153234"/>
            </a:xfrm>
            <a:prstGeom prst="rect">
              <a:avLst/>
            </a:prstGeom>
            <a:solidFill>
              <a:srgbClr val="FFF795"/>
            </a:solidFill>
          </p:spPr>
          <p:txBody>
            <a:bodyPr wrap="square" lIns="0" tIns="0" rIns="0" bIns="0">
              <a:spAutoFit/>
            </a:bodyPr>
            <a:lstStyle/>
            <a:p>
              <a:pPr algn="ctr"/>
              <a:r>
                <a:rPr lang="es-ES" sz="1000" dirty="0" smtClean="0">
                  <a:solidFill>
                    <a:srgbClr val="062E64"/>
                  </a:solidFill>
                </a:rPr>
                <a:t>Aromatización</a:t>
              </a:r>
              <a:endParaRPr lang="es-ES" sz="1000" dirty="0"/>
            </a:p>
          </p:txBody>
        </p:sp>
        <p:sp>
          <p:nvSpPr>
            <p:cNvPr id="46" name="Rectángulo 45"/>
            <p:cNvSpPr/>
            <p:nvPr/>
          </p:nvSpPr>
          <p:spPr>
            <a:xfrm>
              <a:off x="1939015" y="4087339"/>
              <a:ext cx="837942" cy="153234"/>
            </a:xfrm>
            <a:prstGeom prst="rect">
              <a:avLst/>
            </a:prstGeom>
            <a:solidFill>
              <a:srgbClr val="FFF795"/>
            </a:solidFill>
          </p:spPr>
          <p:txBody>
            <a:bodyPr wrap="square" lIns="0" tIns="0" rIns="0" bIns="0">
              <a:spAutoFit/>
            </a:bodyPr>
            <a:lstStyle/>
            <a:p>
              <a:pPr algn="ctr"/>
              <a:r>
                <a:rPr lang="es-ES" sz="1000" dirty="0">
                  <a:solidFill>
                    <a:srgbClr val="062E64"/>
                  </a:solidFill>
                </a:rPr>
                <a:t>Enfriado</a:t>
              </a:r>
              <a:endParaRPr lang="es-ES" sz="1000" dirty="0"/>
            </a:p>
          </p:txBody>
        </p:sp>
        <p:sp>
          <p:nvSpPr>
            <p:cNvPr id="47" name="Rectángulo 46"/>
            <p:cNvSpPr/>
            <p:nvPr/>
          </p:nvSpPr>
          <p:spPr>
            <a:xfrm>
              <a:off x="3093317" y="4599794"/>
              <a:ext cx="1108058" cy="153234"/>
            </a:xfrm>
            <a:prstGeom prst="rect">
              <a:avLst/>
            </a:prstGeom>
            <a:solidFill>
              <a:srgbClr val="FFF795"/>
            </a:solidFill>
          </p:spPr>
          <p:txBody>
            <a:bodyPr wrap="square" lIns="0" tIns="0" rIns="0" bIns="0">
              <a:spAutoFit/>
            </a:bodyPr>
            <a:lstStyle/>
            <a:p>
              <a:pPr algn="ctr"/>
              <a:r>
                <a:rPr lang="es-ES" sz="1000" dirty="0">
                  <a:solidFill>
                    <a:srgbClr val="062E64"/>
                  </a:solidFill>
                </a:rPr>
                <a:t>Enfriado</a:t>
              </a:r>
              <a:endParaRPr lang="es-ES" sz="1000" dirty="0"/>
            </a:p>
          </p:txBody>
        </p:sp>
        <p:sp>
          <p:nvSpPr>
            <p:cNvPr id="48" name="Rectángulo 47"/>
            <p:cNvSpPr/>
            <p:nvPr/>
          </p:nvSpPr>
          <p:spPr>
            <a:xfrm>
              <a:off x="3101655" y="4334442"/>
              <a:ext cx="1108058" cy="153888"/>
            </a:xfrm>
            <a:prstGeom prst="rect">
              <a:avLst/>
            </a:prstGeom>
            <a:solidFill>
              <a:srgbClr val="FFF795"/>
            </a:solidFill>
          </p:spPr>
          <p:txBody>
            <a:bodyPr wrap="square" lIns="0" tIns="0" rIns="0" bIns="0">
              <a:spAutoFit/>
            </a:bodyPr>
            <a:lstStyle/>
            <a:p>
              <a:pPr algn="ctr"/>
              <a:r>
                <a:rPr lang="es-ES" sz="1000" dirty="0" smtClean="0">
                  <a:solidFill>
                    <a:srgbClr val="062E64"/>
                  </a:solidFill>
                </a:rPr>
                <a:t>Homogeneización</a:t>
              </a:r>
              <a:endParaRPr lang="es-ES" sz="1000" dirty="0"/>
            </a:p>
          </p:txBody>
        </p:sp>
        <p:sp>
          <p:nvSpPr>
            <p:cNvPr id="49" name="Rectángulo 48"/>
            <p:cNvSpPr/>
            <p:nvPr/>
          </p:nvSpPr>
          <p:spPr>
            <a:xfrm>
              <a:off x="2872808" y="2769892"/>
              <a:ext cx="1108058" cy="153234"/>
            </a:xfrm>
            <a:prstGeom prst="rect">
              <a:avLst/>
            </a:prstGeom>
            <a:solidFill>
              <a:srgbClr val="FFF795"/>
            </a:solidFill>
          </p:spPr>
          <p:txBody>
            <a:bodyPr wrap="square" lIns="0" tIns="0" rIns="0" bIns="0">
              <a:spAutoFit/>
            </a:bodyPr>
            <a:lstStyle/>
            <a:p>
              <a:pPr algn="ctr"/>
              <a:r>
                <a:rPr lang="en-GB" sz="1000" noProof="1" smtClean="0">
                  <a:solidFill>
                    <a:srgbClr val="062E64"/>
                  </a:solidFill>
                </a:rPr>
                <a:t>Leche pretratada</a:t>
              </a:r>
              <a:endParaRPr lang="en-GB" sz="1000" noProof="1"/>
            </a:p>
          </p:txBody>
        </p:sp>
        <p:sp>
          <p:nvSpPr>
            <p:cNvPr id="50" name="Rectángulo 49"/>
            <p:cNvSpPr/>
            <p:nvPr/>
          </p:nvSpPr>
          <p:spPr>
            <a:xfrm>
              <a:off x="2539641" y="5526631"/>
              <a:ext cx="1108058" cy="153234"/>
            </a:xfrm>
            <a:prstGeom prst="rect">
              <a:avLst/>
            </a:prstGeom>
            <a:solidFill>
              <a:srgbClr val="FFF795"/>
            </a:solidFill>
          </p:spPr>
          <p:txBody>
            <a:bodyPr wrap="square" lIns="0" tIns="0" rIns="0" bIns="0">
              <a:spAutoFit/>
            </a:bodyPr>
            <a:lstStyle/>
            <a:p>
              <a:pPr algn="ctr"/>
              <a:r>
                <a:rPr lang="es-ES" sz="1000" dirty="0" smtClean="0">
                  <a:solidFill>
                    <a:srgbClr val="062E64"/>
                  </a:solidFill>
                </a:rPr>
                <a:t>Almacén frigorífico</a:t>
              </a:r>
              <a:endParaRPr lang="es-ES" sz="1000" dirty="0"/>
            </a:p>
          </p:txBody>
        </p:sp>
        <p:sp>
          <p:nvSpPr>
            <p:cNvPr id="13" name="Rectángulo 12"/>
            <p:cNvSpPr/>
            <p:nvPr/>
          </p:nvSpPr>
          <p:spPr>
            <a:xfrm>
              <a:off x="626449" y="2945500"/>
              <a:ext cx="1318567" cy="338554"/>
            </a:xfrm>
            <a:prstGeom prst="rect">
              <a:avLst/>
            </a:prstGeom>
            <a:solidFill>
              <a:schemeClr val="bg1"/>
            </a:solidFill>
          </p:spPr>
          <p:txBody>
            <a:bodyPr wrap="square">
              <a:spAutoFit/>
            </a:bodyPr>
            <a:lstStyle/>
            <a:p>
              <a:pPr algn="ctr"/>
              <a:r>
                <a:rPr lang="es-ES" sz="1600" b="1" dirty="0" smtClean="0">
                  <a:solidFill>
                    <a:srgbClr val="062E64"/>
                  </a:solidFill>
                </a:rPr>
                <a:t>Firme</a:t>
              </a:r>
              <a:endParaRPr lang="es-ES" sz="1600" dirty="0"/>
            </a:p>
          </p:txBody>
        </p:sp>
      </p:grpSp>
      <p:sp>
        <p:nvSpPr>
          <p:cNvPr id="56" name="Rectángulo 55"/>
          <p:cNvSpPr/>
          <p:nvPr/>
        </p:nvSpPr>
        <p:spPr>
          <a:xfrm>
            <a:off x="4301935" y="5999953"/>
            <a:ext cx="4377865" cy="276999"/>
          </a:xfrm>
          <a:prstGeom prst="rect">
            <a:avLst/>
          </a:prstGeom>
        </p:spPr>
        <p:txBody>
          <a:bodyPr wrap="none">
            <a:spAutoFit/>
          </a:bodyPr>
          <a:lstStyle/>
          <a:p>
            <a:r>
              <a:rPr lang="es-ES" sz="1200" dirty="0">
                <a:solidFill>
                  <a:srgbClr val="062E64"/>
                </a:solidFill>
              </a:rPr>
              <a:t>Fuente: </a:t>
            </a:r>
            <a:r>
              <a:rPr lang="es-ES" sz="1200" i="1" dirty="0">
                <a:solidFill>
                  <a:srgbClr val="062E64"/>
                </a:solidFill>
              </a:rPr>
              <a:t>Manual de procesamiento de productos </a:t>
            </a:r>
            <a:r>
              <a:rPr lang="es-ES" sz="1200" i="1" dirty="0" smtClean="0">
                <a:solidFill>
                  <a:srgbClr val="062E64"/>
                </a:solidFill>
              </a:rPr>
              <a:t>lácteos </a:t>
            </a:r>
            <a:r>
              <a:rPr lang="en-GB" sz="1200" i="1" dirty="0" smtClean="0">
                <a:solidFill>
                  <a:srgbClr val="062E64"/>
                </a:solidFill>
              </a:rPr>
              <a:t>©Tetra </a:t>
            </a:r>
            <a:r>
              <a:rPr lang="en-GB" sz="1200" i="1" dirty="0">
                <a:solidFill>
                  <a:srgbClr val="062E64"/>
                </a:solidFill>
              </a:rPr>
              <a:t>Pak</a:t>
            </a:r>
            <a:endParaRPr lang="es-ES" sz="1200" dirty="0">
              <a:solidFill>
                <a:srgbClr val="062E64"/>
              </a:solidFill>
            </a:endParaRPr>
          </a:p>
        </p:txBody>
      </p:sp>
    </p:spTree>
    <p:extLst>
      <p:ext uri="{BB962C8B-B14F-4D97-AF65-F5344CB8AC3E}">
        <p14:creationId xmlns:p14="http://schemas.microsoft.com/office/powerpoint/2010/main" val="2171186971"/>
      </p:ext>
    </p:extLst>
  </p:cSld>
  <p:clrMapOvr>
    <a:masterClrMapping/>
  </p:clrMapOvr>
  <mc:AlternateContent xmlns:mc="http://schemas.openxmlformats.org/markup-compatibility/2006" xmlns:p14="http://schemas.microsoft.com/office/powerpoint/2010/main">
    <mc:Choice Requires="p14">
      <p:transition p14:dur="0" advClick="0" advTm="10920"/>
    </mc:Choice>
    <mc:Fallback xmlns="">
      <p:transition advClick="0" advTm="1092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897296" y="5859702"/>
            <a:ext cx="1709635" cy="388696"/>
          </a:xfrm>
          <a:prstGeom prst="rect">
            <a:avLst/>
          </a:prstGeom>
        </p:spPr>
        <p:txBody>
          <a:bodyPr wrap="none">
            <a:spAutoFit/>
          </a:bodyPr>
          <a:lstStyle/>
          <a:p>
            <a:pPr algn="just">
              <a:lnSpc>
                <a:spcPct val="107000"/>
              </a:lnSpc>
              <a:spcAft>
                <a:spcPts val="0"/>
              </a:spcAft>
            </a:pPr>
            <a:r>
              <a:rPr lang="en-GB" dirty="0" smtClean="0">
                <a:solidFill>
                  <a:schemeClr val="bg1"/>
                </a:solidFill>
                <a:latin typeface="Calibri" panose="020F0502020204030204" pitchFamily="34" charset="0"/>
                <a:ea typeface="Calibri" panose="020F0502020204030204" pitchFamily="34" charset="0"/>
                <a:cs typeface="Calibri" panose="020F0502020204030204" pitchFamily="34" charset="0"/>
              </a:rPr>
              <a:t>Whipped </a:t>
            </a: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yogurt</a:t>
            </a:r>
            <a:endParaRPr lang="es-E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Imagen 2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35410" y="2700000"/>
            <a:ext cx="4237344" cy="3008073"/>
          </a:xfrm>
          <a:prstGeom prst="rect">
            <a:avLst/>
          </a:prstGeom>
        </p:spPr>
      </p:pic>
      <p:sp>
        <p:nvSpPr>
          <p:cNvPr id="26" name="Rectángulo 25"/>
          <p:cNvSpPr/>
          <p:nvPr/>
        </p:nvSpPr>
        <p:spPr>
          <a:xfrm>
            <a:off x="8481588" y="5704849"/>
            <a:ext cx="2731325" cy="276999"/>
          </a:xfrm>
          <a:prstGeom prst="rect">
            <a:avLst/>
          </a:prstGeom>
        </p:spPr>
        <p:txBody>
          <a:bodyPr wrap="none">
            <a:spAutoFit/>
          </a:bodyPr>
          <a:lstStyle/>
          <a:p>
            <a:r>
              <a:rPr lang="es-ES" sz="1200" noProof="1" smtClean="0">
                <a:solidFill>
                  <a:srgbClr val="062E64"/>
                </a:solidFill>
              </a:rPr>
              <a:t>Imagen gratuita de moritz320 en Pixabay</a:t>
            </a:r>
            <a:endParaRPr lang="es-ES" sz="1200" noProof="1">
              <a:solidFill>
                <a:srgbClr val="062E64"/>
              </a:solidFill>
            </a:endParaRPr>
          </a:p>
        </p:txBody>
      </p:sp>
      <p:sp>
        <p:nvSpPr>
          <p:cNvPr id="2" name="Rectángulo 1"/>
          <p:cNvSpPr/>
          <p:nvPr/>
        </p:nvSpPr>
        <p:spPr>
          <a:xfrm>
            <a:off x="553453" y="2700000"/>
            <a:ext cx="3323647" cy="2862322"/>
          </a:xfrm>
          <a:prstGeom prst="rect">
            <a:avLst/>
          </a:prstGeom>
        </p:spPr>
        <p:txBody>
          <a:bodyPr wrap="square">
            <a:spAutoFit/>
          </a:bodyPr>
          <a:lstStyle/>
          <a:p>
            <a:pPr algn="just" fontAlgn="base"/>
            <a:r>
              <a:rPr lang="en-GB" dirty="0" smtClean="0">
                <a:solidFill>
                  <a:srgbClr val="062E64"/>
                </a:solidFill>
              </a:rPr>
              <a:t>FABRICACIÓN</a:t>
            </a:r>
            <a:endParaRPr lang="en-GB" dirty="0" smtClean="0">
              <a:solidFill>
                <a:srgbClr val="062E64"/>
              </a:solidFill>
            </a:endParaRPr>
          </a:p>
          <a:p>
            <a:pPr fontAlgn="base">
              <a:buFont typeface="Arial" panose="020B0604020202020204" pitchFamily="34" charset="0"/>
              <a:buChar char="•"/>
            </a:pPr>
            <a:r>
              <a:rPr lang="es-ES" dirty="0" smtClean="0">
                <a:solidFill>
                  <a:srgbClr val="062E64"/>
                </a:solidFill>
              </a:rPr>
              <a:t>Envasadoras </a:t>
            </a:r>
            <a:r>
              <a:rPr lang="es-ES" dirty="0">
                <a:solidFill>
                  <a:srgbClr val="062E64"/>
                </a:solidFill>
              </a:rPr>
              <a:t>de vasos de plástico</a:t>
            </a:r>
          </a:p>
          <a:p>
            <a:pPr fontAlgn="base">
              <a:buFont typeface="Arial" panose="020B0604020202020204" pitchFamily="34" charset="0"/>
              <a:buChar char="•"/>
            </a:pPr>
            <a:r>
              <a:rPr lang="es-ES" dirty="0">
                <a:solidFill>
                  <a:srgbClr val="062E64"/>
                </a:solidFill>
              </a:rPr>
              <a:t>Mezcladoras de leche en polvo</a:t>
            </a:r>
          </a:p>
          <a:p>
            <a:pPr fontAlgn="base">
              <a:buFont typeface="Arial" panose="020B0604020202020204" pitchFamily="34" charset="0"/>
              <a:buChar char="•"/>
            </a:pPr>
            <a:r>
              <a:rPr lang="es-ES" dirty="0">
                <a:solidFill>
                  <a:srgbClr val="062E64"/>
                </a:solidFill>
              </a:rPr>
              <a:t>Pasteurizadores</a:t>
            </a:r>
          </a:p>
          <a:p>
            <a:pPr fontAlgn="base">
              <a:buFont typeface="Arial" panose="020B0604020202020204" pitchFamily="34" charset="0"/>
              <a:buChar char="•"/>
            </a:pPr>
            <a:r>
              <a:rPr lang="es-ES" dirty="0">
                <a:solidFill>
                  <a:srgbClr val="062E64"/>
                </a:solidFill>
              </a:rPr>
              <a:t>Equipos de pasteurización lenta</a:t>
            </a:r>
          </a:p>
          <a:p>
            <a:pPr fontAlgn="base">
              <a:buFont typeface="Arial" panose="020B0604020202020204" pitchFamily="34" charset="0"/>
              <a:buChar char="•"/>
            </a:pPr>
            <a:r>
              <a:rPr lang="es-ES" dirty="0">
                <a:solidFill>
                  <a:srgbClr val="062E64"/>
                </a:solidFill>
              </a:rPr>
              <a:t>Homogeneizadores</a:t>
            </a:r>
          </a:p>
          <a:p>
            <a:pPr fontAlgn="base">
              <a:buFont typeface="Arial" panose="020B0604020202020204" pitchFamily="34" charset="0"/>
              <a:buChar char="•"/>
            </a:pPr>
            <a:r>
              <a:rPr lang="es-ES" noProof="1" smtClean="0">
                <a:solidFill>
                  <a:srgbClr val="062E64"/>
                </a:solidFill>
              </a:rPr>
              <a:t>Desnatadores</a:t>
            </a:r>
          </a:p>
          <a:p>
            <a:pPr fontAlgn="base">
              <a:buFont typeface="Arial" panose="020B0604020202020204" pitchFamily="34" charset="0"/>
              <a:buChar char="•"/>
            </a:pPr>
            <a:r>
              <a:rPr lang="es-ES" dirty="0" smtClean="0">
                <a:solidFill>
                  <a:srgbClr val="062E64"/>
                </a:solidFill>
              </a:rPr>
              <a:t>Bombas </a:t>
            </a:r>
            <a:r>
              <a:rPr lang="es-ES" dirty="0">
                <a:solidFill>
                  <a:srgbClr val="062E64"/>
                </a:solidFill>
              </a:rPr>
              <a:t>de inyección de aromas</a:t>
            </a:r>
          </a:p>
          <a:p>
            <a:pPr fontAlgn="base">
              <a:buFont typeface="Arial" panose="020B0604020202020204" pitchFamily="34" charset="0"/>
              <a:buChar char="•"/>
            </a:pPr>
            <a:r>
              <a:rPr lang="es-ES" dirty="0">
                <a:solidFill>
                  <a:srgbClr val="062E64"/>
                </a:solidFill>
              </a:rPr>
              <a:t>Cámaras de fermentación</a:t>
            </a:r>
          </a:p>
          <a:p>
            <a:pPr fontAlgn="base">
              <a:buFont typeface="Arial" panose="020B0604020202020204" pitchFamily="34" charset="0"/>
              <a:buChar char="•"/>
            </a:pPr>
            <a:r>
              <a:rPr lang="es-ES" dirty="0">
                <a:solidFill>
                  <a:srgbClr val="062E64"/>
                </a:solidFill>
              </a:rPr>
              <a:t>Túneles de refrigeración</a:t>
            </a:r>
            <a:endParaRPr lang="en-GB" dirty="0">
              <a:solidFill>
                <a:srgbClr val="062E64"/>
              </a:solidFill>
            </a:endParaRPr>
          </a:p>
        </p:txBody>
      </p:sp>
      <p:sp>
        <p:nvSpPr>
          <p:cNvPr id="7" name="Rectángulo 6"/>
          <p:cNvSpPr/>
          <p:nvPr/>
        </p:nvSpPr>
        <p:spPr>
          <a:xfrm>
            <a:off x="3697099" y="2700000"/>
            <a:ext cx="3798210" cy="3416320"/>
          </a:xfrm>
          <a:prstGeom prst="rect">
            <a:avLst/>
          </a:prstGeom>
        </p:spPr>
        <p:txBody>
          <a:bodyPr wrap="square">
            <a:spAutoFit/>
          </a:bodyPr>
          <a:lstStyle/>
          <a:p>
            <a:pPr fontAlgn="base"/>
            <a:r>
              <a:rPr lang="en-GB" dirty="0" smtClean="0">
                <a:solidFill>
                  <a:srgbClr val="062E64"/>
                </a:solidFill>
              </a:rPr>
              <a:t>ENVASADO</a:t>
            </a:r>
            <a:endParaRPr lang="en-GB" dirty="0" smtClean="0">
              <a:solidFill>
                <a:srgbClr val="062E64"/>
              </a:solidFill>
            </a:endParaRPr>
          </a:p>
          <a:p>
            <a:pPr marL="285750" indent="-285750" fontAlgn="base">
              <a:buFont typeface="Arial" panose="020B0604020202020204" pitchFamily="34" charset="0"/>
              <a:buChar char="•"/>
            </a:pPr>
            <a:r>
              <a:rPr lang="es-ES" dirty="0" smtClean="0">
                <a:solidFill>
                  <a:srgbClr val="062E64"/>
                </a:solidFill>
              </a:rPr>
              <a:t>Envasadoras </a:t>
            </a:r>
            <a:r>
              <a:rPr lang="es-ES" dirty="0">
                <a:solidFill>
                  <a:srgbClr val="062E64"/>
                </a:solidFill>
              </a:rPr>
              <a:t>de vasos de plástico</a:t>
            </a:r>
          </a:p>
          <a:p>
            <a:pPr marL="285750" indent="-285750" fontAlgn="base">
              <a:buFont typeface="Arial" panose="020B0604020202020204" pitchFamily="34" charset="0"/>
              <a:buChar char="•"/>
            </a:pPr>
            <a:r>
              <a:rPr lang="es-ES" dirty="0">
                <a:solidFill>
                  <a:srgbClr val="062E64"/>
                </a:solidFill>
              </a:rPr>
              <a:t>Envasadoras de vidrio con tapón de rosca</a:t>
            </a:r>
          </a:p>
          <a:p>
            <a:pPr marL="285750" indent="-285750" fontAlgn="base">
              <a:buFont typeface="Arial" panose="020B0604020202020204" pitchFamily="34" charset="0"/>
              <a:buChar char="•"/>
            </a:pPr>
            <a:r>
              <a:rPr lang="es-ES" dirty="0">
                <a:solidFill>
                  <a:srgbClr val="062E64"/>
                </a:solidFill>
              </a:rPr>
              <a:t>Envasadoras de vidrio certificadas</a:t>
            </a:r>
          </a:p>
          <a:p>
            <a:pPr marL="285750" indent="-285750" fontAlgn="base">
              <a:buFont typeface="Arial" panose="020B0604020202020204" pitchFamily="34" charset="0"/>
              <a:buChar char="•"/>
            </a:pPr>
            <a:r>
              <a:rPr lang="es-ES" dirty="0">
                <a:solidFill>
                  <a:srgbClr val="062E64"/>
                </a:solidFill>
              </a:rPr>
              <a:t>Líneas completas con túnel de lavado esterilizado</a:t>
            </a:r>
          </a:p>
          <a:p>
            <a:pPr marL="285750" indent="-285750" fontAlgn="base">
              <a:buFont typeface="Arial" panose="020B0604020202020204" pitchFamily="34" charset="0"/>
              <a:buChar char="•"/>
            </a:pPr>
            <a:r>
              <a:rPr lang="es-ES" dirty="0">
                <a:solidFill>
                  <a:srgbClr val="062E64"/>
                </a:solidFill>
              </a:rPr>
              <a:t>Líneas completas con túnel de envasado y cierre</a:t>
            </a:r>
          </a:p>
          <a:p>
            <a:pPr marL="285750" indent="-285750" fontAlgn="base">
              <a:buFont typeface="Arial" panose="020B0604020202020204" pitchFamily="34" charset="0"/>
              <a:buChar char="•"/>
            </a:pPr>
            <a:r>
              <a:rPr lang="es-ES" dirty="0">
                <a:solidFill>
                  <a:srgbClr val="062E64"/>
                </a:solidFill>
              </a:rPr>
              <a:t>Líneas completas con túnel de secado y etiquetado para tarros de yogur</a:t>
            </a:r>
            <a:endParaRPr lang="en-GB" dirty="0">
              <a:solidFill>
                <a:srgbClr val="062E64"/>
              </a:solidFill>
            </a:endParaRPr>
          </a:p>
        </p:txBody>
      </p:sp>
      <p:sp>
        <p:nvSpPr>
          <p:cNvPr id="8"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s-ES" dirty="0"/>
              <a:t>4.5. Tecnología para la elaboración</a:t>
            </a:r>
          </a:p>
        </p:txBody>
      </p:sp>
      <p:sp>
        <p:nvSpPr>
          <p:cNvPr id="9" name="Rectángulo 8"/>
          <p:cNvSpPr/>
          <p:nvPr/>
        </p:nvSpPr>
        <p:spPr>
          <a:xfrm>
            <a:off x="838200" y="2181153"/>
            <a:ext cx="4808881" cy="397032"/>
          </a:xfrm>
          <a:prstGeom prst="rect">
            <a:avLst/>
          </a:prstGeom>
        </p:spPr>
        <p:txBody>
          <a:bodyPr wrap="none">
            <a:spAutoFit/>
          </a:bodyPr>
          <a:lstStyle/>
          <a:p>
            <a:pPr>
              <a:lnSpc>
                <a:spcPct val="90000"/>
              </a:lnSpc>
              <a:spcBef>
                <a:spcPts val="1000"/>
              </a:spcBef>
            </a:pPr>
            <a:r>
              <a:rPr lang="es-ES" sz="2200" dirty="0" smtClean="0">
                <a:solidFill>
                  <a:schemeClr val="accent5">
                    <a:lumMod val="75000"/>
                  </a:schemeClr>
                </a:solidFill>
              </a:rPr>
              <a:t>Maquinaria para la elaboración de yogur</a:t>
            </a:r>
            <a:endParaRPr lang="es-ES" sz="2200" dirty="0">
              <a:solidFill>
                <a:schemeClr val="accent5">
                  <a:lumMod val="75000"/>
                </a:schemeClr>
              </a:solidFill>
            </a:endParaRPr>
          </a:p>
        </p:txBody>
      </p:sp>
    </p:spTree>
    <p:extLst>
      <p:ext uri="{BB962C8B-B14F-4D97-AF65-F5344CB8AC3E}">
        <p14:creationId xmlns:p14="http://schemas.microsoft.com/office/powerpoint/2010/main" val="1499846695"/>
      </p:ext>
    </p:extLst>
  </p:cSld>
  <p:clrMapOvr>
    <a:masterClrMapping/>
  </p:clrMapOvr>
  <mc:AlternateContent xmlns:mc="http://schemas.openxmlformats.org/markup-compatibility/2006" xmlns:p14="http://schemas.microsoft.com/office/powerpoint/2010/main">
    <mc:Choice Requires="p14">
      <p:transition p14:dur="0" advClick="0" advTm="19500"/>
    </mc:Choice>
    <mc:Fallback xmlns="">
      <p:transition advClick="0" advTm="195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s-ES" dirty="0"/>
              <a:t>4.5. Tecnología para la elaboración</a:t>
            </a:r>
          </a:p>
        </p:txBody>
      </p:sp>
      <p:sp>
        <p:nvSpPr>
          <p:cNvPr id="7" name="Rectángulo 6"/>
          <p:cNvSpPr/>
          <p:nvPr/>
        </p:nvSpPr>
        <p:spPr>
          <a:xfrm>
            <a:off x="838200" y="2181153"/>
            <a:ext cx="5824736" cy="397032"/>
          </a:xfrm>
          <a:prstGeom prst="rect">
            <a:avLst/>
          </a:prstGeom>
        </p:spPr>
        <p:txBody>
          <a:bodyPr wrap="none">
            <a:spAutoFit/>
          </a:bodyPr>
          <a:lstStyle/>
          <a:p>
            <a:pPr>
              <a:lnSpc>
                <a:spcPct val="90000"/>
              </a:lnSpc>
              <a:spcBef>
                <a:spcPts val="1000"/>
              </a:spcBef>
            </a:pPr>
            <a:r>
              <a:rPr lang="es-ES" sz="2200" dirty="0">
                <a:solidFill>
                  <a:schemeClr val="accent5">
                    <a:lumMod val="75000"/>
                  </a:schemeClr>
                </a:solidFill>
              </a:rPr>
              <a:t>Ejemplo de maquinaria para varios tipos de yogur</a:t>
            </a:r>
            <a:endParaRPr lang="en-GB" sz="2200" dirty="0">
              <a:solidFill>
                <a:schemeClr val="accent5">
                  <a:lumMod val="75000"/>
                </a:schemeClr>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54" y="2657849"/>
            <a:ext cx="5086135" cy="3670762"/>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208" y="2657848"/>
            <a:ext cx="5082194" cy="2828551"/>
          </a:xfrm>
          <a:prstGeom prst="rect">
            <a:avLst/>
          </a:prstGeom>
        </p:spPr>
      </p:pic>
      <p:sp>
        <p:nvSpPr>
          <p:cNvPr id="10" name="Rectángulo 9"/>
          <p:cNvSpPr/>
          <p:nvPr/>
        </p:nvSpPr>
        <p:spPr>
          <a:xfrm>
            <a:off x="7596198" y="5486399"/>
            <a:ext cx="4377865" cy="276999"/>
          </a:xfrm>
          <a:prstGeom prst="rect">
            <a:avLst/>
          </a:prstGeom>
        </p:spPr>
        <p:txBody>
          <a:bodyPr wrap="none">
            <a:spAutoFit/>
          </a:bodyPr>
          <a:lstStyle/>
          <a:p>
            <a:r>
              <a:rPr lang="es-ES" sz="1200" dirty="0">
                <a:solidFill>
                  <a:srgbClr val="062E64"/>
                </a:solidFill>
              </a:rPr>
              <a:t>Fuente: </a:t>
            </a:r>
            <a:r>
              <a:rPr lang="es-ES" sz="1200" i="1" dirty="0">
                <a:solidFill>
                  <a:srgbClr val="062E64"/>
                </a:solidFill>
              </a:rPr>
              <a:t>Manual de procesamiento de productos lácteos </a:t>
            </a:r>
            <a:r>
              <a:rPr lang="en-GB" sz="1200" i="1" dirty="0">
                <a:solidFill>
                  <a:srgbClr val="062E64"/>
                </a:solidFill>
              </a:rPr>
              <a:t>©Tetra Pak</a:t>
            </a:r>
            <a:endParaRPr lang="es-ES" sz="1200" dirty="0">
              <a:solidFill>
                <a:srgbClr val="062E64"/>
              </a:solidFill>
            </a:endParaRPr>
          </a:p>
        </p:txBody>
      </p:sp>
      <p:sp>
        <p:nvSpPr>
          <p:cNvPr id="11" name="CuadroTexto 10"/>
          <p:cNvSpPr txBox="1"/>
          <p:nvPr/>
        </p:nvSpPr>
        <p:spPr>
          <a:xfrm>
            <a:off x="8553590" y="4482784"/>
            <a:ext cx="687783" cy="246221"/>
          </a:xfrm>
          <a:prstGeom prst="rect">
            <a:avLst/>
          </a:prstGeom>
          <a:solidFill>
            <a:schemeClr val="bg1"/>
          </a:solidFill>
        </p:spPr>
        <p:txBody>
          <a:bodyPr wrap="square" rtlCol="0">
            <a:spAutoFit/>
          </a:bodyPr>
          <a:lstStyle/>
          <a:p>
            <a:pPr algn="r"/>
            <a:r>
              <a:rPr lang="es-ES" sz="1000" dirty="0">
                <a:solidFill>
                  <a:srgbClr val="062E64"/>
                </a:solidFill>
              </a:rPr>
              <a:t>Cultivo</a:t>
            </a:r>
            <a:endParaRPr lang="es-ES" sz="1000" dirty="0">
              <a:solidFill>
                <a:srgbClr val="062E64"/>
              </a:solidFill>
            </a:endParaRPr>
          </a:p>
        </p:txBody>
      </p:sp>
      <p:sp>
        <p:nvSpPr>
          <p:cNvPr id="12" name="CuadroTexto 11"/>
          <p:cNvSpPr txBox="1"/>
          <p:nvPr/>
        </p:nvSpPr>
        <p:spPr>
          <a:xfrm>
            <a:off x="8652791" y="5044865"/>
            <a:ext cx="813028" cy="400110"/>
          </a:xfrm>
          <a:prstGeom prst="rect">
            <a:avLst/>
          </a:prstGeom>
          <a:solidFill>
            <a:schemeClr val="bg1"/>
          </a:solidFill>
        </p:spPr>
        <p:txBody>
          <a:bodyPr wrap="square" rtlCol="0">
            <a:spAutoFit/>
          </a:bodyPr>
          <a:lstStyle/>
          <a:p>
            <a:r>
              <a:rPr lang="es-ES" sz="1000" noProof="1">
                <a:solidFill>
                  <a:srgbClr val="062E64"/>
                </a:solidFill>
              </a:rPr>
              <a:t>Leche pretatada</a:t>
            </a:r>
            <a:endParaRPr lang="es-ES" sz="1000" noProof="1">
              <a:solidFill>
                <a:srgbClr val="062E64"/>
              </a:solidFill>
            </a:endParaRPr>
          </a:p>
        </p:txBody>
      </p:sp>
      <p:sp>
        <p:nvSpPr>
          <p:cNvPr id="13" name="CuadroTexto 12"/>
          <p:cNvSpPr txBox="1"/>
          <p:nvPr/>
        </p:nvSpPr>
        <p:spPr>
          <a:xfrm>
            <a:off x="8805190" y="3757290"/>
            <a:ext cx="955497" cy="400110"/>
          </a:xfrm>
          <a:prstGeom prst="rect">
            <a:avLst/>
          </a:prstGeom>
          <a:solidFill>
            <a:schemeClr val="bg1"/>
          </a:solidFill>
        </p:spPr>
        <p:txBody>
          <a:bodyPr wrap="square" rtlCol="0">
            <a:spAutoFit/>
          </a:bodyPr>
          <a:lstStyle/>
          <a:p>
            <a:r>
              <a:rPr lang="es-ES" sz="1000" noProof="1" smtClean="0">
                <a:solidFill>
                  <a:srgbClr val="062E64"/>
                </a:solidFill>
              </a:rPr>
              <a:t>Leche pretatada</a:t>
            </a:r>
            <a:endParaRPr lang="es-ES" sz="1000" noProof="1">
              <a:solidFill>
                <a:srgbClr val="062E64"/>
              </a:solidFill>
            </a:endParaRPr>
          </a:p>
        </p:txBody>
      </p:sp>
      <p:sp>
        <p:nvSpPr>
          <p:cNvPr id="14" name="CuadroTexto 13"/>
          <p:cNvSpPr txBox="1"/>
          <p:nvPr/>
        </p:nvSpPr>
        <p:spPr>
          <a:xfrm>
            <a:off x="8831914" y="3098314"/>
            <a:ext cx="687783" cy="246221"/>
          </a:xfrm>
          <a:prstGeom prst="rect">
            <a:avLst/>
          </a:prstGeom>
          <a:solidFill>
            <a:schemeClr val="bg1"/>
          </a:solidFill>
        </p:spPr>
        <p:txBody>
          <a:bodyPr wrap="square" rtlCol="0">
            <a:spAutoFit/>
          </a:bodyPr>
          <a:lstStyle/>
          <a:p>
            <a:pPr algn="r"/>
            <a:r>
              <a:rPr lang="es-ES" sz="1000" dirty="0">
                <a:solidFill>
                  <a:srgbClr val="062E64"/>
                </a:solidFill>
              </a:rPr>
              <a:t>Cultivo</a:t>
            </a:r>
            <a:endParaRPr lang="es-ES" sz="1000" dirty="0">
              <a:solidFill>
                <a:srgbClr val="062E64"/>
              </a:solidFill>
            </a:endParaRPr>
          </a:p>
        </p:txBody>
      </p:sp>
      <p:sp>
        <p:nvSpPr>
          <p:cNvPr id="15" name="CuadroTexto 14"/>
          <p:cNvSpPr txBox="1"/>
          <p:nvPr/>
        </p:nvSpPr>
        <p:spPr>
          <a:xfrm>
            <a:off x="6526215" y="2970618"/>
            <a:ext cx="2449343" cy="830997"/>
          </a:xfrm>
          <a:prstGeom prst="rect">
            <a:avLst/>
          </a:prstGeom>
          <a:solidFill>
            <a:schemeClr val="bg1"/>
          </a:solidFill>
        </p:spPr>
        <p:txBody>
          <a:bodyPr wrap="square" rtlCol="0">
            <a:spAutoFit/>
          </a:bodyPr>
          <a:lstStyle/>
          <a:p>
            <a:r>
              <a:rPr lang="es-ES" sz="1200" dirty="0" smtClean="0"/>
              <a:t>  </a:t>
            </a:r>
            <a:r>
              <a:rPr lang="es-ES" sz="1200" b="1" dirty="0" smtClean="0">
                <a:solidFill>
                  <a:srgbClr val="062E64"/>
                </a:solidFill>
              </a:rPr>
              <a:t>Yogur helado</a:t>
            </a:r>
            <a:endParaRPr lang="es-ES" sz="1200" dirty="0" smtClean="0">
              <a:solidFill>
                <a:srgbClr val="062E64"/>
              </a:solidFill>
            </a:endParaRPr>
          </a:p>
          <a:p>
            <a:r>
              <a:rPr lang="es-ES" sz="1200" dirty="0" smtClean="0">
                <a:solidFill>
                  <a:srgbClr val="062E64"/>
                </a:solidFill>
              </a:rPr>
              <a:t>  </a:t>
            </a:r>
            <a:r>
              <a:rPr lang="es-ES" sz="1200" b="1" dirty="0" smtClean="0">
                <a:solidFill>
                  <a:srgbClr val="062E64"/>
                </a:solidFill>
              </a:rPr>
              <a:t>1</a:t>
            </a:r>
            <a:r>
              <a:rPr lang="es-ES" sz="1200" dirty="0" smtClean="0">
                <a:solidFill>
                  <a:srgbClr val="062E64"/>
                </a:solidFill>
              </a:rPr>
              <a:t> </a:t>
            </a:r>
            <a:r>
              <a:rPr lang="es-ES" sz="1200" dirty="0" smtClean="0">
                <a:solidFill>
                  <a:srgbClr val="062E64"/>
                </a:solidFill>
              </a:rPr>
              <a:t>Tanque de incubación</a:t>
            </a:r>
          </a:p>
          <a:p>
            <a:r>
              <a:rPr lang="es-ES" sz="1200" dirty="0" smtClean="0">
                <a:solidFill>
                  <a:srgbClr val="062E64"/>
                </a:solidFill>
              </a:rPr>
              <a:t>  </a:t>
            </a:r>
            <a:r>
              <a:rPr lang="es-ES" sz="1200" b="1" dirty="0" smtClean="0">
                <a:solidFill>
                  <a:srgbClr val="062E64"/>
                </a:solidFill>
              </a:rPr>
              <a:t>2</a:t>
            </a:r>
            <a:r>
              <a:rPr lang="es-ES" sz="1200" dirty="0" smtClean="0">
                <a:solidFill>
                  <a:srgbClr val="062E64"/>
                </a:solidFill>
              </a:rPr>
              <a:t> </a:t>
            </a:r>
            <a:r>
              <a:rPr lang="es-ES" sz="1200" dirty="0" smtClean="0">
                <a:solidFill>
                  <a:srgbClr val="062E64"/>
                </a:solidFill>
              </a:rPr>
              <a:t>Congelador de barras de helado</a:t>
            </a:r>
            <a:endParaRPr lang="es-ES" sz="1200" dirty="0" smtClean="0">
              <a:solidFill>
                <a:srgbClr val="062E64"/>
              </a:solidFill>
            </a:endParaRPr>
          </a:p>
          <a:p>
            <a:r>
              <a:rPr lang="es-ES" sz="1200" dirty="0" smtClean="0">
                <a:solidFill>
                  <a:srgbClr val="062E64"/>
                </a:solidFill>
              </a:rPr>
              <a:t>  </a:t>
            </a:r>
            <a:r>
              <a:rPr lang="es-ES" sz="1200" b="1" dirty="0" smtClean="0">
                <a:solidFill>
                  <a:srgbClr val="062E64"/>
                </a:solidFill>
              </a:rPr>
              <a:t>3</a:t>
            </a:r>
            <a:r>
              <a:rPr lang="es-ES" sz="1200" dirty="0" smtClean="0">
                <a:solidFill>
                  <a:srgbClr val="062E64"/>
                </a:solidFill>
              </a:rPr>
              <a:t> </a:t>
            </a:r>
            <a:r>
              <a:rPr lang="es-ES" sz="1200" dirty="0" smtClean="0">
                <a:solidFill>
                  <a:srgbClr val="062E64"/>
                </a:solidFill>
              </a:rPr>
              <a:t>Túnel de endurecimiento</a:t>
            </a:r>
            <a:endParaRPr lang="es-ES" sz="1200" dirty="0" smtClean="0">
              <a:solidFill>
                <a:srgbClr val="062E64"/>
              </a:solidFill>
            </a:endParaRPr>
          </a:p>
        </p:txBody>
      </p:sp>
      <p:sp>
        <p:nvSpPr>
          <p:cNvPr id="16" name="CuadroTexto 15"/>
          <p:cNvSpPr txBox="1"/>
          <p:nvPr/>
        </p:nvSpPr>
        <p:spPr>
          <a:xfrm>
            <a:off x="2670764" y="2708938"/>
            <a:ext cx="687783" cy="246221"/>
          </a:xfrm>
          <a:prstGeom prst="rect">
            <a:avLst/>
          </a:prstGeom>
          <a:solidFill>
            <a:schemeClr val="bg1"/>
          </a:solidFill>
        </p:spPr>
        <p:txBody>
          <a:bodyPr wrap="square" rtlCol="0">
            <a:spAutoFit/>
          </a:bodyPr>
          <a:lstStyle/>
          <a:p>
            <a:pPr algn="r"/>
            <a:r>
              <a:rPr lang="es-ES" sz="1000" dirty="0" smtClean="0">
                <a:solidFill>
                  <a:srgbClr val="062E64"/>
                </a:solidFill>
              </a:rPr>
              <a:t>Cultivo</a:t>
            </a:r>
            <a:endParaRPr lang="es-ES" sz="1000" dirty="0">
              <a:solidFill>
                <a:srgbClr val="062E64"/>
              </a:solidFill>
            </a:endParaRPr>
          </a:p>
        </p:txBody>
      </p:sp>
      <p:sp>
        <p:nvSpPr>
          <p:cNvPr id="17" name="CuadroTexto 16"/>
          <p:cNvSpPr txBox="1"/>
          <p:nvPr/>
        </p:nvSpPr>
        <p:spPr>
          <a:xfrm>
            <a:off x="2477008" y="4005437"/>
            <a:ext cx="687783" cy="246221"/>
          </a:xfrm>
          <a:prstGeom prst="rect">
            <a:avLst/>
          </a:prstGeom>
          <a:solidFill>
            <a:schemeClr val="bg1"/>
          </a:solidFill>
        </p:spPr>
        <p:txBody>
          <a:bodyPr wrap="square" rtlCol="0">
            <a:spAutoFit/>
          </a:bodyPr>
          <a:lstStyle/>
          <a:p>
            <a:pPr algn="r"/>
            <a:r>
              <a:rPr lang="en-GB" sz="1000" dirty="0" smtClean="0">
                <a:solidFill>
                  <a:srgbClr val="062E64"/>
                </a:solidFill>
              </a:rPr>
              <a:t>Culture</a:t>
            </a:r>
            <a:endParaRPr lang="en-GB" sz="1000" dirty="0">
              <a:solidFill>
                <a:srgbClr val="062E64"/>
              </a:solidFill>
            </a:endParaRPr>
          </a:p>
        </p:txBody>
      </p:sp>
      <p:sp>
        <p:nvSpPr>
          <p:cNvPr id="18" name="CuadroTexto 17"/>
          <p:cNvSpPr txBox="1"/>
          <p:nvPr/>
        </p:nvSpPr>
        <p:spPr>
          <a:xfrm>
            <a:off x="2670764" y="3210964"/>
            <a:ext cx="813028" cy="400110"/>
          </a:xfrm>
          <a:prstGeom prst="rect">
            <a:avLst/>
          </a:prstGeom>
          <a:solidFill>
            <a:schemeClr val="bg1"/>
          </a:solidFill>
        </p:spPr>
        <p:txBody>
          <a:bodyPr wrap="square" rtlCol="0">
            <a:spAutoFit/>
          </a:bodyPr>
          <a:lstStyle/>
          <a:p>
            <a:r>
              <a:rPr lang="es-ES" sz="1000" noProof="1">
                <a:solidFill>
                  <a:srgbClr val="062E64"/>
                </a:solidFill>
              </a:rPr>
              <a:t>Leche pretatada</a:t>
            </a:r>
            <a:endParaRPr lang="es-ES" sz="1000" noProof="1">
              <a:solidFill>
                <a:srgbClr val="062E64"/>
              </a:solidFill>
            </a:endParaRPr>
          </a:p>
        </p:txBody>
      </p:sp>
      <p:sp>
        <p:nvSpPr>
          <p:cNvPr id="19" name="CuadroTexto 18"/>
          <p:cNvSpPr txBox="1"/>
          <p:nvPr/>
        </p:nvSpPr>
        <p:spPr>
          <a:xfrm>
            <a:off x="2545519" y="4528950"/>
            <a:ext cx="813028" cy="400110"/>
          </a:xfrm>
          <a:prstGeom prst="rect">
            <a:avLst/>
          </a:prstGeom>
          <a:solidFill>
            <a:schemeClr val="bg1"/>
          </a:solidFill>
        </p:spPr>
        <p:txBody>
          <a:bodyPr wrap="square" rtlCol="0">
            <a:spAutoFit/>
          </a:bodyPr>
          <a:lstStyle/>
          <a:p>
            <a:r>
              <a:rPr lang="en-GB" sz="1000" dirty="0" smtClean="0">
                <a:solidFill>
                  <a:srgbClr val="062E64"/>
                </a:solidFill>
              </a:rPr>
              <a:t>Pre-treated</a:t>
            </a:r>
          </a:p>
          <a:p>
            <a:r>
              <a:rPr lang="en-GB" sz="1000" dirty="0" smtClean="0">
                <a:solidFill>
                  <a:srgbClr val="062E64"/>
                </a:solidFill>
              </a:rPr>
              <a:t>milk</a:t>
            </a:r>
            <a:endParaRPr lang="en-GB" sz="1000" dirty="0">
              <a:solidFill>
                <a:srgbClr val="062E64"/>
              </a:solidFill>
            </a:endParaRPr>
          </a:p>
        </p:txBody>
      </p:sp>
      <p:sp>
        <p:nvSpPr>
          <p:cNvPr id="22" name="CuadroTexto 21"/>
          <p:cNvSpPr txBox="1"/>
          <p:nvPr/>
        </p:nvSpPr>
        <p:spPr>
          <a:xfrm>
            <a:off x="6549455" y="4228508"/>
            <a:ext cx="2027375" cy="830997"/>
          </a:xfrm>
          <a:prstGeom prst="rect">
            <a:avLst/>
          </a:prstGeom>
          <a:solidFill>
            <a:schemeClr val="bg1"/>
          </a:solidFill>
        </p:spPr>
        <p:txBody>
          <a:bodyPr wrap="square" rtlCol="0">
            <a:spAutoFit/>
          </a:bodyPr>
          <a:lstStyle/>
          <a:p>
            <a:r>
              <a:rPr lang="es-ES" sz="1200" dirty="0" smtClean="0"/>
              <a:t>  </a:t>
            </a:r>
            <a:r>
              <a:rPr lang="es-ES" sz="1200" b="1" dirty="0" smtClean="0">
                <a:solidFill>
                  <a:srgbClr val="062E64"/>
                </a:solidFill>
              </a:rPr>
              <a:t>Yogur concentrado</a:t>
            </a:r>
            <a:endParaRPr lang="es-ES" sz="1200" dirty="0" smtClean="0">
              <a:solidFill>
                <a:srgbClr val="062E64"/>
              </a:solidFill>
            </a:endParaRPr>
          </a:p>
          <a:p>
            <a:r>
              <a:rPr lang="es-ES" sz="1200" dirty="0" smtClean="0">
                <a:solidFill>
                  <a:srgbClr val="062E64"/>
                </a:solidFill>
              </a:rPr>
              <a:t> </a:t>
            </a:r>
            <a:r>
              <a:rPr lang="es-ES" sz="1200" b="1" dirty="0" smtClean="0">
                <a:solidFill>
                  <a:srgbClr val="062E64"/>
                </a:solidFill>
              </a:rPr>
              <a:t>1</a:t>
            </a:r>
            <a:r>
              <a:rPr lang="es-ES" sz="1200" dirty="0" smtClean="0">
                <a:solidFill>
                  <a:srgbClr val="062E64"/>
                </a:solidFill>
              </a:rPr>
              <a:t> Tanque de incubación</a:t>
            </a:r>
          </a:p>
          <a:p>
            <a:r>
              <a:rPr lang="es-ES" sz="1200" dirty="0" smtClean="0">
                <a:solidFill>
                  <a:srgbClr val="062E64"/>
                </a:solidFill>
              </a:rPr>
              <a:t> </a:t>
            </a:r>
            <a:r>
              <a:rPr lang="es-ES" sz="1200" b="1" dirty="0" smtClean="0">
                <a:solidFill>
                  <a:srgbClr val="062E64"/>
                </a:solidFill>
              </a:rPr>
              <a:t>2</a:t>
            </a:r>
            <a:r>
              <a:rPr lang="es-ES" sz="1200" dirty="0" smtClean="0">
                <a:solidFill>
                  <a:srgbClr val="062E64"/>
                </a:solidFill>
              </a:rPr>
              <a:t> Separador</a:t>
            </a:r>
          </a:p>
          <a:p>
            <a:r>
              <a:rPr lang="es-ES" sz="1200" dirty="0" smtClean="0">
                <a:solidFill>
                  <a:srgbClr val="062E64"/>
                </a:solidFill>
              </a:rPr>
              <a:t> </a:t>
            </a:r>
            <a:r>
              <a:rPr lang="es-ES" sz="1200" b="1" dirty="0" smtClean="0">
                <a:solidFill>
                  <a:srgbClr val="062E64"/>
                </a:solidFill>
              </a:rPr>
              <a:t>3</a:t>
            </a:r>
            <a:r>
              <a:rPr lang="es-ES" sz="1200" dirty="0" smtClean="0">
                <a:solidFill>
                  <a:srgbClr val="062E64"/>
                </a:solidFill>
              </a:rPr>
              <a:t> </a:t>
            </a:r>
            <a:r>
              <a:rPr lang="es-ES" sz="1200" dirty="0" smtClean="0">
                <a:solidFill>
                  <a:srgbClr val="062E64"/>
                </a:solidFill>
              </a:rPr>
              <a:t>Llenado de vasos</a:t>
            </a:r>
            <a:endParaRPr lang="es-ES" sz="1200" dirty="0" smtClean="0">
              <a:solidFill>
                <a:srgbClr val="062E64"/>
              </a:solidFill>
            </a:endParaRPr>
          </a:p>
        </p:txBody>
      </p:sp>
      <p:sp>
        <p:nvSpPr>
          <p:cNvPr id="23" name="CuadroTexto 22"/>
          <p:cNvSpPr txBox="1"/>
          <p:nvPr/>
        </p:nvSpPr>
        <p:spPr>
          <a:xfrm>
            <a:off x="470722" y="2760099"/>
            <a:ext cx="2079973" cy="830997"/>
          </a:xfrm>
          <a:prstGeom prst="rect">
            <a:avLst/>
          </a:prstGeom>
          <a:solidFill>
            <a:schemeClr val="bg1"/>
          </a:solidFill>
        </p:spPr>
        <p:txBody>
          <a:bodyPr wrap="square" rtlCol="0">
            <a:spAutoFit/>
          </a:bodyPr>
          <a:lstStyle/>
          <a:p>
            <a:r>
              <a:rPr lang="es-ES" sz="1200" dirty="0" smtClean="0"/>
              <a:t>  </a:t>
            </a:r>
            <a:r>
              <a:rPr lang="es-ES" sz="1200" b="1" dirty="0" smtClean="0">
                <a:solidFill>
                  <a:srgbClr val="062E64"/>
                </a:solidFill>
              </a:rPr>
              <a:t>Yogur firme</a:t>
            </a:r>
            <a:endParaRPr lang="es-ES" sz="1200" dirty="0" smtClean="0">
              <a:solidFill>
                <a:srgbClr val="062E64"/>
              </a:solidFill>
            </a:endParaRPr>
          </a:p>
          <a:p>
            <a:r>
              <a:rPr lang="es-ES" sz="1200" dirty="0" smtClean="0">
                <a:solidFill>
                  <a:srgbClr val="062E64"/>
                </a:solidFill>
              </a:rPr>
              <a:t>  </a:t>
            </a:r>
            <a:r>
              <a:rPr lang="es-ES" sz="1200" b="1" dirty="0" smtClean="0">
                <a:solidFill>
                  <a:srgbClr val="062E64"/>
                </a:solidFill>
              </a:rPr>
              <a:t>1</a:t>
            </a:r>
            <a:r>
              <a:rPr lang="es-ES" sz="1200" dirty="0" smtClean="0">
                <a:solidFill>
                  <a:srgbClr val="062E64"/>
                </a:solidFill>
              </a:rPr>
              <a:t> Llenado de vasos</a:t>
            </a:r>
          </a:p>
          <a:p>
            <a:r>
              <a:rPr lang="es-ES" sz="1200" dirty="0" smtClean="0">
                <a:solidFill>
                  <a:srgbClr val="062E64"/>
                </a:solidFill>
              </a:rPr>
              <a:t>  </a:t>
            </a:r>
            <a:r>
              <a:rPr lang="es-ES" sz="1200" b="1" dirty="0" smtClean="0">
                <a:solidFill>
                  <a:srgbClr val="062E64"/>
                </a:solidFill>
              </a:rPr>
              <a:t>2</a:t>
            </a:r>
            <a:r>
              <a:rPr lang="es-ES" sz="1200" dirty="0" smtClean="0">
                <a:solidFill>
                  <a:srgbClr val="062E64"/>
                </a:solidFill>
              </a:rPr>
              <a:t> </a:t>
            </a:r>
            <a:r>
              <a:rPr lang="es-ES" sz="1200" dirty="0" smtClean="0">
                <a:solidFill>
                  <a:srgbClr val="062E64"/>
                </a:solidFill>
              </a:rPr>
              <a:t>Sala de incubación</a:t>
            </a:r>
            <a:endParaRPr lang="es-ES" sz="1200" dirty="0" smtClean="0">
              <a:solidFill>
                <a:srgbClr val="062E64"/>
              </a:solidFill>
            </a:endParaRPr>
          </a:p>
          <a:p>
            <a:r>
              <a:rPr lang="es-ES" sz="1200" dirty="0" smtClean="0">
                <a:solidFill>
                  <a:srgbClr val="062E64"/>
                </a:solidFill>
              </a:rPr>
              <a:t>  </a:t>
            </a:r>
            <a:r>
              <a:rPr lang="es-ES" sz="1200" b="1" dirty="0" smtClean="0">
                <a:solidFill>
                  <a:srgbClr val="062E64"/>
                </a:solidFill>
              </a:rPr>
              <a:t>3</a:t>
            </a:r>
            <a:r>
              <a:rPr lang="es-ES" sz="1200" dirty="0" smtClean="0">
                <a:solidFill>
                  <a:srgbClr val="062E64"/>
                </a:solidFill>
              </a:rPr>
              <a:t> </a:t>
            </a:r>
            <a:r>
              <a:rPr lang="es-ES" sz="1200" dirty="0" smtClean="0">
                <a:solidFill>
                  <a:srgbClr val="062E64"/>
                </a:solidFill>
              </a:rPr>
              <a:t>Sala de enfriamiento rápido</a:t>
            </a:r>
            <a:endParaRPr lang="es-ES" sz="1200" dirty="0" smtClean="0">
              <a:solidFill>
                <a:srgbClr val="062E64"/>
              </a:solidFill>
            </a:endParaRPr>
          </a:p>
        </p:txBody>
      </p:sp>
      <p:sp>
        <p:nvSpPr>
          <p:cNvPr id="25" name="CuadroTexto 24"/>
          <p:cNvSpPr txBox="1"/>
          <p:nvPr/>
        </p:nvSpPr>
        <p:spPr>
          <a:xfrm>
            <a:off x="432696" y="5050404"/>
            <a:ext cx="1732988" cy="1200329"/>
          </a:xfrm>
          <a:prstGeom prst="rect">
            <a:avLst/>
          </a:prstGeom>
          <a:solidFill>
            <a:schemeClr val="bg1"/>
          </a:solidFill>
        </p:spPr>
        <p:txBody>
          <a:bodyPr wrap="square" rtlCol="0">
            <a:spAutoFit/>
          </a:bodyPr>
          <a:lstStyle/>
          <a:p>
            <a:r>
              <a:rPr lang="es-ES" sz="1200" dirty="0" smtClean="0"/>
              <a:t>  </a:t>
            </a:r>
            <a:r>
              <a:rPr lang="es-ES" sz="1200" b="1" dirty="0" smtClean="0">
                <a:solidFill>
                  <a:srgbClr val="062E64"/>
                </a:solidFill>
              </a:rPr>
              <a:t>Yogur bebido</a:t>
            </a:r>
            <a:endParaRPr lang="es-ES" sz="1200" dirty="0" smtClean="0">
              <a:solidFill>
                <a:srgbClr val="062E64"/>
              </a:solidFill>
            </a:endParaRPr>
          </a:p>
          <a:p>
            <a:r>
              <a:rPr lang="es-ES" sz="1200" dirty="0" smtClean="0">
                <a:solidFill>
                  <a:srgbClr val="062E64"/>
                </a:solidFill>
              </a:rPr>
              <a:t>  </a:t>
            </a:r>
            <a:r>
              <a:rPr lang="es-ES" sz="1200" b="1" dirty="0" smtClean="0">
                <a:solidFill>
                  <a:srgbClr val="062E64"/>
                </a:solidFill>
              </a:rPr>
              <a:t>1</a:t>
            </a:r>
            <a:r>
              <a:rPr lang="es-ES" sz="1200" dirty="0" smtClean="0">
                <a:solidFill>
                  <a:srgbClr val="062E64"/>
                </a:solidFill>
              </a:rPr>
              <a:t> </a:t>
            </a:r>
            <a:r>
              <a:rPr lang="es-ES" sz="1200" dirty="0" smtClean="0">
                <a:solidFill>
                  <a:srgbClr val="062E64"/>
                </a:solidFill>
              </a:rPr>
              <a:t>Tanque de incubación</a:t>
            </a:r>
            <a:endParaRPr lang="es-ES" sz="1200" dirty="0" smtClean="0">
              <a:solidFill>
                <a:srgbClr val="062E64"/>
              </a:solidFill>
            </a:endParaRPr>
          </a:p>
          <a:p>
            <a:r>
              <a:rPr lang="es-ES" sz="1200" dirty="0" smtClean="0">
                <a:solidFill>
                  <a:srgbClr val="062E64"/>
                </a:solidFill>
              </a:rPr>
              <a:t>  </a:t>
            </a:r>
            <a:r>
              <a:rPr lang="es-ES" sz="1200" b="1" dirty="0" smtClean="0">
                <a:solidFill>
                  <a:srgbClr val="062E64"/>
                </a:solidFill>
              </a:rPr>
              <a:t>2</a:t>
            </a:r>
            <a:r>
              <a:rPr lang="es-ES" sz="1200" dirty="0" smtClean="0">
                <a:solidFill>
                  <a:srgbClr val="062E64"/>
                </a:solidFill>
              </a:rPr>
              <a:t> </a:t>
            </a:r>
            <a:r>
              <a:rPr lang="es-ES" sz="1200" dirty="0" smtClean="0">
                <a:solidFill>
                  <a:srgbClr val="062E64"/>
                </a:solidFill>
              </a:rPr>
              <a:t>Enfriador</a:t>
            </a:r>
          </a:p>
          <a:p>
            <a:r>
              <a:rPr lang="es-ES" sz="1200" dirty="0" smtClean="0">
                <a:solidFill>
                  <a:srgbClr val="062E64"/>
                </a:solidFill>
              </a:rPr>
              <a:t>  </a:t>
            </a:r>
            <a:r>
              <a:rPr lang="es-ES" sz="1200" b="1" dirty="0" smtClean="0">
                <a:solidFill>
                  <a:srgbClr val="062E64"/>
                </a:solidFill>
              </a:rPr>
              <a:t>3</a:t>
            </a:r>
            <a:r>
              <a:rPr lang="es-ES" sz="1200" dirty="0" smtClean="0">
                <a:solidFill>
                  <a:srgbClr val="062E64"/>
                </a:solidFill>
              </a:rPr>
              <a:t> Homogeneizador</a:t>
            </a:r>
          </a:p>
          <a:p>
            <a:r>
              <a:rPr lang="es-ES" sz="1200" dirty="0" smtClean="0">
                <a:solidFill>
                  <a:srgbClr val="062E64"/>
                </a:solidFill>
              </a:rPr>
              <a:t>  </a:t>
            </a:r>
            <a:r>
              <a:rPr lang="es-ES" sz="1200" b="1" dirty="0" smtClean="0">
                <a:solidFill>
                  <a:srgbClr val="062E64"/>
                </a:solidFill>
              </a:rPr>
              <a:t>4</a:t>
            </a:r>
            <a:r>
              <a:rPr lang="es-ES" sz="1200" dirty="0" smtClean="0">
                <a:solidFill>
                  <a:srgbClr val="062E64"/>
                </a:solidFill>
              </a:rPr>
              <a:t> </a:t>
            </a:r>
            <a:r>
              <a:rPr lang="es-ES" sz="1200" noProof="1" smtClean="0">
                <a:solidFill>
                  <a:srgbClr val="062E64"/>
                </a:solidFill>
              </a:rPr>
              <a:t>Rellenadora</a:t>
            </a:r>
          </a:p>
          <a:p>
            <a:endParaRPr lang="es-ES" sz="1200" noProof="1" smtClean="0">
              <a:solidFill>
                <a:srgbClr val="062E64"/>
              </a:solidFill>
            </a:endParaRPr>
          </a:p>
        </p:txBody>
      </p:sp>
      <p:sp>
        <p:nvSpPr>
          <p:cNvPr id="24" name="CuadroTexto 23"/>
          <p:cNvSpPr txBox="1"/>
          <p:nvPr/>
        </p:nvSpPr>
        <p:spPr>
          <a:xfrm>
            <a:off x="468376" y="3923121"/>
            <a:ext cx="2027375" cy="830997"/>
          </a:xfrm>
          <a:prstGeom prst="rect">
            <a:avLst/>
          </a:prstGeom>
          <a:solidFill>
            <a:schemeClr val="bg1"/>
          </a:solidFill>
        </p:spPr>
        <p:txBody>
          <a:bodyPr wrap="square" rtlCol="0">
            <a:spAutoFit/>
          </a:bodyPr>
          <a:lstStyle/>
          <a:p>
            <a:r>
              <a:rPr lang="es-ES" sz="1200" dirty="0" smtClean="0"/>
              <a:t>  </a:t>
            </a:r>
            <a:r>
              <a:rPr lang="es-ES" sz="1200" b="1" dirty="0" smtClean="0">
                <a:solidFill>
                  <a:srgbClr val="062E64"/>
                </a:solidFill>
              </a:rPr>
              <a:t>Yogur mezclado</a:t>
            </a:r>
            <a:endParaRPr lang="es-ES" sz="1200" dirty="0" smtClean="0">
              <a:solidFill>
                <a:srgbClr val="062E64"/>
              </a:solidFill>
            </a:endParaRPr>
          </a:p>
          <a:p>
            <a:r>
              <a:rPr lang="es-ES" sz="1200" dirty="0" smtClean="0">
                <a:solidFill>
                  <a:srgbClr val="062E64"/>
                </a:solidFill>
              </a:rPr>
              <a:t>  </a:t>
            </a:r>
            <a:r>
              <a:rPr lang="es-ES" sz="1200" b="1" dirty="0" smtClean="0">
                <a:solidFill>
                  <a:srgbClr val="062E64"/>
                </a:solidFill>
              </a:rPr>
              <a:t>1</a:t>
            </a:r>
            <a:r>
              <a:rPr lang="es-ES" sz="1200" dirty="0" smtClean="0">
                <a:solidFill>
                  <a:srgbClr val="062E64"/>
                </a:solidFill>
              </a:rPr>
              <a:t> </a:t>
            </a:r>
            <a:r>
              <a:rPr lang="es-ES" sz="1200" dirty="0" smtClean="0">
                <a:solidFill>
                  <a:srgbClr val="062E64"/>
                </a:solidFill>
              </a:rPr>
              <a:t>Tanque de incubación</a:t>
            </a:r>
          </a:p>
          <a:p>
            <a:r>
              <a:rPr lang="es-ES" sz="1200" dirty="0" smtClean="0">
                <a:solidFill>
                  <a:srgbClr val="062E64"/>
                </a:solidFill>
              </a:rPr>
              <a:t>  </a:t>
            </a:r>
            <a:r>
              <a:rPr lang="es-ES" sz="1200" b="1" dirty="0" smtClean="0">
                <a:solidFill>
                  <a:srgbClr val="062E64"/>
                </a:solidFill>
              </a:rPr>
              <a:t>2</a:t>
            </a:r>
            <a:r>
              <a:rPr lang="es-ES" sz="1200" dirty="0" smtClean="0">
                <a:solidFill>
                  <a:srgbClr val="062E64"/>
                </a:solidFill>
              </a:rPr>
              <a:t> Enfriador</a:t>
            </a:r>
          </a:p>
          <a:p>
            <a:r>
              <a:rPr lang="es-ES" sz="1200" b="1" dirty="0" smtClean="0">
                <a:solidFill>
                  <a:srgbClr val="062E64"/>
                </a:solidFill>
              </a:rPr>
              <a:t>  3</a:t>
            </a:r>
            <a:r>
              <a:rPr lang="es-ES" sz="1200" dirty="0" smtClean="0">
                <a:solidFill>
                  <a:srgbClr val="062E64"/>
                </a:solidFill>
              </a:rPr>
              <a:t> </a:t>
            </a:r>
            <a:r>
              <a:rPr lang="es-ES" sz="1200" dirty="0" smtClean="0">
                <a:solidFill>
                  <a:srgbClr val="062E64"/>
                </a:solidFill>
              </a:rPr>
              <a:t>Llenado de vasos</a:t>
            </a:r>
            <a:endParaRPr lang="es-ES" sz="1200" dirty="0">
              <a:solidFill>
                <a:srgbClr val="062E64"/>
              </a:solidFill>
            </a:endParaRPr>
          </a:p>
        </p:txBody>
      </p:sp>
      <p:sp>
        <p:nvSpPr>
          <p:cNvPr id="21" name="CuadroTexto 20"/>
          <p:cNvSpPr txBox="1"/>
          <p:nvPr/>
        </p:nvSpPr>
        <p:spPr>
          <a:xfrm>
            <a:off x="1807001" y="5907446"/>
            <a:ext cx="813028" cy="400110"/>
          </a:xfrm>
          <a:prstGeom prst="rect">
            <a:avLst/>
          </a:prstGeom>
          <a:solidFill>
            <a:schemeClr val="bg1"/>
          </a:solidFill>
        </p:spPr>
        <p:txBody>
          <a:bodyPr wrap="square" rtlCol="0">
            <a:spAutoFit/>
          </a:bodyPr>
          <a:lstStyle/>
          <a:p>
            <a:r>
              <a:rPr lang="es-ES" sz="1000" noProof="1">
                <a:solidFill>
                  <a:srgbClr val="062E64"/>
                </a:solidFill>
              </a:rPr>
              <a:t>Leche </a:t>
            </a:r>
            <a:r>
              <a:rPr lang="es-ES" sz="1000" noProof="1" smtClean="0">
                <a:solidFill>
                  <a:srgbClr val="062E64"/>
                </a:solidFill>
              </a:rPr>
              <a:t>pretatada</a:t>
            </a:r>
            <a:endParaRPr lang="en-GB" sz="1000" dirty="0">
              <a:solidFill>
                <a:srgbClr val="062E64"/>
              </a:solidFill>
            </a:endParaRPr>
          </a:p>
        </p:txBody>
      </p:sp>
      <p:sp>
        <p:nvSpPr>
          <p:cNvPr id="20" name="CuadroTexto 19"/>
          <p:cNvSpPr txBox="1"/>
          <p:nvPr/>
        </p:nvSpPr>
        <p:spPr>
          <a:xfrm>
            <a:off x="1705073" y="5446199"/>
            <a:ext cx="687783" cy="246221"/>
          </a:xfrm>
          <a:prstGeom prst="rect">
            <a:avLst/>
          </a:prstGeom>
          <a:solidFill>
            <a:schemeClr val="bg1"/>
          </a:solidFill>
        </p:spPr>
        <p:txBody>
          <a:bodyPr wrap="square" rtlCol="0">
            <a:spAutoFit/>
          </a:bodyPr>
          <a:lstStyle/>
          <a:p>
            <a:pPr algn="r"/>
            <a:r>
              <a:rPr lang="es-ES" sz="1000" dirty="0">
                <a:solidFill>
                  <a:srgbClr val="062E64"/>
                </a:solidFill>
              </a:rPr>
              <a:t>Cultivo</a:t>
            </a:r>
            <a:endParaRPr lang="es-ES" sz="1000" dirty="0">
              <a:solidFill>
                <a:srgbClr val="062E64"/>
              </a:solidFill>
            </a:endParaRPr>
          </a:p>
        </p:txBody>
      </p:sp>
    </p:spTree>
    <p:extLst>
      <p:ext uri="{BB962C8B-B14F-4D97-AF65-F5344CB8AC3E}">
        <p14:creationId xmlns:p14="http://schemas.microsoft.com/office/powerpoint/2010/main" val="195527789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4.1. Tipos de yogur y leches fermentadas</a:t>
            </a:r>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p:txBody>
          <a:bodyPr>
            <a:normAutofit fontScale="92500" lnSpcReduction="10000"/>
          </a:bodyPr>
          <a:lstStyle/>
          <a:p>
            <a:pPr algn="just"/>
            <a:r>
              <a:rPr lang="es-ES" noProof="1" smtClean="0"/>
              <a:t>Las leches fermentadas o leches ácidas se conocen desde la antigüedad (Norte de África y Babilonia, 3.000-2.500 a.C.). En la antigua Grecia y Roma ya se usaban leches ácidas como bebida o para la elaboración de recetas de cocina.</a:t>
            </a:r>
          </a:p>
          <a:p>
            <a:pPr lvl="0" algn="just"/>
            <a:r>
              <a:rPr lang="es-ES" noProof="1" smtClean="0"/>
              <a:t>Básicamente están elaboradas a partir de leche acidificada con un cultivo o grupo de bacterias seleccionadas, que convierten parte de la lactosa en ácido láctico.</a:t>
            </a:r>
          </a:p>
          <a:p>
            <a:pPr lvl="0" algn="just"/>
            <a:r>
              <a:rPr lang="es-ES" noProof="1" smtClean="0"/>
              <a:t>Muchas leches fermentadas (koumis, leben, dadhi, suero ácido, yogurut, airan, kheran, tarho) tienen su origen en los pueblos nómadas ganaderos de Asia. Su dispersión por Europa se debe a la llegada de estos pueblos, además de los germánicos y nórdicos.</a:t>
            </a:r>
          </a:p>
          <a:p>
            <a:pPr lvl="0" algn="just"/>
            <a:r>
              <a:rPr lang="es-ES" noProof="1" smtClean="0"/>
              <a:t>Actualmente existen en el mercado leches fermentadas de elaboración moderna con microorganismos como </a:t>
            </a:r>
            <a:r>
              <a:rPr lang="es-ES" i="1" noProof="1" smtClean="0"/>
              <a:t>Lactobacillus casei, Lactobacillus acidophilus y Bifidobacterium bifidus.</a:t>
            </a:r>
            <a:endParaRPr lang="es-ES" sz="2200" noProof="1"/>
          </a:p>
        </p:txBody>
      </p:sp>
    </p:spTree>
    <p:extLst>
      <p:ext uri="{BB962C8B-B14F-4D97-AF65-F5344CB8AC3E}">
        <p14:creationId xmlns:p14="http://schemas.microsoft.com/office/powerpoint/2010/main" val="1086872499"/>
      </p:ext>
    </p:extLst>
  </p:cSld>
  <p:clrMapOvr>
    <a:masterClrMapping/>
  </p:clrMapOvr>
  <mc:AlternateContent xmlns:mc="http://schemas.openxmlformats.org/markup-compatibility/2006" xmlns:p14="http://schemas.microsoft.com/office/powerpoint/2010/main">
    <mc:Choice Requires="p14">
      <p:transition p14:dur="0" advClick="0" advTm="26000"/>
    </mc:Choice>
    <mc:Fallback xmlns="">
      <p:transition advClick="0" advTm="26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628" y="2281355"/>
            <a:ext cx="8472055" cy="3746795"/>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s-ES" dirty="0"/>
              <a:t>4.5. Tecnología para la elaboración</a:t>
            </a:r>
          </a:p>
        </p:txBody>
      </p:sp>
      <p:sp>
        <p:nvSpPr>
          <p:cNvPr id="7" name="Rectángulo 6"/>
          <p:cNvSpPr/>
          <p:nvPr/>
        </p:nvSpPr>
        <p:spPr>
          <a:xfrm>
            <a:off x="838200" y="2181153"/>
            <a:ext cx="4065408" cy="829971"/>
          </a:xfrm>
          <a:prstGeom prst="rect">
            <a:avLst/>
          </a:prstGeom>
        </p:spPr>
        <p:txBody>
          <a:bodyPr wrap="none">
            <a:spAutoFit/>
          </a:bodyPr>
          <a:lstStyle/>
          <a:p>
            <a:pPr>
              <a:lnSpc>
                <a:spcPct val="90000"/>
              </a:lnSpc>
              <a:spcBef>
                <a:spcPts val="1000"/>
              </a:spcBef>
            </a:pPr>
            <a:r>
              <a:rPr lang="es-ES" sz="2200" dirty="0" smtClean="0">
                <a:solidFill>
                  <a:schemeClr val="accent5">
                    <a:lumMod val="75000"/>
                  </a:schemeClr>
                </a:solidFill>
              </a:rPr>
              <a:t>Etapas </a:t>
            </a:r>
            <a:r>
              <a:rPr lang="es-ES" sz="2200" dirty="0">
                <a:solidFill>
                  <a:schemeClr val="accent5">
                    <a:lumMod val="75000"/>
                  </a:schemeClr>
                </a:solidFill>
              </a:rPr>
              <a:t>finales en la producción </a:t>
            </a:r>
            <a:r>
              <a:rPr lang="es-ES" sz="2200" dirty="0" smtClean="0">
                <a:solidFill>
                  <a:schemeClr val="accent5">
                    <a:lumMod val="75000"/>
                  </a:schemeClr>
                </a:solidFill>
              </a:rPr>
              <a:t>de</a:t>
            </a:r>
          </a:p>
          <a:p>
            <a:pPr>
              <a:lnSpc>
                <a:spcPct val="90000"/>
              </a:lnSpc>
              <a:spcBef>
                <a:spcPts val="1000"/>
              </a:spcBef>
            </a:pPr>
            <a:r>
              <a:rPr lang="es-ES" sz="2200" dirty="0" smtClean="0">
                <a:solidFill>
                  <a:schemeClr val="accent5">
                    <a:lumMod val="75000"/>
                  </a:schemeClr>
                </a:solidFill>
              </a:rPr>
              <a:t>yogur firme</a:t>
            </a:r>
            <a:endParaRPr lang="en-GB" sz="2200" dirty="0">
              <a:solidFill>
                <a:schemeClr val="accent5">
                  <a:lumMod val="75000"/>
                </a:schemeClr>
              </a:solidFill>
            </a:endParaRPr>
          </a:p>
        </p:txBody>
      </p:sp>
      <p:sp>
        <p:nvSpPr>
          <p:cNvPr id="10" name="Rectángulo 9"/>
          <p:cNvSpPr/>
          <p:nvPr/>
        </p:nvSpPr>
        <p:spPr>
          <a:xfrm>
            <a:off x="447573" y="5584418"/>
            <a:ext cx="4451407" cy="276999"/>
          </a:xfrm>
          <a:prstGeom prst="rect">
            <a:avLst/>
          </a:prstGeom>
        </p:spPr>
        <p:txBody>
          <a:bodyPr wrap="square">
            <a:spAutoFit/>
          </a:bodyPr>
          <a:lstStyle/>
          <a:p>
            <a:r>
              <a:rPr lang="es-ES" sz="1200" dirty="0">
                <a:solidFill>
                  <a:srgbClr val="062E64"/>
                </a:solidFill>
              </a:rPr>
              <a:t>Fuente: </a:t>
            </a:r>
            <a:r>
              <a:rPr lang="es-ES" sz="1200" i="1" dirty="0">
                <a:solidFill>
                  <a:srgbClr val="062E64"/>
                </a:solidFill>
              </a:rPr>
              <a:t>Manual de procesamiento de productos lácteos </a:t>
            </a:r>
            <a:r>
              <a:rPr lang="en-GB" sz="1200" i="1" dirty="0">
                <a:solidFill>
                  <a:srgbClr val="062E64"/>
                </a:solidFill>
              </a:rPr>
              <a:t>©Tetra Pak</a:t>
            </a:r>
            <a:endParaRPr lang="es-ES" sz="1200" dirty="0">
              <a:solidFill>
                <a:srgbClr val="062E64"/>
              </a:solidFill>
            </a:endParaRPr>
          </a:p>
        </p:txBody>
      </p:sp>
      <p:sp>
        <p:nvSpPr>
          <p:cNvPr id="8" name="CuadroTexto 7"/>
          <p:cNvSpPr txBox="1"/>
          <p:nvPr/>
        </p:nvSpPr>
        <p:spPr>
          <a:xfrm>
            <a:off x="4776491" y="2932408"/>
            <a:ext cx="1359614" cy="1107996"/>
          </a:xfrm>
          <a:prstGeom prst="rect">
            <a:avLst/>
          </a:prstGeom>
          <a:solidFill>
            <a:schemeClr val="bg1"/>
          </a:solidFill>
        </p:spPr>
        <p:txBody>
          <a:bodyPr wrap="square" rtlCol="0">
            <a:spAutoFit/>
          </a:bodyPr>
          <a:lstStyle/>
          <a:p>
            <a:r>
              <a:rPr lang="es-ES" sz="1100" dirty="0" smtClean="0">
                <a:solidFill>
                  <a:srgbClr val="062E64"/>
                </a:solidFill>
              </a:rPr>
              <a:t>Leche / yogur</a:t>
            </a:r>
          </a:p>
          <a:p>
            <a:r>
              <a:rPr lang="es-ES" sz="1100" dirty="0" smtClean="0">
                <a:solidFill>
                  <a:srgbClr val="062E64"/>
                </a:solidFill>
              </a:rPr>
              <a:t>Refrigeración</a:t>
            </a:r>
          </a:p>
          <a:p>
            <a:r>
              <a:rPr lang="es-ES" sz="1100" dirty="0" smtClean="0">
                <a:solidFill>
                  <a:srgbClr val="062E64"/>
                </a:solidFill>
              </a:rPr>
              <a:t>Calentamiento</a:t>
            </a:r>
            <a:endParaRPr lang="es-ES" sz="1100" dirty="0" smtClean="0">
              <a:solidFill>
                <a:srgbClr val="062E64"/>
              </a:solidFill>
            </a:endParaRPr>
          </a:p>
          <a:p>
            <a:r>
              <a:rPr lang="es-ES" sz="1100" dirty="0" smtClean="0">
                <a:solidFill>
                  <a:srgbClr val="062E64"/>
                </a:solidFill>
              </a:rPr>
              <a:t>Vapor</a:t>
            </a:r>
          </a:p>
          <a:p>
            <a:r>
              <a:rPr lang="es-ES" sz="1100" dirty="0" smtClean="0">
                <a:solidFill>
                  <a:srgbClr val="062E64"/>
                </a:solidFill>
              </a:rPr>
              <a:t>Cultivo</a:t>
            </a:r>
          </a:p>
          <a:p>
            <a:r>
              <a:rPr lang="es-ES" sz="1100" dirty="0" smtClean="0">
                <a:solidFill>
                  <a:srgbClr val="062E64"/>
                </a:solidFill>
              </a:rPr>
              <a:t>Fruta / saborizante</a:t>
            </a:r>
            <a:endParaRPr lang="es-ES" sz="1100" dirty="0">
              <a:solidFill>
                <a:srgbClr val="062E64"/>
              </a:solidFill>
            </a:endParaRPr>
          </a:p>
        </p:txBody>
      </p:sp>
      <p:sp>
        <p:nvSpPr>
          <p:cNvPr id="9" name="CuadroTexto 8"/>
          <p:cNvSpPr txBox="1"/>
          <p:nvPr/>
        </p:nvSpPr>
        <p:spPr>
          <a:xfrm>
            <a:off x="5289607" y="2396323"/>
            <a:ext cx="1082050" cy="261610"/>
          </a:xfrm>
          <a:prstGeom prst="rect">
            <a:avLst/>
          </a:prstGeom>
          <a:solidFill>
            <a:schemeClr val="bg1"/>
          </a:solidFill>
        </p:spPr>
        <p:txBody>
          <a:bodyPr wrap="square" rtlCol="0">
            <a:spAutoFit/>
          </a:bodyPr>
          <a:lstStyle/>
          <a:p>
            <a:r>
              <a:rPr lang="es-ES" sz="1100" dirty="0" smtClean="0">
                <a:solidFill>
                  <a:srgbClr val="062E64"/>
                </a:solidFill>
              </a:rPr>
              <a:t>Cultivo</a:t>
            </a:r>
            <a:endParaRPr lang="es-ES" sz="1100" dirty="0">
              <a:solidFill>
                <a:srgbClr val="062E64"/>
              </a:solidFill>
            </a:endParaRPr>
          </a:p>
        </p:txBody>
      </p:sp>
      <p:sp>
        <p:nvSpPr>
          <p:cNvPr id="11" name="CuadroTexto 10"/>
          <p:cNvSpPr txBox="1"/>
          <p:nvPr/>
        </p:nvSpPr>
        <p:spPr>
          <a:xfrm>
            <a:off x="10924920" y="4141835"/>
            <a:ext cx="1082050" cy="430887"/>
          </a:xfrm>
          <a:prstGeom prst="rect">
            <a:avLst/>
          </a:prstGeom>
          <a:solidFill>
            <a:schemeClr val="bg1"/>
          </a:solidFill>
        </p:spPr>
        <p:txBody>
          <a:bodyPr wrap="square" rtlCol="0">
            <a:spAutoFit/>
          </a:bodyPr>
          <a:lstStyle/>
          <a:p>
            <a:r>
              <a:rPr lang="es-ES" sz="1100" dirty="0" smtClean="0">
                <a:solidFill>
                  <a:srgbClr val="062E64"/>
                </a:solidFill>
              </a:rPr>
              <a:t>A la cámara de incubación</a:t>
            </a:r>
            <a:endParaRPr lang="es-ES" sz="1100" dirty="0">
              <a:solidFill>
                <a:srgbClr val="062E64"/>
              </a:solidFill>
            </a:endParaRPr>
          </a:p>
        </p:txBody>
      </p:sp>
      <p:sp>
        <p:nvSpPr>
          <p:cNvPr id="12" name="CuadroTexto 11"/>
          <p:cNvSpPr txBox="1"/>
          <p:nvPr/>
        </p:nvSpPr>
        <p:spPr>
          <a:xfrm>
            <a:off x="5289607" y="4377932"/>
            <a:ext cx="1082050" cy="430887"/>
          </a:xfrm>
          <a:prstGeom prst="rect">
            <a:avLst/>
          </a:prstGeom>
          <a:solidFill>
            <a:schemeClr val="bg1"/>
          </a:solidFill>
        </p:spPr>
        <p:txBody>
          <a:bodyPr wrap="square" rtlCol="0">
            <a:spAutoFit/>
          </a:bodyPr>
          <a:lstStyle/>
          <a:p>
            <a:r>
              <a:rPr lang="es-ES" sz="1100" dirty="0" smtClean="0">
                <a:solidFill>
                  <a:srgbClr val="062E64"/>
                </a:solidFill>
              </a:rPr>
              <a:t>Leche </a:t>
            </a:r>
            <a:r>
              <a:rPr lang="es-ES" sz="1100" noProof="1" smtClean="0">
                <a:solidFill>
                  <a:srgbClr val="062E64"/>
                </a:solidFill>
              </a:rPr>
              <a:t>pretratada</a:t>
            </a:r>
            <a:endParaRPr lang="es-ES" sz="1100" noProof="1">
              <a:solidFill>
                <a:srgbClr val="062E64"/>
              </a:solidFill>
            </a:endParaRPr>
          </a:p>
        </p:txBody>
      </p:sp>
      <p:sp>
        <p:nvSpPr>
          <p:cNvPr id="13" name="CuadroTexto 12"/>
          <p:cNvSpPr txBox="1"/>
          <p:nvPr/>
        </p:nvSpPr>
        <p:spPr>
          <a:xfrm>
            <a:off x="4898980" y="5059273"/>
            <a:ext cx="2837428" cy="830997"/>
          </a:xfrm>
          <a:prstGeom prst="rect">
            <a:avLst/>
          </a:prstGeom>
          <a:solidFill>
            <a:schemeClr val="bg1"/>
          </a:solidFill>
        </p:spPr>
        <p:txBody>
          <a:bodyPr wrap="square" rtlCol="0">
            <a:spAutoFit/>
          </a:bodyPr>
          <a:lstStyle/>
          <a:p>
            <a:r>
              <a:rPr lang="es-ES" sz="1200" dirty="0" smtClean="0"/>
              <a:t>  </a:t>
            </a:r>
            <a:r>
              <a:rPr lang="es-ES" sz="1200" b="1" dirty="0" smtClean="0">
                <a:solidFill>
                  <a:srgbClr val="062E64"/>
                </a:solidFill>
              </a:rPr>
              <a:t>1</a:t>
            </a:r>
            <a:r>
              <a:rPr lang="es-ES" sz="1200" dirty="0">
                <a:solidFill>
                  <a:srgbClr val="062E64"/>
                </a:solidFill>
              </a:rPr>
              <a:t> Tanque de </a:t>
            </a:r>
            <a:r>
              <a:rPr lang="es-ES" sz="1200" dirty="0" smtClean="0">
                <a:solidFill>
                  <a:srgbClr val="062E64"/>
                </a:solidFill>
              </a:rPr>
              <a:t>incubación</a:t>
            </a:r>
          </a:p>
          <a:p>
            <a:r>
              <a:rPr lang="es-ES" sz="1200" dirty="0" smtClean="0">
                <a:solidFill>
                  <a:srgbClr val="062E64"/>
                </a:solidFill>
              </a:rPr>
              <a:t>  </a:t>
            </a:r>
            <a:r>
              <a:rPr lang="es-ES" sz="1200" b="1" dirty="0" smtClean="0">
                <a:solidFill>
                  <a:srgbClr val="062E64"/>
                </a:solidFill>
              </a:rPr>
              <a:t>2</a:t>
            </a:r>
            <a:r>
              <a:rPr lang="es-ES" sz="1200" dirty="0">
                <a:solidFill>
                  <a:srgbClr val="062E64"/>
                </a:solidFill>
              </a:rPr>
              <a:t> Intercambiador de calor de placas</a:t>
            </a:r>
            <a:endParaRPr lang="es-ES" sz="1200" dirty="0" smtClean="0">
              <a:solidFill>
                <a:srgbClr val="062E64"/>
              </a:solidFill>
            </a:endParaRPr>
          </a:p>
          <a:p>
            <a:r>
              <a:rPr lang="es-ES" sz="1200" dirty="0" smtClean="0">
                <a:solidFill>
                  <a:srgbClr val="062E64"/>
                </a:solidFill>
              </a:rPr>
              <a:t>  </a:t>
            </a:r>
            <a:r>
              <a:rPr lang="es-ES" sz="1200" b="1" dirty="0" smtClean="0">
                <a:solidFill>
                  <a:srgbClr val="062E64"/>
                </a:solidFill>
              </a:rPr>
              <a:t>3</a:t>
            </a:r>
            <a:r>
              <a:rPr lang="es-ES" sz="1200" dirty="0" smtClean="0">
                <a:solidFill>
                  <a:srgbClr val="062E64"/>
                </a:solidFill>
              </a:rPr>
              <a:t> Saborizante</a:t>
            </a:r>
          </a:p>
          <a:p>
            <a:r>
              <a:rPr lang="es-ES" sz="1200" dirty="0" smtClean="0">
                <a:solidFill>
                  <a:srgbClr val="062E64"/>
                </a:solidFill>
              </a:rPr>
              <a:t>  </a:t>
            </a:r>
            <a:r>
              <a:rPr lang="es-ES" sz="1200" b="1" dirty="0" smtClean="0">
                <a:solidFill>
                  <a:srgbClr val="062E64"/>
                </a:solidFill>
              </a:rPr>
              <a:t>4</a:t>
            </a:r>
            <a:r>
              <a:rPr lang="es-ES" sz="1200" dirty="0" smtClean="0">
                <a:solidFill>
                  <a:srgbClr val="062E64"/>
                </a:solidFill>
              </a:rPr>
              <a:t> Embalaje</a:t>
            </a:r>
            <a:endParaRPr lang="es-ES" sz="1200" dirty="0" smtClean="0">
              <a:solidFill>
                <a:srgbClr val="062E64"/>
              </a:solidFill>
            </a:endParaRPr>
          </a:p>
        </p:txBody>
      </p:sp>
    </p:spTree>
    <p:extLst>
      <p:ext uri="{BB962C8B-B14F-4D97-AF65-F5344CB8AC3E}">
        <p14:creationId xmlns:p14="http://schemas.microsoft.com/office/powerpoint/2010/main" val="15049267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SIFICACIÓ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521" y="2687119"/>
            <a:ext cx="2428187"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SIFICACIÓ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8456" y="2687119"/>
            <a:ext cx="2428188" cy="324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6712522" y="6026728"/>
            <a:ext cx="5124122" cy="276999"/>
          </a:xfrm>
          <a:prstGeom prst="rect">
            <a:avLst/>
          </a:prstGeom>
        </p:spPr>
        <p:txBody>
          <a:bodyPr wrap="square">
            <a:spAutoFit/>
          </a:bodyPr>
          <a:lstStyle/>
          <a:p>
            <a:r>
              <a:rPr lang="es-ES" sz="1200" dirty="0">
                <a:solidFill>
                  <a:srgbClr val="062E64"/>
                </a:solidFill>
              </a:rPr>
              <a:t>https://www.improlac.com/es/26/procesos-y-maquinas-dosificacion.html</a:t>
            </a:r>
          </a:p>
        </p:txBody>
      </p:sp>
      <p:sp>
        <p:nvSpPr>
          <p:cNvPr id="7"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s-ES" dirty="0"/>
              <a:t>4.5. Tecnología para la elaboración</a:t>
            </a:r>
          </a:p>
        </p:txBody>
      </p:sp>
      <p:sp>
        <p:nvSpPr>
          <p:cNvPr id="8" name="Rectángulo 7"/>
          <p:cNvSpPr/>
          <p:nvPr/>
        </p:nvSpPr>
        <p:spPr>
          <a:xfrm>
            <a:off x="838200" y="2181153"/>
            <a:ext cx="5434373" cy="397032"/>
          </a:xfrm>
          <a:prstGeom prst="rect">
            <a:avLst/>
          </a:prstGeom>
        </p:spPr>
        <p:txBody>
          <a:bodyPr wrap="none">
            <a:spAutoFit/>
          </a:bodyPr>
          <a:lstStyle/>
          <a:p>
            <a:pPr>
              <a:lnSpc>
                <a:spcPct val="90000"/>
              </a:lnSpc>
              <a:spcBef>
                <a:spcPts val="1000"/>
              </a:spcBef>
            </a:pPr>
            <a:r>
              <a:rPr lang="es-ES" sz="2200" dirty="0" smtClean="0">
                <a:solidFill>
                  <a:schemeClr val="accent5">
                    <a:lumMod val="75000"/>
                  </a:schemeClr>
                </a:solidFill>
              </a:rPr>
              <a:t>Ejemplo de maquinaria: máquina dosificadora</a:t>
            </a:r>
            <a:endParaRPr lang="es-ES" sz="2200" dirty="0">
              <a:solidFill>
                <a:schemeClr val="accent5">
                  <a:lumMod val="75000"/>
                </a:schemeClr>
              </a:solidFill>
            </a:endParaRPr>
          </a:p>
        </p:txBody>
      </p:sp>
      <p:sp>
        <p:nvSpPr>
          <p:cNvPr id="2" name="Rectángulo 1"/>
          <p:cNvSpPr/>
          <p:nvPr/>
        </p:nvSpPr>
        <p:spPr>
          <a:xfrm>
            <a:off x="855518" y="2687119"/>
            <a:ext cx="4849091" cy="3139321"/>
          </a:xfrm>
          <a:prstGeom prst="rect">
            <a:avLst/>
          </a:prstGeom>
        </p:spPr>
        <p:txBody>
          <a:bodyPr wrap="square">
            <a:spAutoFit/>
          </a:bodyPr>
          <a:lstStyle/>
          <a:p>
            <a:pPr algn="just"/>
            <a:r>
              <a:rPr lang="es-ES" sz="2200" dirty="0" smtClean="0">
                <a:solidFill>
                  <a:srgbClr val="062E64"/>
                </a:solidFill>
              </a:rPr>
              <a:t>Para el llenado semiautomático o automático de envases (botellas, vasos moldeados, garrafas, etc.) con líquidos alimentarios (leche, yogur, zumo, etc.).</a:t>
            </a:r>
          </a:p>
          <a:p>
            <a:pPr algn="just"/>
            <a:r>
              <a:rPr lang="es-ES" sz="2200" dirty="0" smtClean="0">
                <a:solidFill>
                  <a:srgbClr val="062E64"/>
                </a:solidFill>
              </a:rPr>
              <a:t>Dosificación de productos líquidos mediante bomba de lóbulos.</a:t>
            </a:r>
          </a:p>
          <a:p>
            <a:pPr algn="just"/>
            <a:r>
              <a:rPr lang="es-ES" sz="2200" dirty="0" smtClean="0">
                <a:solidFill>
                  <a:srgbClr val="062E64"/>
                </a:solidFill>
              </a:rPr>
              <a:t>Caudalímetros individuales para cada cabezal que garantizan volúmenes de llenado exactos en cualquier recipiente.</a:t>
            </a:r>
            <a:endParaRPr lang="es-ES" sz="2200" dirty="0">
              <a:solidFill>
                <a:srgbClr val="062E64"/>
              </a:solidFill>
            </a:endParaRPr>
          </a:p>
        </p:txBody>
      </p:sp>
    </p:spTree>
    <p:extLst>
      <p:ext uri="{BB962C8B-B14F-4D97-AF65-F5344CB8AC3E}">
        <p14:creationId xmlns:p14="http://schemas.microsoft.com/office/powerpoint/2010/main" val="17022526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0121" y="2282487"/>
            <a:ext cx="6663626" cy="4090604"/>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s-ES" dirty="0"/>
              <a:t>4.5. Tecnología para la elaboración</a:t>
            </a:r>
          </a:p>
        </p:txBody>
      </p:sp>
      <p:sp>
        <p:nvSpPr>
          <p:cNvPr id="7" name="Rectángulo 6"/>
          <p:cNvSpPr/>
          <p:nvPr/>
        </p:nvSpPr>
        <p:spPr>
          <a:xfrm>
            <a:off x="838200" y="2181153"/>
            <a:ext cx="4238789" cy="397032"/>
          </a:xfrm>
          <a:prstGeom prst="rect">
            <a:avLst/>
          </a:prstGeom>
        </p:spPr>
        <p:txBody>
          <a:bodyPr wrap="none">
            <a:spAutoFit/>
          </a:bodyPr>
          <a:lstStyle/>
          <a:p>
            <a:pPr>
              <a:lnSpc>
                <a:spcPct val="90000"/>
              </a:lnSpc>
              <a:spcBef>
                <a:spcPts val="1000"/>
              </a:spcBef>
            </a:pPr>
            <a:r>
              <a:rPr lang="es-ES" sz="2200" dirty="0">
                <a:solidFill>
                  <a:schemeClr val="accent5">
                    <a:lumMod val="75000"/>
                  </a:schemeClr>
                </a:solidFill>
              </a:rPr>
              <a:t>Línea de producción de </a:t>
            </a:r>
            <a:r>
              <a:rPr lang="es-ES" sz="2200" dirty="0" smtClean="0">
                <a:solidFill>
                  <a:schemeClr val="accent5">
                    <a:lumMod val="75000"/>
                  </a:schemeClr>
                </a:solidFill>
              </a:rPr>
              <a:t>yogur firme</a:t>
            </a:r>
            <a:endParaRPr lang="en-GB" sz="2200" dirty="0">
              <a:solidFill>
                <a:schemeClr val="accent5">
                  <a:lumMod val="75000"/>
                </a:schemeClr>
              </a:solidFill>
            </a:endParaRPr>
          </a:p>
        </p:txBody>
      </p:sp>
      <p:sp>
        <p:nvSpPr>
          <p:cNvPr id="10" name="Rectángulo 9"/>
          <p:cNvSpPr/>
          <p:nvPr/>
        </p:nvSpPr>
        <p:spPr>
          <a:xfrm>
            <a:off x="838200" y="5694217"/>
            <a:ext cx="4377865" cy="276999"/>
          </a:xfrm>
          <a:prstGeom prst="rect">
            <a:avLst/>
          </a:prstGeom>
        </p:spPr>
        <p:txBody>
          <a:bodyPr wrap="none">
            <a:spAutoFit/>
          </a:bodyPr>
          <a:lstStyle/>
          <a:p>
            <a:r>
              <a:rPr lang="es-ES" sz="1200" dirty="0">
                <a:solidFill>
                  <a:srgbClr val="062E64"/>
                </a:solidFill>
              </a:rPr>
              <a:t>Fuente: </a:t>
            </a:r>
            <a:r>
              <a:rPr lang="es-ES" sz="1200" i="1" dirty="0">
                <a:solidFill>
                  <a:srgbClr val="062E64"/>
                </a:solidFill>
              </a:rPr>
              <a:t>Manual de procesamiento de productos lácteos </a:t>
            </a:r>
            <a:r>
              <a:rPr lang="en-GB" sz="1200" i="1" dirty="0">
                <a:solidFill>
                  <a:srgbClr val="062E64"/>
                </a:solidFill>
              </a:rPr>
              <a:t>©Tetra Pak</a:t>
            </a:r>
            <a:endParaRPr lang="es-ES" sz="1200" dirty="0">
              <a:solidFill>
                <a:srgbClr val="062E64"/>
              </a:solidFill>
            </a:endParaRPr>
          </a:p>
        </p:txBody>
      </p:sp>
      <p:sp>
        <p:nvSpPr>
          <p:cNvPr id="8" name="CuadroTexto 7"/>
          <p:cNvSpPr txBox="1"/>
          <p:nvPr/>
        </p:nvSpPr>
        <p:spPr>
          <a:xfrm>
            <a:off x="5986376" y="5413583"/>
            <a:ext cx="1082050" cy="923330"/>
          </a:xfrm>
          <a:prstGeom prst="rect">
            <a:avLst/>
          </a:prstGeom>
          <a:solidFill>
            <a:schemeClr val="bg1"/>
          </a:solidFill>
        </p:spPr>
        <p:txBody>
          <a:bodyPr wrap="square" rtlCol="0">
            <a:spAutoFit/>
          </a:bodyPr>
          <a:lstStyle/>
          <a:p>
            <a:r>
              <a:rPr lang="es-ES" sz="900" dirty="0">
                <a:solidFill>
                  <a:srgbClr val="062E64"/>
                </a:solidFill>
              </a:rPr>
              <a:t>Leche / yogur</a:t>
            </a:r>
          </a:p>
          <a:p>
            <a:r>
              <a:rPr lang="es-ES" sz="900" dirty="0">
                <a:solidFill>
                  <a:srgbClr val="062E64"/>
                </a:solidFill>
              </a:rPr>
              <a:t>Refrigeración</a:t>
            </a:r>
          </a:p>
          <a:p>
            <a:r>
              <a:rPr lang="es-ES" sz="900" dirty="0">
                <a:solidFill>
                  <a:srgbClr val="062E64"/>
                </a:solidFill>
              </a:rPr>
              <a:t>Calentamiento</a:t>
            </a:r>
          </a:p>
          <a:p>
            <a:r>
              <a:rPr lang="es-ES" sz="900" dirty="0">
                <a:solidFill>
                  <a:srgbClr val="062E64"/>
                </a:solidFill>
              </a:rPr>
              <a:t>Vapor</a:t>
            </a:r>
          </a:p>
          <a:p>
            <a:r>
              <a:rPr lang="es-ES" sz="900" dirty="0">
                <a:solidFill>
                  <a:srgbClr val="062E64"/>
                </a:solidFill>
              </a:rPr>
              <a:t>Cultivo</a:t>
            </a:r>
          </a:p>
          <a:p>
            <a:r>
              <a:rPr lang="es-ES" sz="900" dirty="0" smtClean="0">
                <a:solidFill>
                  <a:srgbClr val="062E64"/>
                </a:solidFill>
              </a:rPr>
              <a:t>Fruta </a:t>
            </a:r>
            <a:r>
              <a:rPr lang="es-ES" sz="900" dirty="0">
                <a:solidFill>
                  <a:srgbClr val="062E64"/>
                </a:solidFill>
              </a:rPr>
              <a:t>/ </a:t>
            </a:r>
            <a:r>
              <a:rPr lang="es-ES" sz="900" dirty="0" smtClean="0">
                <a:solidFill>
                  <a:srgbClr val="062E64"/>
                </a:solidFill>
              </a:rPr>
              <a:t>saborizante</a:t>
            </a:r>
            <a:endParaRPr lang="es-ES" sz="900" dirty="0">
              <a:solidFill>
                <a:srgbClr val="062E64"/>
              </a:solidFill>
            </a:endParaRPr>
          </a:p>
        </p:txBody>
      </p:sp>
      <p:sp>
        <p:nvSpPr>
          <p:cNvPr id="9" name="CuadroTexto 8"/>
          <p:cNvSpPr txBox="1"/>
          <p:nvPr/>
        </p:nvSpPr>
        <p:spPr>
          <a:xfrm>
            <a:off x="8897437" y="5819093"/>
            <a:ext cx="1982840" cy="553998"/>
          </a:xfrm>
          <a:prstGeom prst="rect">
            <a:avLst/>
          </a:prstGeom>
          <a:solidFill>
            <a:schemeClr val="bg1"/>
          </a:solidFill>
        </p:spPr>
        <p:txBody>
          <a:bodyPr wrap="square" rtlCol="0">
            <a:spAutoFit/>
          </a:bodyPr>
          <a:lstStyle/>
          <a:p>
            <a:r>
              <a:rPr lang="es-ES" sz="1000" b="1" dirty="0" smtClean="0">
                <a:solidFill>
                  <a:srgbClr val="062E64"/>
                </a:solidFill>
              </a:rPr>
              <a:t>  6</a:t>
            </a:r>
            <a:r>
              <a:rPr lang="es-ES" sz="1000" dirty="0" smtClean="0">
                <a:solidFill>
                  <a:srgbClr val="062E64"/>
                </a:solidFill>
              </a:rPr>
              <a:t> Tanques de cultivos a granel</a:t>
            </a:r>
          </a:p>
          <a:p>
            <a:r>
              <a:rPr lang="es-ES" sz="1000" b="1" dirty="0" smtClean="0">
                <a:solidFill>
                  <a:srgbClr val="062E64"/>
                </a:solidFill>
              </a:rPr>
              <a:t>  7</a:t>
            </a:r>
            <a:r>
              <a:rPr lang="es-ES" sz="1000" dirty="0">
                <a:solidFill>
                  <a:srgbClr val="062E64"/>
                </a:solidFill>
              </a:rPr>
              <a:t> Tanques de </a:t>
            </a:r>
            <a:r>
              <a:rPr lang="es-ES" sz="1000" dirty="0" smtClean="0">
                <a:solidFill>
                  <a:srgbClr val="062E64"/>
                </a:solidFill>
              </a:rPr>
              <a:t>almacenamiento</a:t>
            </a:r>
          </a:p>
          <a:p>
            <a:r>
              <a:rPr lang="es-ES" sz="1000" b="1" dirty="0">
                <a:solidFill>
                  <a:srgbClr val="062E64"/>
                </a:solidFill>
              </a:rPr>
              <a:t> </a:t>
            </a:r>
            <a:r>
              <a:rPr lang="es-ES" sz="1000" b="1" dirty="0" smtClean="0">
                <a:solidFill>
                  <a:srgbClr val="062E64"/>
                </a:solidFill>
              </a:rPr>
              <a:t> 8 </a:t>
            </a:r>
            <a:r>
              <a:rPr lang="es-ES" sz="1000" dirty="0" smtClean="0">
                <a:solidFill>
                  <a:srgbClr val="062E64"/>
                </a:solidFill>
              </a:rPr>
              <a:t>Tanque de aroma</a:t>
            </a:r>
            <a:endParaRPr lang="es-ES" sz="1000" dirty="0">
              <a:solidFill>
                <a:srgbClr val="062E64"/>
              </a:solidFill>
            </a:endParaRPr>
          </a:p>
        </p:txBody>
      </p:sp>
      <p:sp>
        <p:nvSpPr>
          <p:cNvPr id="11" name="CuadroTexto 10"/>
          <p:cNvSpPr txBox="1"/>
          <p:nvPr/>
        </p:nvSpPr>
        <p:spPr>
          <a:xfrm>
            <a:off x="10814064" y="5819093"/>
            <a:ext cx="1109231" cy="553998"/>
          </a:xfrm>
          <a:prstGeom prst="rect">
            <a:avLst/>
          </a:prstGeom>
          <a:solidFill>
            <a:schemeClr val="bg1"/>
          </a:solidFill>
        </p:spPr>
        <p:txBody>
          <a:bodyPr wrap="square" rtlCol="0">
            <a:spAutoFit/>
          </a:bodyPr>
          <a:lstStyle/>
          <a:p>
            <a:r>
              <a:rPr lang="es-ES" sz="1000" b="1" dirty="0" smtClean="0">
                <a:solidFill>
                  <a:srgbClr val="062E64"/>
                </a:solidFill>
              </a:rPr>
              <a:t>9 </a:t>
            </a:r>
            <a:r>
              <a:rPr lang="es-ES" sz="1000" dirty="0" smtClean="0">
                <a:solidFill>
                  <a:srgbClr val="062E64"/>
                </a:solidFill>
              </a:rPr>
              <a:t>Mezcladora</a:t>
            </a:r>
          </a:p>
          <a:p>
            <a:r>
              <a:rPr lang="es-ES" sz="1000" b="1" dirty="0" smtClean="0">
                <a:solidFill>
                  <a:srgbClr val="062E64"/>
                </a:solidFill>
              </a:rPr>
              <a:t>10</a:t>
            </a:r>
            <a:r>
              <a:rPr lang="es-ES" sz="1000" dirty="0" smtClean="0">
                <a:solidFill>
                  <a:srgbClr val="062E64"/>
                </a:solidFill>
              </a:rPr>
              <a:t> Envasadora</a:t>
            </a:r>
          </a:p>
          <a:p>
            <a:r>
              <a:rPr lang="es-ES" sz="1000" b="1" dirty="0" smtClean="0">
                <a:solidFill>
                  <a:srgbClr val="062E64"/>
                </a:solidFill>
              </a:rPr>
              <a:t>11</a:t>
            </a:r>
            <a:r>
              <a:rPr lang="es-ES" sz="1000" dirty="0" smtClean="0">
                <a:solidFill>
                  <a:srgbClr val="062E64"/>
                </a:solidFill>
              </a:rPr>
              <a:t> Incubación</a:t>
            </a:r>
            <a:endParaRPr lang="es-ES" sz="1000" dirty="0">
              <a:solidFill>
                <a:srgbClr val="062E64"/>
              </a:solidFill>
            </a:endParaRPr>
          </a:p>
        </p:txBody>
      </p:sp>
      <p:pic>
        <p:nvPicPr>
          <p:cNvPr id="12"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8946" y="6974961"/>
            <a:ext cx="733053" cy="733053"/>
          </a:xfrm>
          <a:prstGeom prst="rect">
            <a:avLst/>
          </a:prstGeom>
        </p:spPr>
      </p:pic>
    </p:spTree>
    <p:extLst>
      <p:ext uri="{BB962C8B-B14F-4D97-AF65-F5344CB8AC3E}">
        <p14:creationId xmlns:p14="http://schemas.microsoft.com/office/powerpoint/2010/main" val="928583892"/>
      </p:ext>
    </p:extLst>
  </p:cSld>
  <p:clrMapOvr>
    <a:masterClrMapping/>
  </p:clrMapOvr>
  <mc:AlternateContent xmlns:mc="http://schemas.openxmlformats.org/markup-compatibility/2006" xmlns:p14="http://schemas.microsoft.com/office/powerpoint/2010/main">
    <mc:Choice Requires="p14">
      <p:transition p14:dur="0" advClick="0" advTm="14500"/>
    </mc:Choice>
    <mc:Fallback xmlns="">
      <p:transition advClick="0" advTm="1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6485" y="2111878"/>
            <a:ext cx="6478833" cy="4259462"/>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s-ES" dirty="0"/>
              <a:t>4.5. Tecnología para la elaboración</a:t>
            </a:r>
          </a:p>
        </p:txBody>
      </p:sp>
      <p:sp>
        <p:nvSpPr>
          <p:cNvPr id="7" name="Rectángulo 6"/>
          <p:cNvSpPr/>
          <p:nvPr/>
        </p:nvSpPr>
        <p:spPr>
          <a:xfrm>
            <a:off x="838200" y="2181153"/>
            <a:ext cx="4707507" cy="397032"/>
          </a:xfrm>
          <a:prstGeom prst="rect">
            <a:avLst/>
          </a:prstGeom>
        </p:spPr>
        <p:txBody>
          <a:bodyPr wrap="none">
            <a:spAutoFit/>
          </a:bodyPr>
          <a:lstStyle/>
          <a:p>
            <a:pPr>
              <a:lnSpc>
                <a:spcPct val="90000"/>
              </a:lnSpc>
              <a:spcBef>
                <a:spcPts val="1000"/>
              </a:spcBef>
            </a:pPr>
            <a:r>
              <a:rPr lang="es-ES" sz="2200" dirty="0">
                <a:solidFill>
                  <a:schemeClr val="accent5">
                    <a:lumMod val="75000"/>
                  </a:schemeClr>
                </a:solidFill>
              </a:rPr>
              <a:t>Línea de producción de yogur </a:t>
            </a:r>
            <a:r>
              <a:rPr lang="es-ES" sz="2200" dirty="0" smtClean="0">
                <a:solidFill>
                  <a:schemeClr val="accent5">
                    <a:lumMod val="75000"/>
                  </a:schemeClr>
                </a:solidFill>
              </a:rPr>
              <a:t>mezclado</a:t>
            </a:r>
            <a:endParaRPr lang="en-GB" sz="2200" dirty="0">
              <a:solidFill>
                <a:schemeClr val="accent5">
                  <a:lumMod val="75000"/>
                </a:schemeClr>
              </a:solidFill>
            </a:endParaRPr>
          </a:p>
        </p:txBody>
      </p:sp>
      <p:sp>
        <p:nvSpPr>
          <p:cNvPr id="10" name="Rectángulo 9"/>
          <p:cNvSpPr/>
          <p:nvPr/>
        </p:nvSpPr>
        <p:spPr>
          <a:xfrm>
            <a:off x="838200" y="5694217"/>
            <a:ext cx="4377865" cy="276999"/>
          </a:xfrm>
          <a:prstGeom prst="rect">
            <a:avLst/>
          </a:prstGeom>
        </p:spPr>
        <p:txBody>
          <a:bodyPr wrap="none">
            <a:spAutoFit/>
          </a:bodyPr>
          <a:lstStyle/>
          <a:p>
            <a:r>
              <a:rPr lang="es-ES" sz="1200" dirty="0">
                <a:solidFill>
                  <a:srgbClr val="062E64"/>
                </a:solidFill>
              </a:rPr>
              <a:t>Fuente: </a:t>
            </a:r>
            <a:r>
              <a:rPr lang="es-ES" sz="1200" i="1" dirty="0">
                <a:solidFill>
                  <a:srgbClr val="062E64"/>
                </a:solidFill>
              </a:rPr>
              <a:t>Manual de procesamiento de productos lácteos </a:t>
            </a:r>
            <a:r>
              <a:rPr lang="en-GB" sz="1200" i="1" dirty="0">
                <a:solidFill>
                  <a:srgbClr val="062E64"/>
                </a:solidFill>
              </a:rPr>
              <a:t>©Tetra Pak</a:t>
            </a:r>
            <a:endParaRPr lang="es-ES" sz="1200" dirty="0">
              <a:solidFill>
                <a:srgbClr val="062E64"/>
              </a:solidFill>
            </a:endParaRPr>
          </a:p>
        </p:txBody>
      </p:sp>
      <p:sp>
        <p:nvSpPr>
          <p:cNvPr id="4" name="CuadroTexto 3"/>
          <p:cNvSpPr txBox="1"/>
          <p:nvPr/>
        </p:nvSpPr>
        <p:spPr>
          <a:xfrm>
            <a:off x="10454277" y="2474018"/>
            <a:ext cx="1082050" cy="923330"/>
          </a:xfrm>
          <a:prstGeom prst="rect">
            <a:avLst/>
          </a:prstGeom>
          <a:solidFill>
            <a:schemeClr val="bg1"/>
          </a:solidFill>
        </p:spPr>
        <p:txBody>
          <a:bodyPr wrap="square" rtlCol="0">
            <a:spAutoFit/>
          </a:bodyPr>
          <a:lstStyle/>
          <a:p>
            <a:r>
              <a:rPr lang="es-ES" sz="900" dirty="0">
                <a:solidFill>
                  <a:srgbClr val="062E64"/>
                </a:solidFill>
              </a:rPr>
              <a:t>Leche / yogur</a:t>
            </a:r>
          </a:p>
          <a:p>
            <a:r>
              <a:rPr lang="es-ES" sz="900" dirty="0">
                <a:solidFill>
                  <a:srgbClr val="062E64"/>
                </a:solidFill>
              </a:rPr>
              <a:t>Refrigeración</a:t>
            </a:r>
          </a:p>
          <a:p>
            <a:r>
              <a:rPr lang="es-ES" sz="900" dirty="0">
                <a:solidFill>
                  <a:srgbClr val="062E64"/>
                </a:solidFill>
              </a:rPr>
              <a:t>Calentamiento</a:t>
            </a:r>
          </a:p>
          <a:p>
            <a:r>
              <a:rPr lang="es-ES" sz="900" dirty="0">
                <a:solidFill>
                  <a:srgbClr val="062E64"/>
                </a:solidFill>
              </a:rPr>
              <a:t>Vapor</a:t>
            </a:r>
          </a:p>
          <a:p>
            <a:r>
              <a:rPr lang="es-ES" sz="900" dirty="0">
                <a:solidFill>
                  <a:srgbClr val="062E64"/>
                </a:solidFill>
              </a:rPr>
              <a:t>Cultivo</a:t>
            </a:r>
          </a:p>
          <a:p>
            <a:r>
              <a:rPr lang="es-ES" sz="900" dirty="0" smtClean="0">
                <a:solidFill>
                  <a:srgbClr val="062E64"/>
                </a:solidFill>
              </a:rPr>
              <a:t>Fruta </a:t>
            </a:r>
            <a:r>
              <a:rPr lang="es-ES" sz="900" dirty="0">
                <a:solidFill>
                  <a:srgbClr val="062E64"/>
                </a:solidFill>
              </a:rPr>
              <a:t>/ </a:t>
            </a:r>
            <a:r>
              <a:rPr lang="es-ES" sz="900" dirty="0" smtClean="0">
                <a:solidFill>
                  <a:srgbClr val="062E64"/>
                </a:solidFill>
              </a:rPr>
              <a:t>saborizante</a:t>
            </a:r>
            <a:endParaRPr lang="es-ES" sz="900" dirty="0">
              <a:solidFill>
                <a:srgbClr val="062E64"/>
              </a:solidFill>
            </a:endParaRPr>
          </a:p>
        </p:txBody>
      </p:sp>
      <p:sp>
        <p:nvSpPr>
          <p:cNvPr id="8" name="CuadroTexto 7"/>
          <p:cNvSpPr txBox="1"/>
          <p:nvPr/>
        </p:nvSpPr>
        <p:spPr>
          <a:xfrm>
            <a:off x="10668545" y="5109441"/>
            <a:ext cx="1523455" cy="1477328"/>
          </a:xfrm>
          <a:prstGeom prst="rect">
            <a:avLst/>
          </a:prstGeom>
          <a:solidFill>
            <a:schemeClr val="bg1"/>
          </a:solidFill>
        </p:spPr>
        <p:txBody>
          <a:bodyPr wrap="square" rtlCol="0">
            <a:spAutoFit/>
          </a:bodyPr>
          <a:lstStyle/>
          <a:p>
            <a:r>
              <a:rPr lang="es-ES" sz="1000" b="1" dirty="0" smtClean="0">
                <a:solidFill>
                  <a:srgbClr val="062E64"/>
                </a:solidFill>
              </a:rPr>
              <a:t>  6</a:t>
            </a:r>
            <a:r>
              <a:rPr lang="es-ES" sz="1000" dirty="0" smtClean="0">
                <a:solidFill>
                  <a:srgbClr val="062E64"/>
                </a:solidFill>
              </a:rPr>
              <a:t> </a:t>
            </a:r>
            <a:r>
              <a:rPr lang="es-ES" sz="1000" b="1" dirty="0" smtClean="0">
                <a:solidFill>
                  <a:srgbClr val="062E64"/>
                </a:solidFill>
              </a:rPr>
              <a:t> </a:t>
            </a:r>
            <a:r>
              <a:rPr lang="es-ES" sz="1000" dirty="0" smtClean="0">
                <a:solidFill>
                  <a:srgbClr val="062E64"/>
                </a:solidFill>
              </a:rPr>
              <a:t>Tanques de cultivos a granel</a:t>
            </a:r>
          </a:p>
          <a:p>
            <a:r>
              <a:rPr lang="es-ES" sz="1000" b="1" dirty="0" smtClean="0">
                <a:solidFill>
                  <a:srgbClr val="062E64"/>
                </a:solidFill>
              </a:rPr>
              <a:t>  7 </a:t>
            </a:r>
            <a:r>
              <a:rPr lang="es-ES" sz="1000" dirty="0" smtClean="0">
                <a:solidFill>
                  <a:srgbClr val="062E64"/>
                </a:solidFill>
              </a:rPr>
              <a:t>T</a:t>
            </a:r>
            <a:r>
              <a:rPr lang="es-ES" sz="1000" dirty="0" smtClean="0">
                <a:solidFill>
                  <a:srgbClr val="062E64"/>
                </a:solidFill>
              </a:rPr>
              <a:t>anques de incubación</a:t>
            </a:r>
          </a:p>
          <a:p>
            <a:r>
              <a:rPr lang="es-ES" sz="1000" b="1" dirty="0" smtClean="0">
                <a:solidFill>
                  <a:srgbClr val="062E64"/>
                </a:solidFill>
              </a:rPr>
              <a:t>  8 </a:t>
            </a:r>
            <a:r>
              <a:rPr lang="es-ES" sz="1000" dirty="0" smtClean="0">
                <a:solidFill>
                  <a:srgbClr val="062E64"/>
                </a:solidFill>
              </a:rPr>
              <a:t>Enfriador de placas</a:t>
            </a:r>
            <a:endParaRPr lang="es-ES" sz="1000" dirty="0" smtClean="0">
              <a:solidFill>
                <a:srgbClr val="062E64"/>
              </a:solidFill>
            </a:endParaRPr>
          </a:p>
          <a:p>
            <a:r>
              <a:rPr lang="es-ES" sz="1000" b="1" dirty="0" smtClean="0">
                <a:solidFill>
                  <a:srgbClr val="062E64"/>
                </a:solidFill>
              </a:rPr>
              <a:t>  9 </a:t>
            </a:r>
            <a:r>
              <a:rPr lang="es-ES" sz="1000" dirty="0" smtClean="0">
                <a:solidFill>
                  <a:srgbClr val="062E64"/>
                </a:solidFill>
              </a:rPr>
              <a:t>Tanques de almacenamiento</a:t>
            </a:r>
            <a:endParaRPr lang="es-ES" sz="1000" dirty="0" smtClean="0">
              <a:solidFill>
                <a:srgbClr val="062E64"/>
              </a:solidFill>
            </a:endParaRPr>
          </a:p>
          <a:p>
            <a:r>
              <a:rPr lang="es-ES" sz="1000" b="1" dirty="0" smtClean="0">
                <a:solidFill>
                  <a:srgbClr val="062E64"/>
                </a:solidFill>
              </a:rPr>
              <a:t>10</a:t>
            </a:r>
            <a:r>
              <a:rPr lang="es-ES" sz="1000" dirty="0" smtClean="0">
                <a:solidFill>
                  <a:srgbClr val="062E64"/>
                </a:solidFill>
              </a:rPr>
              <a:t> Fruta/saborizante</a:t>
            </a:r>
          </a:p>
          <a:p>
            <a:r>
              <a:rPr lang="es-ES" sz="1000" b="1" dirty="0" smtClean="0">
                <a:solidFill>
                  <a:srgbClr val="062E64"/>
                </a:solidFill>
              </a:rPr>
              <a:t>11</a:t>
            </a:r>
            <a:r>
              <a:rPr lang="es-ES" sz="1000" dirty="0" smtClean="0">
                <a:solidFill>
                  <a:srgbClr val="062E64"/>
                </a:solidFill>
              </a:rPr>
              <a:t> </a:t>
            </a:r>
            <a:r>
              <a:rPr lang="es-ES" sz="1000" dirty="0" smtClean="0">
                <a:solidFill>
                  <a:srgbClr val="062E64"/>
                </a:solidFill>
              </a:rPr>
              <a:t>Mezcladora </a:t>
            </a:r>
          </a:p>
          <a:p>
            <a:r>
              <a:rPr lang="es-ES" sz="1000" b="1" dirty="0" smtClean="0">
                <a:solidFill>
                  <a:srgbClr val="062E64"/>
                </a:solidFill>
              </a:rPr>
              <a:t>12</a:t>
            </a:r>
            <a:r>
              <a:rPr lang="es-ES" sz="1000" dirty="0" smtClean="0">
                <a:solidFill>
                  <a:srgbClr val="062E64"/>
                </a:solidFill>
              </a:rPr>
              <a:t> Envasadora</a:t>
            </a:r>
            <a:endParaRPr lang="es-ES" sz="1000" dirty="0">
              <a:solidFill>
                <a:srgbClr val="062E64"/>
              </a:solidFill>
            </a:endParaRPr>
          </a:p>
        </p:txBody>
      </p:sp>
    </p:spTree>
    <p:extLst>
      <p:ext uri="{BB962C8B-B14F-4D97-AF65-F5344CB8AC3E}">
        <p14:creationId xmlns:p14="http://schemas.microsoft.com/office/powerpoint/2010/main" val="150649203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655" y="1118337"/>
            <a:ext cx="8312363" cy="5185480"/>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425185"/>
            <a:ext cx="6368716" cy="1325563"/>
          </a:xfrm>
        </p:spPr>
        <p:txBody>
          <a:bodyPr/>
          <a:lstStyle/>
          <a:p>
            <a:pPr algn="l"/>
            <a:r>
              <a:rPr lang="es-ES" dirty="0"/>
              <a:t>4.5. Tecnología para la </a:t>
            </a:r>
            <a:r>
              <a:rPr lang="es-ES" dirty="0" smtClean="0"/>
              <a:t>elaboración</a:t>
            </a:r>
            <a:endParaRPr lang="es-ES" dirty="0"/>
          </a:p>
        </p:txBody>
      </p:sp>
      <p:sp>
        <p:nvSpPr>
          <p:cNvPr id="7" name="Rectángulo 6"/>
          <p:cNvSpPr/>
          <p:nvPr/>
        </p:nvSpPr>
        <p:spPr>
          <a:xfrm>
            <a:off x="838200" y="2686487"/>
            <a:ext cx="5576206" cy="397032"/>
          </a:xfrm>
          <a:prstGeom prst="rect">
            <a:avLst/>
          </a:prstGeom>
        </p:spPr>
        <p:txBody>
          <a:bodyPr wrap="none">
            <a:spAutoFit/>
          </a:bodyPr>
          <a:lstStyle/>
          <a:p>
            <a:pPr>
              <a:lnSpc>
                <a:spcPct val="90000"/>
              </a:lnSpc>
              <a:spcBef>
                <a:spcPts val="1000"/>
              </a:spcBef>
            </a:pPr>
            <a:r>
              <a:rPr lang="es-ES" sz="2200" dirty="0" smtClean="0">
                <a:solidFill>
                  <a:schemeClr val="accent5">
                    <a:lumMod val="75000"/>
                  </a:schemeClr>
                </a:solidFill>
              </a:rPr>
              <a:t>Alternativas de procesado para el yogur bebido</a:t>
            </a:r>
            <a:endParaRPr lang="es-ES" sz="2200" dirty="0">
              <a:solidFill>
                <a:schemeClr val="accent5">
                  <a:lumMod val="75000"/>
                </a:schemeClr>
              </a:solidFill>
            </a:endParaRPr>
          </a:p>
        </p:txBody>
      </p:sp>
      <p:sp>
        <p:nvSpPr>
          <p:cNvPr id="10" name="Rectángulo 9"/>
          <p:cNvSpPr/>
          <p:nvPr/>
        </p:nvSpPr>
        <p:spPr>
          <a:xfrm>
            <a:off x="7633039" y="6258963"/>
            <a:ext cx="4377865" cy="276999"/>
          </a:xfrm>
          <a:prstGeom prst="rect">
            <a:avLst/>
          </a:prstGeom>
        </p:spPr>
        <p:txBody>
          <a:bodyPr wrap="none">
            <a:spAutoFit/>
          </a:bodyPr>
          <a:lstStyle/>
          <a:p>
            <a:r>
              <a:rPr lang="es-ES" sz="1200" dirty="0">
                <a:solidFill>
                  <a:srgbClr val="062E64"/>
                </a:solidFill>
              </a:rPr>
              <a:t>Fuente: </a:t>
            </a:r>
            <a:r>
              <a:rPr lang="es-ES" sz="1200" i="1" dirty="0">
                <a:solidFill>
                  <a:srgbClr val="062E64"/>
                </a:solidFill>
              </a:rPr>
              <a:t>Manual de procesamiento de productos lácteos </a:t>
            </a:r>
            <a:r>
              <a:rPr lang="en-GB" sz="1200" i="1" dirty="0">
                <a:solidFill>
                  <a:srgbClr val="062E64"/>
                </a:solidFill>
              </a:rPr>
              <a:t>©Tetra Pak</a:t>
            </a:r>
            <a:endParaRPr lang="es-ES" sz="1200" dirty="0">
              <a:solidFill>
                <a:srgbClr val="062E64"/>
              </a:solidFill>
            </a:endParaRPr>
          </a:p>
        </p:txBody>
      </p:sp>
      <p:sp>
        <p:nvSpPr>
          <p:cNvPr id="8" name="CuadroTexto 7"/>
          <p:cNvSpPr txBox="1"/>
          <p:nvPr/>
        </p:nvSpPr>
        <p:spPr>
          <a:xfrm>
            <a:off x="4417962" y="5311706"/>
            <a:ext cx="1754237" cy="938719"/>
          </a:xfrm>
          <a:prstGeom prst="rect">
            <a:avLst/>
          </a:prstGeom>
          <a:solidFill>
            <a:schemeClr val="bg1"/>
          </a:solidFill>
        </p:spPr>
        <p:txBody>
          <a:bodyPr wrap="square" rtlCol="0">
            <a:spAutoFit/>
          </a:bodyPr>
          <a:lstStyle/>
          <a:p>
            <a:r>
              <a:rPr lang="es-ES" sz="1100" dirty="0" smtClean="0">
                <a:solidFill>
                  <a:srgbClr val="062E64"/>
                </a:solidFill>
              </a:rPr>
              <a:t>Yogur</a:t>
            </a:r>
          </a:p>
          <a:p>
            <a:r>
              <a:rPr lang="es-ES" sz="1100" dirty="0" smtClean="0">
                <a:solidFill>
                  <a:srgbClr val="062E64"/>
                </a:solidFill>
              </a:rPr>
              <a:t>Medios de refrigeración</a:t>
            </a:r>
          </a:p>
          <a:p>
            <a:r>
              <a:rPr lang="es-ES" sz="1100" dirty="0" smtClean="0">
                <a:solidFill>
                  <a:srgbClr val="062E64"/>
                </a:solidFill>
              </a:rPr>
              <a:t>Medios de calentamiento</a:t>
            </a:r>
          </a:p>
          <a:p>
            <a:r>
              <a:rPr lang="es-ES" sz="1100" dirty="0" smtClean="0">
                <a:solidFill>
                  <a:srgbClr val="062E64"/>
                </a:solidFill>
              </a:rPr>
              <a:t>Saborizante</a:t>
            </a:r>
          </a:p>
          <a:p>
            <a:r>
              <a:rPr lang="es-ES" sz="1100" dirty="0" smtClean="0">
                <a:solidFill>
                  <a:srgbClr val="062E64"/>
                </a:solidFill>
              </a:rPr>
              <a:t>Estabilizador</a:t>
            </a:r>
            <a:endParaRPr lang="es-ES" sz="1100" dirty="0">
              <a:solidFill>
                <a:srgbClr val="062E64"/>
              </a:solidFill>
            </a:endParaRPr>
          </a:p>
        </p:txBody>
      </p:sp>
      <p:sp>
        <p:nvSpPr>
          <p:cNvPr id="9" name="CuadroTexto 8"/>
          <p:cNvSpPr txBox="1"/>
          <p:nvPr/>
        </p:nvSpPr>
        <p:spPr>
          <a:xfrm>
            <a:off x="3234795" y="4099543"/>
            <a:ext cx="4066358" cy="1200329"/>
          </a:xfrm>
          <a:prstGeom prst="rect">
            <a:avLst/>
          </a:prstGeom>
          <a:solidFill>
            <a:schemeClr val="bg1"/>
          </a:solidFill>
        </p:spPr>
        <p:txBody>
          <a:bodyPr wrap="square" rtlCol="0">
            <a:spAutoFit/>
          </a:bodyPr>
          <a:lstStyle/>
          <a:p>
            <a:r>
              <a:rPr lang="es-ES" sz="1200" b="1" dirty="0" smtClean="0">
                <a:solidFill>
                  <a:srgbClr val="062E64"/>
                </a:solidFill>
              </a:rPr>
              <a:t>A</a:t>
            </a:r>
            <a:r>
              <a:rPr lang="es-ES" sz="1200" dirty="0" smtClean="0">
                <a:solidFill>
                  <a:srgbClr val="062E64"/>
                </a:solidFill>
              </a:rPr>
              <a:t> Homogeneizado y enfriado</a:t>
            </a:r>
          </a:p>
          <a:p>
            <a:r>
              <a:rPr lang="es-ES" sz="1200" dirty="0" smtClean="0">
                <a:solidFill>
                  <a:srgbClr val="062E64"/>
                </a:solidFill>
              </a:rPr>
              <a:t>    Vida útil: 2-3 semanas, refrigerado</a:t>
            </a:r>
          </a:p>
          <a:p>
            <a:r>
              <a:rPr lang="es-ES" sz="1200" b="1" dirty="0" smtClean="0">
                <a:solidFill>
                  <a:srgbClr val="062E64"/>
                </a:solidFill>
              </a:rPr>
              <a:t>B</a:t>
            </a:r>
            <a:r>
              <a:rPr lang="es-ES" sz="1200" dirty="0" smtClean="0">
                <a:solidFill>
                  <a:srgbClr val="062E64"/>
                </a:solidFill>
              </a:rPr>
              <a:t> Homogeneizado, pasteurizado, envasado asépticamente</a:t>
            </a:r>
          </a:p>
          <a:p>
            <a:r>
              <a:rPr lang="es-ES" sz="1200" dirty="0" smtClean="0">
                <a:solidFill>
                  <a:srgbClr val="062E64"/>
                </a:solidFill>
              </a:rPr>
              <a:t>    Vida útil: 1-2 meses, refrigerado</a:t>
            </a:r>
          </a:p>
          <a:p>
            <a:r>
              <a:rPr lang="es-ES" sz="1200" b="1" dirty="0" smtClean="0">
                <a:solidFill>
                  <a:srgbClr val="062E64"/>
                </a:solidFill>
              </a:rPr>
              <a:t>C</a:t>
            </a:r>
            <a:r>
              <a:rPr lang="es-ES" sz="1200" dirty="0" smtClean="0">
                <a:solidFill>
                  <a:srgbClr val="062E64"/>
                </a:solidFill>
              </a:rPr>
              <a:t> Homogeneizado, tratado con UHT, envasado asépticamente</a:t>
            </a:r>
          </a:p>
          <a:p>
            <a:r>
              <a:rPr lang="es-ES" sz="1200" dirty="0" smtClean="0">
                <a:solidFill>
                  <a:srgbClr val="062E64"/>
                </a:solidFill>
              </a:rPr>
              <a:t>    Vida útil: varios meses a temperatura ambiente</a:t>
            </a:r>
            <a:endParaRPr lang="es-ES" sz="1200" dirty="0">
              <a:solidFill>
                <a:srgbClr val="062E64"/>
              </a:solidFill>
            </a:endParaRPr>
          </a:p>
        </p:txBody>
      </p:sp>
    </p:spTree>
    <p:extLst>
      <p:ext uri="{BB962C8B-B14F-4D97-AF65-F5344CB8AC3E}">
        <p14:creationId xmlns:p14="http://schemas.microsoft.com/office/powerpoint/2010/main" val="334604617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267" y="2363178"/>
            <a:ext cx="6893858" cy="3913051"/>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s-ES" dirty="0"/>
              <a:t>4.5. Tecnología para la elaboración</a:t>
            </a:r>
          </a:p>
        </p:txBody>
      </p:sp>
      <p:sp>
        <p:nvSpPr>
          <p:cNvPr id="7" name="Rectángulo 6"/>
          <p:cNvSpPr/>
          <p:nvPr/>
        </p:nvSpPr>
        <p:spPr>
          <a:xfrm>
            <a:off x="838200" y="2181153"/>
            <a:ext cx="5648341" cy="397032"/>
          </a:xfrm>
          <a:prstGeom prst="rect">
            <a:avLst/>
          </a:prstGeom>
        </p:spPr>
        <p:txBody>
          <a:bodyPr wrap="none">
            <a:spAutoFit/>
          </a:bodyPr>
          <a:lstStyle/>
          <a:p>
            <a:pPr>
              <a:lnSpc>
                <a:spcPct val="90000"/>
              </a:lnSpc>
              <a:spcBef>
                <a:spcPts val="1000"/>
              </a:spcBef>
            </a:pPr>
            <a:r>
              <a:rPr lang="es-ES" sz="2200" dirty="0">
                <a:solidFill>
                  <a:schemeClr val="accent5">
                    <a:lumMod val="75000"/>
                  </a:schemeClr>
                </a:solidFill>
              </a:rPr>
              <a:t>Alternativas para la producción de yogur helado</a:t>
            </a:r>
            <a:endParaRPr lang="es-ES" sz="2200" dirty="0">
              <a:solidFill>
                <a:schemeClr val="accent5">
                  <a:lumMod val="75000"/>
                </a:schemeClr>
              </a:solidFill>
            </a:endParaRPr>
          </a:p>
        </p:txBody>
      </p:sp>
      <p:sp>
        <p:nvSpPr>
          <p:cNvPr id="10" name="Rectángulo 9"/>
          <p:cNvSpPr/>
          <p:nvPr/>
        </p:nvSpPr>
        <p:spPr>
          <a:xfrm>
            <a:off x="242445" y="5694217"/>
            <a:ext cx="3752041" cy="461665"/>
          </a:xfrm>
          <a:prstGeom prst="rect">
            <a:avLst/>
          </a:prstGeom>
        </p:spPr>
        <p:txBody>
          <a:bodyPr wrap="square">
            <a:spAutoFit/>
          </a:bodyPr>
          <a:lstStyle/>
          <a:p>
            <a:r>
              <a:rPr lang="es-ES" sz="1200" dirty="0">
                <a:solidFill>
                  <a:srgbClr val="062E64"/>
                </a:solidFill>
              </a:rPr>
              <a:t>Fuente: </a:t>
            </a:r>
            <a:r>
              <a:rPr lang="es-ES" sz="1200" i="1" dirty="0">
                <a:solidFill>
                  <a:srgbClr val="062E64"/>
                </a:solidFill>
              </a:rPr>
              <a:t>Manual de procesamiento de productos lácteos </a:t>
            </a:r>
            <a:r>
              <a:rPr lang="en-GB" sz="1200" i="1" dirty="0">
                <a:solidFill>
                  <a:srgbClr val="062E64"/>
                </a:solidFill>
              </a:rPr>
              <a:t>©Tetra Pak</a:t>
            </a:r>
            <a:endParaRPr lang="es-ES" sz="1200" dirty="0">
              <a:solidFill>
                <a:srgbClr val="062E64"/>
              </a:solidFill>
            </a:endParaRPr>
          </a:p>
        </p:txBody>
      </p:sp>
      <p:sp>
        <p:nvSpPr>
          <p:cNvPr id="8" name="CuadroTexto 7"/>
          <p:cNvSpPr txBox="1"/>
          <p:nvPr/>
        </p:nvSpPr>
        <p:spPr>
          <a:xfrm>
            <a:off x="3994486" y="2556000"/>
            <a:ext cx="2826692" cy="1015663"/>
          </a:xfrm>
          <a:prstGeom prst="rect">
            <a:avLst/>
          </a:prstGeom>
          <a:solidFill>
            <a:schemeClr val="bg1"/>
          </a:solidFill>
        </p:spPr>
        <p:txBody>
          <a:bodyPr wrap="square" rtlCol="0">
            <a:spAutoFit/>
          </a:bodyPr>
          <a:lstStyle/>
          <a:p>
            <a:r>
              <a:rPr lang="es-ES" sz="1200" b="1" dirty="0" smtClean="0">
                <a:solidFill>
                  <a:srgbClr val="062E64"/>
                </a:solidFill>
              </a:rPr>
              <a:t>A</a:t>
            </a:r>
            <a:r>
              <a:rPr lang="es-ES" sz="1200" dirty="0" smtClean="0">
                <a:solidFill>
                  <a:srgbClr val="062E64"/>
                </a:solidFill>
              </a:rPr>
              <a:t> </a:t>
            </a:r>
            <a:r>
              <a:rPr lang="es-ES" sz="1200" dirty="0">
                <a:solidFill>
                  <a:srgbClr val="062E64"/>
                </a:solidFill>
              </a:rPr>
              <a:t>Fabricación de yogur</a:t>
            </a:r>
          </a:p>
          <a:p>
            <a:r>
              <a:rPr lang="es-ES" sz="1200" b="1" dirty="0">
                <a:solidFill>
                  <a:srgbClr val="062E64"/>
                </a:solidFill>
              </a:rPr>
              <a:t>B</a:t>
            </a:r>
            <a:r>
              <a:rPr lang="es-ES" sz="1200" dirty="0">
                <a:solidFill>
                  <a:srgbClr val="062E64"/>
                </a:solidFill>
              </a:rPr>
              <a:t> Helado duro</a:t>
            </a:r>
          </a:p>
          <a:p>
            <a:r>
              <a:rPr lang="es-ES" sz="1200" b="1" dirty="0">
                <a:solidFill>
                  <a:srgbClr val="062E64"/>
                </a:solidFill>
              </a:rPr>
              <a:t>C</a:t>
            </a:r>
            <a:r>
              <a:rPr lang="es-ES" sz="1200" dirty="0">
                <a:solidFill>
                  <a:srgbClr val="062E64"/>
                </a:solidFill>
              </a:rPr>
              <a:t> Mezcla de helado blando</a:t>
            </a:r>
          </a:p>
          <a:p>
            <a:r>
              <a:rPr lang="es-ES" sz="1200" b="1" dirty="0">
                <a:solidFill>
                  <a:srgbClr val="062E64"/>
                </a:solidFill>
              </a:rPr>
              <a:t>D</a:t>
            </a:r>
            <a:r>
              <a:rPr lang="es-ES" sz="1200" dirty="0">
                <a:solidFill>
                  <a:srgbClr val="062E64"/>
                </a:solidFill>
              </a:rPr>
              <a:t> Mezcla de helado blando de larga duración</a:t>
            </a:r>
            <a:endParaRPr lang="en-GB" sz="1200" dirty="0">
              <a:solidFill>
                <a:srgbClr val="062E64"/>
              </a:solidFill>
            </a:endParaRPr>
          </a:p>
        </p:txBody>
      </p:sp>
      <p:sp>
        <p:nvSpPr>
          <p:cNvPr id="11" name="CuadroTexto 10"/>
          <p:cNvSpPr txBox="1"/>
          <p:nvPr/>
        </p:nvSpPr>
        <p:spPr>
          <a:xfrm>
            <a:off x="3946358" y="3554372"/>
            <a:ext cx="2951383" cy="2677656"/>
          </a:xfrm>
          <a:prstGeom prst="rect">
            <a:avLst/>
          </a:prstGeom>
          <a:solidFill>
            <a:schemeClr val="bg1"/>
          </a:solidFill>
        </p:spPr>
        <p:txBody>
          <a:bodyPr wrap="square" rtlCol="0">
            <a:spAutoFit/>
          </a:bodyPr>
          <a:lstStyle/>
          <a:p>
            <a:r>
              <a:rPr lang="es-ES" sz="1200" dirty="0"/>
              <a:t> </a:t>
            </a:r>
            <a:r>
              <a:rPr lang="es-ES" sz="1200" dirty="0" smtClean="0"/>
              <a:t> </a:t>
            </a:r>
            <a:r>
              <a:rPr lang="es-ES" sz="1200" b="1" dirty="0" smtClean="0">
                <a:solidFill>
                  <a:srgbClr val="062E64"/>
                </a:solidFill>
              </a:rPr>
              <a:t>1</a:t>
            </a:r>
            <a:r>
              <a:rPr lang="es-ES" sz="1200" dirty="0" smtClean="0">
                <a:solidFill>
                  <a:srgbClr val="062E64"/>
                </a:solidFill>
              </a:rPr>
              <a:t> </a:t>
            </a:r>
            <a:r>
              <a:rPr lang="es-ES" sz="1200" dirty="0">
                <a:solidFill>
                  <a:srgbClr val="062E64"/>
                </a:solidFill>
              </a:rPr>
              <a:t>Tanques de mezcla</a:t>
            </a:r>
          </a:p>
          <a:p>
            <a:r>
              <a:rPr lang="es-ES" sz="1200" dirty="0">
                <a:solidFill>
                  <a:srgbClr val="062E64"/>
                </a:solidFill>
              </a:rPr>
              <a:t>  </a:t>
            </a:r>
            <a:r>
              <a:rPr lang="es-ES" sz="1200" b="1" dirty="0">
                <a:solidFill>
                  <a:srgbClr val="062E64"/>
                </a:solidFill>
              </a:rPr>
              <a:t>2</a:t>
            </a:r>
            <a:r>
              <a:rPr lang="es-ES" sz="1200" dirty="0">
                <a:solidFill>
                  <a:srgbClr val="062E64"/>
                </a:solidFill>
              </a:rPr>
              <a:t> Pasteurizador</a:t>
            </a:r>
          </a:p>
          <a:p>
            <a:r>
              <a:rPr lang="es-ES" sz="1200" dirty="0">
                <a:solidFill>
                  <a:srgbClr val="062E64"/>
                </a:solidFill>
              </a:rPr>
              <a:t>  </a:t>
            </a:r>
            <a:r>
              <a:rPr lang="es-ES" sz="1200" b="1" dirty="0">
                <a:solidFill>
                  <a:srgbClr val="062E64"/>
                </a:solidFill>
              </a:rPr>
              <a:t>3</a:t>
            </a:r>
            <a:r>
              <a:rPr lang="es-ES" sz="1200" dirty="0">
                <a:solidFill>
                  <a:srgbClr val="062E64"/>
                </a:solidFill>
              </a:rPr>
              <a:t> Tanques de cultivos a granel</a:t>
            </a:r>
          </a:p>
          <a:p>
            <a:r>
              <a:rPr lang="es-ES" sz="1200" dirty="0">
                <a:solidFill>
                  <a:srgbClr val="062E64"/>
                </a:solidFill>
              </a:rPr>
              <a:t>  </a:t>
            </a:r>
            <a:r>
              <a:rPr lang="es-ES" sz="1200" b="1" dirty="0">
                <a:solidFill>
                  <a:srgbClr val="062E64"/>
                </a:solidFill>
              </a:rPr>
              <a:t>4</a:t>
            </a:r>
            <a:r>
              <a:rPr lang="es-ES" sz="1200" dirty="0">
                <a:solidFill>
                  <a:srgbClr val="062E64"/>
                </a:solidFill>
              </a:rPr>
              <a:t> Tanques de incubación</a:t>
            </a:r>
          </a:p>
          <a:p>
            <a:r>
              <a:rPr lang="es-ES" sz="1200" dirty="0">
                <a:solidFill>
                  <a:srgbClr val="062E64"/>
                </a:solidFill>
              </a:rPr>
              <a:t>  </a:t>
            </a:r>
            <a:r>
              <a:rPr lang="es-ES" sz="1200" b="1" dirty="0">
                <a:solidFill>
                  <a:srgbClr val="062E64"/>
                </a:solidFill>
              </a:rPr>
              <a:t>5</a:t>
            </a:r>
            <a:r>
              <a:rPr lang="es-ES" sz="1200" dirty="0">
                <a:solidFill>
                  <a:srgbClr val="062E64"/>
                </a:solidFill>
              </a:rPr>
              <a:t> Enfriador</a:t>
            </a:r>
          </a:p>
          <a:p>
            <a:r>
              <a:rPr lang="es-ES" sz="1200" dirty="0">
                <a:solidFill>
                  <a:srgbClr val="062E64"/>
                </a:solidFill>
              </a:rPr>
              <a:t>  </a:t>
            </a:r>
            <a:r>
              <a:rPr lang="es-ES" sz="1200" b="1" dirty="0">
                <a:solidFill>
                  <a:srgbClr val="062E64"/>
                </a:solidFill>
              </a:rPr>
              <a:t>6</a:t>
            </a:r>
            <a:r>
              <a:rPr lang="es-ES" sz="1200" dirty="0">
                <a:solidFill>
                  <a:srgbClr val="062E64"/>
                </a:solidFill>
              </a:rPr>
              <a:t> Tanques de almacenamiento intermedio</a:t>
            </a:r>
          </a:p>
          <a:p>
            <a:r>
              <a:rPr lang="es-ES" sz="1200" dirty="0">
                <a:solidFill>
                  <a:srgbClr val="062E64"/>
                </a:solidFill>
              </a:rPr>
              <a:t>  </a:t>
            </a:r>
            <a:r>
              <a:rPr lang="es-ES" sz="1200" b="1" dirty="0">
                <a:solidFill>
                  <a:srgbClr val="062E64"/>
                </a:solidFill>
              </a:rPr>
              <a:t>7</a:t>
            </a:r>
            <a:r>
              <a:rPr lang="es-ES" sz="1200" dirty="0">
                <a:solidFill>
                  <a:srgbClr val="062E64"/>
                </a:solidFill>
              </a:rPr>
              <a:t> Congelador de helados</a:t>
            </a:r>
          </a:p>
          <a:p>
            <a:r>
              <a:rPr lang="es-ES" sz="1200" dirty="0">
                <a:solidFill>
                  <a:srgbClr val="062E64"/>
                </a:solidFill>
              </a:rPr>
              <a:t>  </a:t>
            </a:r>
            <a:r>
              <a:rPr lang="es-ES" sz="1200" b="1" dirty="0">
                <a:solidFill>
                  <a:srgbClr val="062E64"/>
                </a:solidFill>
              </a:rPr>
              <a:t>8</a:t>
            </a:r>
            <a:r>
              <a:rPr lang="es-ES" sz="1200" dirty="0">
                <a:solidFill>
                  <a:srgbClr val="062E64"/>
                </a:solidFill>
              </a:rPr>
              <a:t> </a:t>
            </a:r>
            <a:r>
              <a:rPr lang="es-ES" sz="1200" dirty="0" smtClean="0">
                <a:solidFill>
                  <a:srgbClr val="062E64"/>
                </a:solidFill>
              </a:rPr>
              <a:t>Tanques de aromas</a:t>
            </a:r>
            <a:endParaRPr lang="es-ES" sz="1200" dirty="0">
              <a:solidFill>
                <a:srgbClr val="062E64"/>
              </a:solidFill>
            </a:endParaRPr>
          </a:p>
          <a:p>
            <a:r>
              <a:rPr lang="es-ES" sz="1200" dirty="0">
                <a:solidFill>
                  <a:srgbClr val="062E64"/>
                </a:solidFill>
              </a:rPr>
              <a:t>  </a:t>
            </a:r>
            <a:r>
              <a:rPr lang="es-ES" sz="1200" b="1" dirty="0">
                <a:solidFill>
                  <a:srgbClr val="062E64"/>
                </a:solidFill>
              </a:rPr>
              <a:t>9</a:t>
            </a:r>
            <a:r>
              <a:rPr lang="es-ES" sz="1200" dirty="0">
                <a:solidFill>
                  <a:srgbClr val="062E64"/>
                </a:solidFill>
              </a:rPr>
              <a:t> Congelador de barra</a:t>
            </a:r>
          </a:p>
          <a:p>
            <a:r>
              <a:rPr lang="es-ES" sz="1200" b="1" dirty="0">
                <a:solidFill>
                  <a:srgbClr val="062E64"/>
                </a:solidFill>
              </a:rPr>
              <a:t>10</a:t>
            </a:r>
            <a:r>
              <a:rPr lang="es-ES" sz="1200" dirty="0">
                <a:solidFill>
                  <a:srgbClr val="062E64"/>
                </a:solidFill>
              </a:rPr>
              <a:t> Llenadora de vasos y conos</a:t>
            </a:r>
          </a:p>
          <a:p>
            <a:r>
              <a:rPr lang="es-ES" sz="1200" b="1" dirty="0">
                <a:solidFill>
                  <a:srgbClr val="062E64"/>
                </a:solidFill>
              </a:rPr>
              <a:t>11</a:t>
            </a:r>
            <a:r>
              <a:rPr lang="es-ES" sz="1200" dirty="0">
                <a:solidFill>
                  <a:srgbClr val="062E64"/>
                </a:solidFill>
              </a:rPr>
              <a:t> Envasado</a:t>
            </a:r>
          </a:p>
          <a:p>
            <a:r>
              <a:rPr lang="es-ES" sz="1200" b="1" dirty="0">
                <a:solidFill>
                  <a:srgbClr val="062E64"/>
                </a:solidFill>
              </a:rPr>
              <a:t>12</a:t>
            </a:r>
            <a:r>
              <a:rPr lang="es-ES" sz="1200" dirty="0">
                <a:solidFill>
                  <a:srgbClr val="062E64"/>
                </a:solidFill>
              </a:rPr>
              <a:t> Tratamiento UHT</a:t>
            </a:r>
          </a:p>
          <a:p>
            <a:r>
              <a:rPr lang="es-ES" sz="1200" b="1" dirty="0">
                <a:solidFill>
                  <a:srgbClr val="062E64"/>
                </a:solidFill>
              </a:rPr>
              <a:t>13</a:t>
            </a:r>
            <a:r>
              <a:rPr lang="es-ES" sz="1200" dirty="0">
                <a:solidFill>
                  <a:srgbClr val="062E64"/>
                </a:solidFill>
              </a:rPr>
              <a:t> Envasado aséptico</a:t>
            </a:r>
          </a:p>
          <a:p>
            <a:r>
              <a:rPr lang="es-ES" sz="1200" b="1" dirty="0">
                <a:solidFill>
                  <a:srgbClr val="062E64"/>
                </a:solidFill>
              </a:rPr>
              <a:t>14</a:t>
            </a:r>
            <a:r>
              <a:rPr lang="es-ES" sz="1200" dirty="0">
                <a:solidFill>
                  <a:srgbClr val="062E64"/>
                </a:solidFill>
              </a:rPr>
              <a:t> Máquina de hielo blando en el minorista</a:t>
            </a:r>
            <a:endParaRPr lang="en-GB" sz="1200" dirty="0">
              <a:solidFill>
                <a:srgbClr val="062E64"/>
              </a:solidFill>
            </a:endParaRPr>
          </a:p>
        </p:txBody>
      </p:sp>
    </p:spTree>
    <p:extLst>
      <p:ext uri="{BB962C8B-B14F-4D97-AF65-F5344CB8AC3E}">
        <p14:creationId xmlns:p14="http://schemas.microsoft.com/office/powerpoint/2010/main" val="1983444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s-ES" dirty="0" smtClean="0"/>
              <a:t>4.6. Referencias </a:t>
            </a:r>
            <a:r>
              <a:rPr lang="es-ES" dirty="0" smtClean="0"/>
              <a:t>/ enlaces</a:t>
            </a:r>
            <a:endParaRPr lang="es-ES" dirty="0"/>
          </a:p>
        </p:txBody>
      </p:sp>
      <p:sp>
        <p:nvSpPr>
          <p:cNvPr id="6" name="Content Placeholder 2">
            <a:extLst>
              <a:ext uri="{FF2B5EF4-FFF2-40B4-BE49-F238E27FC236}">
                <a16:creationId xmlns:a16="http://schemas.microsoft.com/office/drawing/2014/main" id="{DBE18B30-9AA9-423F-ACB5-930B869328A2}"/>
              </a:ext>
            </a:extLst>
          </p:cNvPr>
          <p:cNvSpPr txBox="1">
            <a:spLocks/>
          </p:cNvSpPr>
          <p:nvPr/>
        </p:nvSpPr>
        <p:spPr>
          <a:xfrm>
            <a:off x="838200" y="2072237"/>
            <a:ext cx="10799618" cy="42592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GB" sz="2000" noProof="1" smtClean="0">
                <a:solidFill>
                  <a:srgbClr val="062E64"/>
                </a:solidFill>
              </a:rPr>
              <a:t>Condony, R. et al. (1988). </a:t>
            </a:r>
            <a:r>
              <a:rPr lang="en-GB" sz="2000" i="1" noProof="1" smtClean="0">
                <a:solidFill>
                  <a:srgbClr val="062E64"/>
                </a:solidFill>
              </a:rPr>
              <a:t>Yogur: elaboración y valor nutritivo</a:t>
            </a:r>
            <a:r>
              <a:rPr lang="en-GB" sz="2000" noProof="1" smtClean="0">
                <a:solidFill>
                  <a:srgbClr val="062E64"/>
                </a:solidFill>
              </a:rPr>
              <a:t>, Fundación Española de la Nutrición.</a:t>
            </a:r>
          </a:p>
          <a:p>
            <a:pPr marL="457200" lvl="1" indent="0" algn="just">
              <a:lnSpc>
                <a:spcPct val="100000"/>
              </a:lnSpc>
              <a:buNone/>
            </a:pPr>
            <a:r>
              <a:rPr lang="en-GB" sz="2000" noProof="1" smtClean="0">
                <a:solidFill>
                  <a:srgbClr val="062E64"/>
                </a:solidFill>
                <a:hlinkClick r:id="rId2"/>
              </a:rPr>
              <a:t>https://www.fen.org.es/publicacion/yogurt-elaboracion-y-valor-nutritivo</a:t>
            </a:r>
            <a:endParaRPr lang="en-GB" sz="2000" noProof="1" smtClean="0">
              <a:solidFill>
                <a:srgbClr val="062E64"/>
              </a:solidFill>
            </a:endParaRPr>
          </a:p>
          <a:p>
            <a:pPr algn="just">
              <a:lnSpc>
                <a:spcPct val="100000"/>
              </a:lnSpc>
            </a:pPr>
            <a:r>
              <a:rPr lang="es-ES" sz="2000" i="1" dirty="0" smtClean="0">
                <a:solidFill>
                  <a:srgbClr val="062E64"/>
                </a:solidFill>
              </a:rPr>
              <a:t>Manual </a:t>
            </a:r>
            <a:r>
              <a:rPr lang="es-ES" sz="2000" i="1" dirty="0">
                <a:solidFill>
                  <a:srgbClr val="062E64"/>
                </a:solidFill>
              </a:rPr>
              <a:t>de procesamiento de productos lácteos </a:t>
            </a:r>
            <a:r>
              <a:rPr lang="en-GB" sz="2000" i="1" dirty="0">
                <a:solidFill>
                  <a:srgbClr val="062E64"/>
                </a:solidFill>
              </a:rPr>
              <a:t>©Tetra </a:t>
            </a:r>
            <a:r>
              <a:rPr lang="en-GB" sz="2000" i="1" dirty="0" smtClean="0">
                <a:solidFill>
                  <a:srgbClr val="062E64"/>
                </a:solidFill>
              </a:rPr>
              <a:t>Pak </a:t>
            </a:r>
            <a:r>
              <a:rPr lang="en-GB" sz="2000" noProof="1" smtClean="0">
                <a:solidFill>
                  <a:srgbClr val="062E64"/>
                </a:solidFill>
              </a:rPr>
              <a:t>(</a:t>
            </a:r>
            <a:r>
              <a:rPr lang="en-GB" sz="2000" noProof="1">
                <a:solidFill>
                  <a:srgbClr val="062E64"/>
                </a:solidFill>
              </a:rPr>
              <a:t>1995</a:t>
            </a:r>
            <a:r>
              <a:rPr lang="en-GB" sz="2000" noProof="1" smtClean="0">
                <a:solidFill>
                  <a:srgbClr val="062E64"/>
                </a:solidFill>
              </a:rPr>
              <a:t>).</a:t>
            </a:r>
            <a:endParaRPr lang="en-GB" sz="2000" noProof="1">
              <a:solidFill>
                <a:srgbClr val="062E64"/>
              </a:solidFill>
            </a:endParaRPr>
          </a:p>
          <a:p>
            <a:pPr marL="457200" lvl="1" indent="0" algn="just">
              <a:lnSpc>
                <a:spcPct val="100000"/>
              </a:lnSpc>
              <a:buNone/>
            </a:pPr>
            <a:r>
              <a:rPr lang="en-GB" sz="2000" noProof="1">
                <a:solidFill>
                  <a:srgbClr val="062E64"/>
                </a:solidFill>
                <a:hlinkClick r:id="rId3"/>
              </a:rPr>
              <a:t>https://dairyprocessinghandbook.tetrapak.com</a:t>
            </a:r>
            <a:endParaRPr lang="en-GB" sz="2000" noProof="1">
              <a:solidFill>
                <a:srgbClr val="062E64"/>
              </a:solidFill>
            </a:endParaRPr>
          </a:p>
          <a:p>
            <a:pPr algn="just">
              <a:lnSpc>
                <a:spcPct val="100000"/>
              </a:lnSpc>
            </a:pPr>
            <a:r>
              <a:rPr lang="en-GB" sz="2000" noProof="1" smtClean="0">
                <a:solidFill>
                  <a:srgbClr val="062E64"/>
                </a:solidFill>
              </a:rPr>
              <a:t>Dirección General de Salud Pública y Alimentación (2007). </a:t>
            </a:r>
            <a:r>
              <a:rPr lang="en-GB" sz="2000" i="1" noProof="1" smtClean="0">
                <a:solidFill>
                  <a:srgbClr val="062E64"/>
                </a:solidFill>
              </a:rPr>
              <a:t>Leches fermentadas en la Comunidad de Madrid: diagnóstico de situación del mercado y del etiquetado</a:t>
            </a:r>
            <a:r>
              <a:rPr lang="en-GB" sz="2000" noProof="1" smtClean="0">
                <a:solidFill>
                  <a:srgbClr val="062E64"/>
                </a:solidFill>
              </a:rPr>
              <a:t>. Documentos Técnicos de Salud Pública, 106. Comunidad de Madrid.</a:t>
            </a:r>
          </a:p>
          <a:p>
            <a:pPr marL="457200" lvl="1" indent="0" algn="just">
              <a:lnSpc>
                <a:spcPct val="100000"/>
              </a:lnSpc>
              <a:buNone/>
            </a:pPr>
            <a:r>
              <a:rPr lang="en-GB" sz="2000" noProof="1" smtClean="0">
                <a:solidFill>
                  <a:srgbClr val="062E64"/>
                </a:solidFill>
                <a:hlinkClick r:id="rId4"/>
              </a:rPr>
              <a:t>http://www.madrid.org/bvirtual/BVCM009021.pdf</a:t>
            </a:r>
            <a:endParaRPr lang="en-GB" sz="2000" noProof="1" smtClean="0">
              <a:solidFill>
                <a:srgbClr val="062E64"/>
              </a:solidFill>
            </a:endParaRPr>
          </a:p>
          <a:p>
            <a:pPr algn="just">
              <a:lnSpc>
                <a:spcPct val="100000"/>
              </a:lnSpc>
            </a:pPr>
            <a:r>
              <a:rPr lang="es-ES" sz="2000" noProof="1" smtClean="0">
                <a:solidFill>
                  <a:srgbClr val="062E64"/>
                </a:solidFill>
              </a:rPr>
              <a:t>Federación Nacional de Industrias Lácteas. </a:t>
            </a:r>
            <a:r>
              <a:rPr lang="es-ES" sz="2000" i="1" noProof="1" smtClean="0">
                <a:solidFill>
                  <a:srgbClr val="062E64"/>
                </a:solidFill>
              </a:rPr>
              <a:t>Monografía. Queso</a:t>
            </a:r>
            <a:r>
              <a:rPr lang="es-ES" sz="2000" i="1" noProof="1">
                <a:solidFill>
                  <a:srgbClr val="062E64"/>
                </a:solidFill>
              </a:rPr>
              <a:t>, yogur y otras leches </a:t>
            </a:r>
            <a:r>
              <a:rPr lang="es-ES" sz="2000" i="1" noProof="1" smtClean="0">
                <a:solidFill>
                  <a:srgbClr val="062E64"/>
                </a:solidFill>
              </a:rPr>
              <a:t>fermentadas</a:t>
            </a:r>
            <a:r>
              <a:rPr lang="es-ES" sz="2000" noProof="1" smtClean="0">
                <a:solidFill>
                  <a:srgbClr val="062E64"/>
                </a:solidFill>
              </a:rPr>
              <a:t>.</a:t>
            </a:r>
          </a:p>
          <a:p>
            <a:pPr marL="457200" lvl="1" indent="0" algn="just">
              <a:lnSpc>
                <a:spcPct val="100000"/>
              </a:lnSpc>
              <a:buNone/>
            </a:pPr>
            <a:r>
              <a:rPr lang="en-GB" sz="2000" noProof="1">
                <a:solidFill>
                  <a:srgbClr val="062E64"/>
                </a:solidFill>
                <a:hlinkClick r:id="rId5"/>
              </a:rPr>
              <a:t>http://</a:t>
            </a:r>
            <a:r>
              <a:rPr lang="en-GB" sz="2000" noProof="1" smtClean="0">
                <a:solidFill>
                  <a:srgbClr val="062E64"/>
                </a:solidFill>
                <a:hlinkClick r:id="rId5"/>
              </a:rPr>
              <a:t>www.lacteosinsustituibles.es/p/archivos/pdf/monografia_queso_yogur_otraslechesfermentadas.pdf</a:t>
            </a:r>
            <a:endParaRPr lang="en-GB" sz="2000" noProof="1">
              <a:solidFill>
                <a:srgbClr val="062E64"/>
              </a:solidFill>
            </a:endParaRPr>
          </a:p>
        </p:txBody>
      </p:sp>
    </p:spTree>
    <p:extLst>
      <p:ext uri="{BB962C8B-B14F-4D97-AF65-F5344CB8AC3E}">
        <p14:creationId xmlns:p14="http://schemas.microsoft.com/office/powerpoint/2010/main" val="3580963967"/>
      </p:ext>
    </p:extLst>
  </p:cSld>
  <p:clrMapOvr>
    <a:masterClrMapping/>
  </p:clrMapOvr>
  <mc:AlternateContent xmlns:mc="http://schemas.openxmlformats.org/markup-compatibility/2006" xmlns:p14="http://schemas.microsoft.com/office/powerpoint/2010/main">
    <mc:Choice Requires="p14">
      <p:transition p14:dur="0" advClick="0" advTm="7920"/>
    </mc:Choice>
    <mc:Fallback xmlns="">
      <p:transition advClick="0" advTm="792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s-ES" dirty="0" smtClean="0"/>
              <a:t>4.6. Referencias / enlaces</a:t>
            </a:r>
            <a:endParaRPr lang="es-ES" dirty="0"/>
          </a:p>
        </p:txBody>
      </p:sp>
      <p:sp>
        <p:nvSpPr>
          <p:cNvPr id="6" name="Content Placeholder 2">
            <a:extLst>
              <a:ext uri="{FF2B5EF4-FFF2-40B4-BE49-F238E27FC236}">
                <a16:creationId xmlns:a16="http://schemas.microsoft.com/office/drawing/2014/main" id="{DBE18B30-9AA9-423F-ACB5-930B869328A2}"/>
              </a:ext>
            </a:extLst>
          </p:cNvPr>
          <p:cNvSpPr txBox="1">
            <a:spLocks/>
          </p:cNvSpPr>
          <p:nvPr/>
        </p:nvSpPr>
        <p:spPr>
          <a:xfrm>
            <a:off x="838200" y="2072237"/>
            <a:ext cx="10522527" cy="42592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s-ES" sz="2000" noProof="1" smtClean="0">
                <a:solidFill>
                  <a:srgbClr val="062E64"/>
                </a:solidFill>
              </a:rPr>
              <a:t>Würth, D. (2017). </a:t>
            </a:r>
            <a:r>
              <a:rPr lang="es-ES" sz="2000" i="1" noProof="1" smtClean="0">
                <a:solidFill>
                  <a:srgbClr val="062E64"/>
                </a:solidFill>
              </a:rPr>
              <a:t>Lácteos fermentados: defectos y causas, tendencias</a:t>
            </a:r>
            <a:r>
              <a:rPr lang="es-ES" sz="2000" noProof="1" smtClean="0">
                <a:solidFill>
                  <a:srgbClr val="062E64"/>
                </a:solidFill>
              </a:rPr>
              <a:t>.</a:t>
            </a:r>
          </a:p>
          <a:p>
            <a:pPr marL="457200" lvl="1" indent="0" algn="just">
              <a:lnSpc>
                <a:spcPct val="100000"/>
              </a:lnSpc>
              <a:buNone/>
            </a:pPr>
            <a:r>
              <a:rPr lang="es-ES" sz="1600" noProof="1" smtClean="0">
                <a:solidFill>
                  <a:srgbClr val="062E64"/>
                </a:solidFill>
                <a:hlinkClick r:id="rId2"/>
              </a:rPr>
              <a:t>http://proleche.com/wp-content/uploads/2017/10/Charla20.pdf</a:t>
            </a:r>
            <a:endParaRPr lang="es-ES" sz="1600" noProof="1" smtClean="0">
              <a:solidFill>
                <a:srgbClr val="062E64"/>
              </a:solidFill>
            </a:endParaRPr>
          </a:p>
          <a:p>
            <a:pPr marL="457200" lvl="1" indent="0" algn="just">
              <a:lnSpc>
                <a:spcPct val="100000"/>
              </a:lnSpc>
              <a:buNone/>
            </a:pPr>
            <a:endParaRPr lang="es-ES" sz="1600" noProof="1" smtClean="0">
              <a:solidFill>
                <a:srgbClr val="062E64"/>
              </a:solidFill>
            </a:endParaRPr>
          </a:p>
          <a:p>
            <a:pPr marL="0" indent="0" algn="just">
              <a:lnSpc>
                <a:spcPct val="100000"/>
              </a:lnSpc>
              <a:buNone/>
            </a:pPr>
            <a:r>
              <a:rPr lang="es-ES" sz="2000" noProof="1" smtClean="0">
                <a:solidFill>
                  <a:srgbClr val="062E64"/>
                </a:solidFill>
              </a:rPr>
              <a:t>Enlaces de Youtube</a:t>
            </a:r>
          </a:p>
          <a:p>
            <a:pPr algn="just">
              <a:lnSpc>
                <a:spcPct val="100000"/>
              </a:lnSpc>
            </a:pPr>
            <a:r>
              <a:rPr lang="es-ES" sz="2000" noProof="1" smtClean="0">
                <a:solidFill>
                  <a:srgbClr val="062E64"/>
                </a:solidFill>
              </a:rPr>
              <a:t>92-Fabricando Made in Spain - Yogures</a:t>
            </a:r>
          </a:p>
          <a:p>
            <a:pPr marL="457200" lvl="1" indent="0" algn="just">
              <a:lnSpc>
                <a:spcPct val="100000"/>
              </a:lnSpc>
              <a:buNone/>
            </a:pPr>
            <a:r>
              <a:rPr lang="es-ES" sz="1600" noProof="1">
                <a:solidFill>
                  <a:srgbClr val="062E64"/>
                </a:solidFill>
                <a:hlinkClick r:id="rId3"/>
              </a:rPr>
              <a:t>https://</a:t>
            </a:r>
            <a:r>
              <a:rPr lang="es-ES" sz="1600" noProof="1" smtClean="0">
                <a:solidFill>
                  <a:srgbClr val="062E64"/>
                </a:solidFill>
                <a:hlinkClick r:id="rId3"/>
              </a:rPr>
              <a:t>www.youtube.com/watch?v=v7fG394NEHM</a:t>
            </a:r>
            <a:endParaRPr lang="es-ES" sz="1600" noProof="1" smtClean="0">
              <a:solidFill>
                <a:srgbClr val="062E64"/>
              </a:solidFill>
            </a:endParaRPr>
          </a:p>
          <a:p>
            <a:pPr algn="just">
              <a:lnSpc>
                <a:spcPct val="100000"/>
              </a:lnSpc>
            </a:pPr>
            <a:r>
              <a:rPr lang="es-ES" sz="2000" noProof="1" smtClean="0">
                <a:solidFill>
                  <a:srgbClr val="062E64"/>
                </a:solidFill>
              </a:rPr>
              <a:t>Yogures 'made in Euskadi'</a:t>
            </a:r>
          </a:p>
          <a:p>
            <a:pPr marL="457200" lvl="1" indent="0" algn="just">
              <a:lnSpc>
                <a:spcPct val="100000"/>
              </a:lnSpc>
              <a:buNone/>
            </a:pPr>
            <a:r>
              <a:rPr lang="es-ES" sz="1600" noProof="1" smtClean="0">
                <a:solidFill>
                  <a:srgbClr val="062E64"/>
                </a:solidFill>
                <a:hlinkClick r:id="rId4"/>
              </a:rPr>
              <a:t>https://www.youtube.com/watch?v=ja6CfQirtxU</a:t>
            </a:r>
            <a:endParaRPr lang="es-ES" sz="1600" noProof="1" smtClean="0">
              <a:solidFill>
                <a:srgbClr val="062E64"/>
              </a:solidFill>
            </a:endParaRPr>
          </a:p>
          <a:p>
            <a:pPr marL="457200" lvl="1" indent="0" algn="just">
              <a:lnSpc>
                <a:spcPct val="100000"/>
              </a:lnSpc>
              <a:buNone/>
            </a:pPr>
            <a:endParaRPr lang="en-GB" sz="1600" noProof="1">
              <a:solidFill>
                <a:srgbClr val="062E64"/>
              </a:solidFill>
            </a:endParaRPr>
          </a:p>
        </p:txBody>
      </p:sp>
    </p:spTree>
    <p:extLst>
      <p:ext uri="{BB962C8B-B14F-4D97-AF65-F5344CB8AC3E}">
        <p14:creationId xmlns:p14="http://schemas.microsoft.com/office/powerpoint/2010/main" val="125031254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222A-9ACE-44B6-A8BB-C4B288E776E9}"/>
              </a:ext>
            </a:extLst>
          </p:cNvPr>
          <p:cNvSpPr>
            <a:spLocks noGrp="1"/>
          </p:cNvSpPr>
          <p:nvPr>
            <p:ph type="title"/>
          </p:nvPr>
        </p:nvSpPr>
        <p:spPr>
          <a:xfrm>
            <a:off x="2251364" y="2490226"/>
            <a:ext cx="7757160" cy="1325563"/>
          </a:xfrm>
        </p:spPr>
        <p:txBody>
          <a:bodyPr/>
          <a:lstStyle/>
          <a:p>
            <a:r>
              <a:rPr lang="en-US" dirty="0" smtClean="0"/>
              <a:t>¡Gracias!</a:t>
            </a:r>
            <a:endParaRPr lang="lt-LT" dirty="0"/>
          </a:p>
        </p:txBody>
      </p:sp>
      <p:sp>
        <p:nvSpPr>
          <p:cNvPr id="5" name="TextBox 4">
            <a:extLst>
              <a:ext uri="{FF2B5EF4-FFF2-40B4-BE49-F238E27FC236}">
                <a16:creationId xmlns:a16="http://schemas.microsoft.com/office/drawing/2014/main" id="{4937A23C-F11F-4E75-B5C9-0DA9F0E140B2}"/>
              </a:ext>
            </a:extLst>
          </p:cNvPr>
          <p:cNvSpPr txBox="1"/>
          <p:nvPr/>
        </p:nvSpPr>
        <p:spPr>
          <a:xfrm>
            <a:off x="3047260" y="3548394"/>
            <a:ext cx="6094520" cy="707886"/>
          </a:xfrm>
          <a:prstGeom prst="rect">
            <a:avLst/>
          </a:prstGeom>
          <a:noFill/>
        </p:spPr>
        <p:txBody>
          <a:bodyPr wrap="square">
            <a:spAutoFit/>
          </a:bodyPr>
          <a:lstStyle/>
          <a:p>
            <a:pPr algn="ctr" fontAlgn="base"/>
            <a:r>
              <a:rPr lang="lt-LT" sz="4000" b="0" i="0" dirty="0">
                <a:solidFill>
                  <a:srgbClr val="000000"/>
                </a:solidFill>
                <a:effectLst/>
                <a:latin typeface="apple color emoji"/>
              </a:rPr>
              <a:t>💛</a:t>
            </a:r>
            <a:endParaRPr lang="lt-LT" sz="4000" b="1" i="0" dirty="0">
              <a:solidFill>
                <a:srgbClr val="000000"/>
              </a:solidFill>
              <a:effectLst/>
              <a:latin typeface="helvetica neue"/>
            </a:endParaRPr>
          </a:p>
        </p:txBody>
      </p:sp>
    </p:spTree>
    <p:extLst>
      <p:ext uri="{BB962C8B-B14F-4D97-AF65-F5344CB8AC3E}">
        <p14:creationId xmlns:p14="http://schemas.microsoft.com/office/powerpoint/2010/main" val="657751124"/>
      </p:ext>
    </p:extLst>
  </p:cSld>
  <p:clrMapOvr>
    <a:masterClrMapping/>
  </p:clrMapOvr>
  <mc:AlternateContent xmlns:mc="http://schemas.openxmlformats.org/markup-compatibility/2006" xmlns:p14="http://schemas.microsoft.com/office/powerpoint/2010/main">
    <mc:Choice Requires="p14">
      <p:transition p14:dur="0" advClick="0" advTm="3200"/>
    </mc:Choice>
    <mc:Fallback xmlns="">
      <p:transition advClick="0" advTm="32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912990" y="5865118"/>
            <a:ext cx="2112694" cy="276999"/>
          </a:xfrm>
          <a:prstGeom prst="rect">
            <a:avLst/>
          </a:prstGeom>
        </p:spPr>
        <p:txBody>
          <a:bodyPr wrap="none">
            <a:spAutoFit/>
          </a:bodyPr>
          <a:lstStyle/>
          <a:p>
            <a:r>
              <a:rPr lang="es-ES" sz="1200" dirty="0" smtClean="0">
                <a:solidFill>
                  <a:srgbClr val="062E64"/>
                </a:solidFill>
              </a:rPr>
              <a:t>Fuente: </a:t>
            </a:r>
            <a:r>
              <a:rPr lang="es-ES" sz="1200" noProof="1" smtClean="0">
                <a:solidFill>
                  <a:srgbClr val="062E64"/>
                </a:solidFill>
              </a:rPr>
              <a:t>Condony</a:t>
            </a:r>
            <a:r>
              <a:rPr lang="es-ES" sz="1200" dirty="0" smtClean="0">
                <a:solidFill>
                  <a:srgbClr val="062E64"/>
                </a:solidFill>
              </a:rPr>
              <a:t> </a:t>
            </a:r>
            <a:r>
              <a:rPr lang="es-ES" sz="1200" i="1" dirty="0" smtClean="0">
                <a:solidFill>
                  <a:srgbClr val="062E64"/>
                </a:solidFill>
              </a:rPr>
              <a:t>et al.</a:t>
            </a:r>
            <a:r>
              <a:rPr lang="es-ES" sz="1200" dirty="0" smtClean="0">
                <a:solidFill>
                  <a:srgbClr val="062E64"/>
                </a:solidFill>
              </a:rPr>
              <a:t> (1988)</a:t>
            </a:r>
            <a:endParaRPr lang="es-ES" sz="1200" dirty="0">
              <a:solidFill>
                <a:srgbClr val="062E64"/>
              </a:solidFill>
            </a:endParaRPr>
          </a:p>
        </p:txBody>
      </p:sp>
      <p:sp>
        <p:nvSpPr>
          <p:cNvPr id="7"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smtClean="0"/>
              <a:t>4.1. Tipos de yogur y leches fermentadas</a:t>
            </a:r>
            <a:endParaRPr lang="es-ES" dirty="0"/>
          </a:p>
        </p:txBody>
      </p:sp>
      <p:graphicFrame>
        <p:nvGraphicFramePr>
          <p:cNvPr id="8"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extLst>
              <p:ext uri="{D42A27DB-BD31-4B8C-83A1-F6EECF244321}">
                <p14:modId xmlns:p14="http://schemas.microsoft.com/office/powerpoint/2010/main" val="2992365437"/>
              </p:ext>
            </p:extLst>
          </p:nvPr>
        </p:nvGraphicFramePr>
        <p:xfrm>
          <a:off x="6228409" y="2293878"/>
          <a:ext cx="5658793" cy="3571240"/>
        </p:xfrm>
        <a:graphic>
          <a:graphicData uri="http://schemas.openxmlformats.org/drawingml/2006/table">
            <a:tbl>
              <a:tblPr firstRow="1" bandRow="1">
                <a:tableStyleId>{5C22544A-7EE6-4342-B048-85BDC9FD1C3A}</a:tableStyleId>
              </a:tblPr>
              <a:tblGrid>
                <a:gridCol w="1245199">
                  <a:extLst>
                    <a:ext uri="{9D8B030D-6E8A-4147-A177-3AD203B41FA5}">
                      <a16:colId xmlns:a16="http://schemas.microsoft.com/office/drawing/2014/main" val="2149714041"/>
                    </a:ext>
                  </a:extLst>
                </a:gridCol>
                <a:gridCol w="1363865">
                  <a:extLst>
                    <a:ext uri="{9D8B030D-6E8A-4147-A177-3AD203B41FA5}">
                      <a16:colId xmlns:a16="http://schemas.microsoft.com/office/drawing/2014/main" val="1406019752"/>
                    </a:ext>
                  </a:extLst>
                </a:gridCol>
                <a:gridCol w="3049729">
                  <a:extLst>
                    <a:ext uri="{9D8B030D-6E8A-4147-A177-3AD203B41FA5}">
                      <a16:colId xmlns:a16="http://schemas.microsoft.com/office/drawing/2014/main" val="1547606690"/>
                    </a:ext>
                  </a:extLst>
                </a:gridCol>
              </a:tblGrid>
              <a:tr h="370840">
                <a:tc>
                  <a:txBody>
                    <a:bodyPr/>
                    <a:lstStyle/>
                    <a:p>
                      <a:r>
                        <a:rPr lang="es-ES" sz="1800" b="1" noProof="0" dirty="0" smtClean="0">
                          <a:solidFill>
                            <a:schemeClr val="bg1"/>
                          </a:solidFill>
                        </a:rPr>
                        <a:t>Nombre</a:t>
                      </a:r>
                      <a:endParaRPr lang="es-ES"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noProof="0" dirty="0" smtClean="0">
                          <a:solidFill>
                            <a:schemeClr val="bg1"/>
                          </a:solidFill>
                        </a:rPr>
                        <a:t>Origen</a:t>
                      </a:r>
                      <a:endParaRPr lang="es-ES"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noProof="0" dirty="0" smtClean="0">
                          <a:solidFill>
                            <a:schemeClr val="bg1"/>
                          </a:solidFill>
                        </a:rPr>
                        <a:t>Microorganismo</a:t>
                      </a:r>
                      <a:r>
                        <a:rPr lang="es-ES" sz="1800" b="1" baseline="0" noProof="0" dirty="0" smtClean="0">
                          <a:solidFill>
                            <a:schemeClr val="bg1"/>
                          </a:solidFill>
                        </a:rPr>
                        <a:t> f</a:t>
                      </a:r>
                      <a:r>
                        <a:rPr lang="es-ES" sz="1800" b="1" noProof="0" dirty="0" smtClean="0">
                          <a:solidFill>
                            <a:schemeClr val="bg1"/>
                          </a:solidFill>
                        </a:rPr>
                        <a:t>ermentativo</a:t>
                      </a:r>
                      <a:endParaRPr lang="es-ES"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70840">
                <a:tc>
                  <a:txBody>
                    <a:bodyPr/>
                    <a:lstStyle/>
                    <a:p>
                      <a:r>
                        <a:rPr lang="es-ES" sz="1600" b="0" noProof="1" smtClean="0">
                          <a:solidFill>
                            <a:srgbClr val="062E64"/>
                          </a:solidFill>
                        </a:rPr>
                        <a:t>Buttermilk (vaca)</a:t>
                      </a:r>
                      <a:endParaRPr lang="es-ES"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noProof="0" dirty="0" smtClean="0">
                          <a:solidFill>
                            <a:srgbClr val="062E64"/>
                          </a:solidFill>
                        </a:rPr>
                        <a:t>Países anglosajones</a:t>
                      </a:r>
                      <a:endParaRPr lang="es-ES" sz="16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bulgaricus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cremoris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Leuconostoc</a:t>
                      </a:r>
                      <a:r>
                        <a:rPr lang="en-GB" sz="1600" b="0" i="1" kern="1200" baseline="0" noProof="1" smtClean="0">
                          <a:solidFill>
                            <a:srgbClr val="062E64"/>
                          </a:solidFill>
                          <a:latin typeface="+mn-lt"/>
                          <a:ea typeface="+mn-ea"/>
                          <a:cs typeface="+mn-cs"/>
                        </a:rPr>
                        <a:t> cremoris</a:t>
                      </a:r>
                      <a:endParaRPr lang="en-GB" sz="1600" b="0" i="1" kern="1200" noProof="1" smtClean="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70840">
                <a:tc>
                  <a:txBody>
                    <a:bodyPr/>
                    <a:lstStyle/>
                    <a:p>
                      <a:r>
                        <a:rPr lang="es-ES" sz="1600" b="0" noProof="1" smtClean="0">
                          <a:solidFill>
                            <a:srgbClr val="062E64"/>
                          </a:solidFill>
                        </a:rPr>
                        <a:t>Biogarde</a:t>
                      </a:r>
                      <a:endParaRPr lang="es-ES"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noProof="0" dirty="0" smtClean="0">
                          <a:solidFill>
                            <a:srgbClr val="062E64"/>
                          </a:solidFill>
                        </a:rPr>
                        <a:t>Francia</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thermophilus</a:t>
                      </a:r>
                      <a:endParaRPr lang="en-GB" sz="1600" b="0" i="1" noProof="1" smtClean="0">
                        <a:solidFill>
                          <a:srgbClr val="062E6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noProof="1" smtClean="0">
                          <a:solidFill>
                            <a:srgbClr val="062E64"/>
                          </a:solidFill>
                        </a:rPr>
                        <a:t>Bifidobacterium</a:t>
                      </a:r>
                      <a:r>
                        <a:rPr lang="en-GB" sz="1600" b="0" i="1" baseline="0" noProof="1" smtClean="0">
                          <a:solidFill>
                            <a:srgbClr val="062E64"/>
                          </a:solidFill>
                        </a:rPr>
                        <a:t> bifidum</a:t>
                      </a:r>
                      <a:endParaRPr lang="en-GB" sz="1600" b="0" i="1" noProof="1" smtClean="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70840">
                <a:tc>
                  <a:txBody>
                    <a:bodyPr/>
                    <a:lstStyle/>
                    <a:p>
                      <a:r>
                        <a:rPr lang="es-ES" sz="1600" b="0" noProof="1" smtClean="0">
                          <a:solidFill>
                            <a:srgbClr val="062E64"/>
                          </a:solidFill>
                        </a:rPr>
                        <a:t>Ymer</a:t>
                      </a:r>
                      <a:endParaRPr lang="es-ES"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noProof="0" dirty="0" smtClean="0">
                          <a:solidFill>
                            <a:srgbClr val="062E64"/>
                          </a:solidFill>
                        </a:rPr>
                        <a:t>Países nórdicos</a:t>
                      </a:r>
                      <a:endParaRPr lang="es-ES" sz="16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Leuconostoc cremoris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cremoris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diacetylactis</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bl>
          </a:graphicData>
        </a:graphic>
      </p:graphicFrame>
      <p:graphicFrame>
        <p:nvGraphicFramePr>
          <p:cNvPr id="2"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extLst>
              <p:ext uri="{D42A27DB-BD31-4B8C-83A1-F6EECF244321}">
                <p14:modId xmlns:p14="http://schemas.microsoft.com/office/powerpoint/2010/main" val="2757662887"/>
              </p:ext>
            </p:extLst>
          </p:nvPr>
        </p:nvGraphicFramePr>
        <p:xfrm>
          <a:off x="284811" y="2293878"/>
          <a:ext cx="5658793" cy="4058920"/>
        </p:xfrm>
        <a:graphic>
          <a:graphicData uri="http://schemas.openxmlformats.org/drawingml/2006/table">
            <a:tbl>
              <a:tblPr firstRow="1" bandRow="1">
                <a:tableStyleId>{5C22544A-7EE6-4342-B048-85BDC9FD1C3A}</a:tableStyleId>
              </a:tblPr>
              <a:tblGrid>
                <a:gridCol w="1245199">
                  <a:extLst>
                    <a:ext uri="{9D8B030D-6E8A-4147-A177-3AD203B41FA5}">
                      <a16:colId xmlns:a16="http://schemas.microsoft.com/office/drawing/2014/main" val="2149714041"/>
                    </a:ext>
                  </a:extLst>
                </a:gridCol>
                <a:gridCol w="1363865">
                  <a:extLst>
                    <a:ext uri="{9D8B030D-6E8A-4147-A177-3AD203B41FA5}">
                      <a16:colId xmlns:a16="http://schemas.microsoft.com/office/drawing/2014/main" val="1406019752"/>
                    </a:ext>
                  </a:extLst>
                </a:gridCol>
                <a:gridCol w="3049729">
                  <a:extLst>
                    <a:ext uri="{9D8B030D-6E8A-4147-A177-3AD203B41FA5}">
                      <a16:colId xmlns:a16="http://schemas.microsoft.com/office/drawing/2014/main" val="1547606690"/>
                    </a:ext>
                  </a:extLst>
                </a:gridCol>
              </a:tblGrid>
              <a:tr h="370840">
                <a:tc>
                  <a:txBody>
                    <a:bodyPr/>
                    <a:lstStyle/>
                    <a:p>
                      <a:r>
                        <a:rPr lang="es-ES" sz="1800" b="1" noProof="0" dirty="0" smtClean="0">
                          <a:solidFill>
                            <a:schemeClr val="bg1"/>
                          </a:solidFill>
                        </a:rPr>
                        <a:t>Nombre</a:t>
                      </a:r>
                      <a:endParaRPr lang="es-ES"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noProof="0" dirty="0" smtClean="0">
                          <a:solidFill>
                            <a:schemeClr val="bg1"/>
                          </a:solidFill>
                        </a:rPr>
                        <a:t>Origen</a:t>
                      </a:r>
                      <a:endParaRPr lang="es-ES"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noProof="0" dirty="0" smtClean="0">
                          <a:solidFill>
                            <a:schemeClr val="bg1"/>
                          </a:solidFill>
                        </a:rPr>
                        <a:t>Microorganismo</a:t>
                      </a:r>
                      <a:r>
                        <a:rPr lang="es-ES" sz="1800" b="1" baseline="0" noProof="0" dirty="0" smtClean="0">
                          <a:solidFill>
                            <a:schemeClr val="bg1"/>
                          </a:solidFill>
                        </a:rPr>
                        <a:t> f</a:t>
                      </a:r>
                      <a:r>
                        <a:rPr lang="es-ES" sz="1800" b="1" noProof="0" dirty="0" smtClean="0">
                          <a:solidFill>
                            <a:schemeClr val="bg1"/>
                          </a:solidFill>
                        </a:rPr>
                        <a:t>ermentativo</a:t>
                      </a:r>
                      <a:endParaRPr lang="es-ES"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70840">
                <a:tc>
                  <a:txBody>
                    <a:bodyPr/>
                    <a:lstStyle/>
                    <a:p>
                      <a:r>
                        <a:rPr lang="es-ES" sz="1600" b="0" noProof="0" dirty="0" smtClean="0">
                          <a:solidFill>
                            <a:srgbClr val="062E64"/>
                          </a:solidFill>
                        </a:rPr>
                        <a:t>Yogur (cabra, oveja, vaca)</a:t>
                      </a:r>
                      <a:endParaRPr lang="es-ES" sz="16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noProof="0" dirty="0" smtClean="0">
                          <a:solidFill>
                            <a:srgbClr val="062E64"/>
                          </a:solidFill>
                        </a:rPr>
                        <a:t>Bulgaria, Turquía</a:t>
                      </a:r>
                      <a:endParaRPr lang="es-ES" sz="16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bulgaricus Streptococcus thermophilus</a:t>
                      </a:r>
                      <a:endParaRPr lang="en-GB" sz="1600" b="0" i="1"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70840">
                <a:tc>
                  <a:txBody>
                    <a:bodyPr/>
                    <a:lstStyle/>
                    <a:p>
                      <a:r>
                        <a:rPr lang="es-ES" sz="1600" b="0" noProof="1" smtClean="0">
                          <a:solidFill>
                            <a:srgbClr val="062E64"/>
                          </a:solidFill>
                        </a:rPr>
                        <a:t>Kefir (vaca)</a:t>
                      </a:r>
                      <a:endParaRPr lang="es-ES"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noProof="0" dirty="0" smtClean="0">
                          <a:solidFill>
                            <a:srgbClr val="062E64"/>
                          </a:solidFill>
                        </a:rPr>
                        <a:t>Cáucaso</a:t>
                      </a:r>
                      <a:endParaRPr lang="es-ES" sz="16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casei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cremoris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diacetylactis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noProof="1" smtClean="0">
                          <a:solidFill>
                            <a:srgbClr val="062E64"/>
                          </a:solidFill>
                        </a:rPr>
                        <a:t>Candida kefir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noProof="1" smtClean="0">
                          <a:solidFill>
                            <a:srgbClr val="062E64"/>
                          </a:solidFill>
                        </a:rPr>
                        <a:t>Kluyveromyces</a:t>
                      </a:r>
                      <a:r>
                        <a:rPr lang="en-GB" sz="1600" b="0" i="1" baseline="0" noProof="1" smtClean="0">
                          <a:solidFill>
                            <a:srgbClr val="062E64"/>
                          </a:solidFill>
                        </a:rPr>
                        <a:t> fragilis</a:t>
                      </a:r>
                      <a:endParaRPr lang="en-GB" sz="1600" b="0" i="1"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70840">
                <a:tc>
                  <a:txBody>
                    <a:bodyPr/>
                    <a:lstStyle/>
                    <a:p>
                      <a:r>
                        <a:rPr lang="es-ES" sz="1600" b="0" noProof="1" smtClean="0">
                          <a:solidFill>
                            <a:srgbClr val="062E64"/>
                          </a:solidFill>
                        </a:rPr>
                        <a:t>Koumis</a:t>
                      </a:r>
                      <a:r>
                        <a:rPr lang="es-ES" sz="1600" b="0" baseline="0" noProof="1" smtClean="0">
                          <a:solidFill>
                            <a:srgbClr val="062E64"/>
                          </a:solidFill>
                        </a:rPr>
                        <a:t> (yegua, vaca)</a:t>
                      </a:r>
                      <a:endParaRPr lang="es-ES"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noProof="0" dirty="0" smtClean="0">
                          <a:solidFill>
                            <a:srgbClr val="062E64"/>
                          </a:solidFill>
                        </a:rPr>
                        <a:t>Asia central</a:t>
                      </a:r>
                      <a:endParaRPr lang="es-ES" sz="1600" b="0" noProof="0" dirty="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bulgaricus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noProof="1" smtClean="0">
                          <a:solidFill>
                            <a:srgbClr val="062E64"/>
                          </a:solidFill>
                        </a:rPr>
                        <a:t>Kluyveromyces</a:t>
                      </a:r>
                      <a:r>
                        <a:rPr lang="en-GB" sz="1600" b="0" i="1" baseline="0" noProof="1" smtClean="0">
                          <a:solidFill>
                            <a:srgbClr val="062E64"/>
                          </a:solidFill>
                        </a:rPr>
                        <a:t> lactis</a:t>
                      </a:r>
                      <a:endParaRPr lang="en-GB" sz="1600" b="0" i="1" noProof="1" smtClean="0">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bl>
          </a:graphicData>
        </a:graphic>
      </p:graphicFrame>
    </p:spTree>
    <p:extLst>
      <p:ext uri="{BB962C8B-B14F-4D97-AF65-F5344CB8AC3E}">
        <p14:creationId xmlns:p14="http://schemas.microsoft.com/office/powerpoint/2010/main" val="3594922702"/>
      </p:ext>
    </p:extLst>
  </p:cSld>
  <p:clrMapOvr>
    <a:masterClrMapping/>
  </p:clrMapOvr>
  <mc:AlternateContent xmlns:mc="http://schemas.openxmlformats.org/markup-compatibility/2006" xmlns:p14="http://schemas.microsoft.com/office/powerpoint/2010/main">
    <mc:Choice Requires="p14">
      <p:transition p14:dur="0" advClick="0" advTm="10500"/>
    </mc:Choice>
    <mc:Fallback xmlns="">
      <p:transition advClick="0" advTm="105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54982" y="2474017"/>
            <a:ext cx="4697954" cy="3130747"/>
          </a:xfrm>
          <a:prstGeom prst="rect">
            <a:avLst/>
          </a:prstGeom>
        </p:spPr>
      </p:pic>
      <p:sp>
        <p:nvSpPr>
          <p:cNvPr id="6" name="Rectángulo 5"/>
          <p:cNvSpPr/>
          <p:nvPr/>
        </p:nvSpPr>
        <p:spPr>
          <a:xfrm>
            <a:off x="8031816" y="5604764"/>
            <a:ext cx="2666627" cy="276999"/>
          </a:xfrm>
          <a:prstGeom prst="rect">
            <a:avLst/>
          </a:prstGeom>
        </p:spPr>
        <p:txBody>
          <a:bodyPr wrap="none">
            <a:spAutoFit/>
          </a:bodyPr>
          <a:lstStyle/>
          <a:p>
            <a:r>
              <a:rPr lang="es-ES" sz="1200" noProof="1" smtClean="0">
                <a:solidFill>
                  <a:srgbClr val="062E64"/>
                </a:solidFill>
              </a:rPr>
              <a:t>Imagen gratuita de Imo Flow en Pixabay</a:t>
            </a:r>
            <a:endParaRPr lang="es-ES" sz="1200" noProof="1">
              <a:solidFill>
                <a:srgbClr val="062E64"/>
              </a:solidFill>
            </a:endParaRPr>
          </a:p>
        </p:txBody>
      </p:sp>
      <p:graphicFrame>
        <p:nvGraphicFramePr>
          <p:cNvPr id="7"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extLst>
              <p:ext uri="{D42A27DB-BD31-4B8C-83A1-F6EECF244321}">
                <p14:modId xmlns:p14="http://schemas.microsoft.com/office/powerpoint/2010/main" val="688082231"/>
              </p:ext>
            </p:extLst>
          </p:nvPr>
        </p:nvGraphicFramePr>
        <p:xfrm>
          <a:off x="561898" y="2723400"/>
          <a:ext cx="5658793" cy="1899920"/>
        </p:xfrm>
        <a:graphic>
          <a:graphicData uri="http://schemas.openxmlformats.org/drawingml/2006/table">
            <a:tbl>
              <a:tblPr firstRow="1" bandRow="1">
                <a:tableStyleId>{5C22544A-7EE6-4342-B048-85BDC9FD1C3A}</a:tableStyleId>
              </a:tblPr>
              <a:tblGrid>
                <a:gridCol w="1245199">
                  <a:extLst>
                    <a:ext uri="{9D8B030D-6E8A-4147-A177-3AD203B41FA5}">
                      <a16:colId xmlns:a16="http://schemas.microsoft.com/office/drawing/2014/main" val="2149714041"/>
                    </a:ext>
                  </a:extLst>
                </a:gridCol>
                <a:gridCol w="1363865">
                  <a:extLst>
                    <a:ext uri="{9D8B030D-6E8A-4147-A177-3AD203B41FA5}">
                      <a16:colId xmlns:a16="http://schemas.microsoft.com/office/drawing/2014/main" val="1406019752"/>
                    </a:ext>
                  </a:extLst>
                </a:gridCol>
                <a:gridCol w="3049729">
                  <a:extLst>
                    <a:ext uri="{9D8B030D-6E8A-4147-A177-3AD203B41FA5}">
                      <a16:colId xmlns:a16="http://schemas.microsoft.com/office/drawing/2014/main" val="1547606690"/>
                    </a:ext>
                  </a:extLst>
                </a:gridCol>
              </a:tblGrid>
              <a:tr h="370840">
                <a:tc>
                  <a:txBody>
                    <a:bodyPr/>
                    <a:lstStyle/>
                    <a:p>
                      <a:r>
                        <a:rPr lang="es-ES" sz="1800" b="1" noProof="0" dirty="0" smtClean="0">
                          <a:solidFill>
                            <a:schemeClr val="bg1"/>
                          </a:solidFill>
                        </a:rPr>
                        <a:t>Nombre</a:t>
                      </a:r>
                      <a:endParaRPr lang="es-ES"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noProof="0" dirty="0" smtClean="0">
                          <a:solidFill>
                            <a:schemeClr val="bg1"/>
                          </a:solidFill>
                        </a:rPr>
                        <a:t>Origen</a:t>
                      </a:r>
                      <a:endParaRPr lang="es-ES"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noProof="0" dirty="0" smtClean="0">
                          <a:solidFill>
                            <a:schemeClr val="bg1"/>
                          </a:solidFill>
                        </a:rPr>
                        <a:t>Microorganismo</a:t>
                      </a:r>
                      <a:r>
                        <a:rPr lang="es-ES" sz="1800" b="1" baseline="0" noProof="0" dirty="0" smtClean="0">
                          <a:solidFill>
                            <a:schemeClr val="bg1"/>
                          </a:solidFill>
                        </a:rPr>
                        <a:t> f</a:t>
                      </a:r>
                      <a:r>
                        <a:rPr lang="es-ES" sz="1800" b="1" noProof="0" dirty="0" smtClean="0">
                          <a:solidFill>
                            <a:schemeClr val="bg1"/>
                          </a:solidFill>
                        </a:rPr>
                        <a:t>ermentativo</a:t>
                      </a:r>
                      <a:endParaRPr lang="es-ES" sz="18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70840">
                <a:tc>
                  <a:txBody>
                    <a:bodyPr/>
                    <a:lstStyle/>
                    <a:p>
                      <a:r>
                        <a:rPr lang="en-GB" sz="1600" b="0" noProof="1" smtClean="0">
                          <a:solidFill>
                            <a:srgbClr val="062E64"/>
                          </a:solidFill>
                        </a:rPr>
                        <a:t>Leche acidófila</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acidophilus</a:t>
                      </a:r>
                      <a:endParaRPr lang="en-GB" sz="1600" b="0" i="1"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70840">
                <a:tc>
                  <a:txBody>
                    <a:bodyPr/>
                    <a:lstStyle/>
                    <a:p>
                      <a:r>
                        <a:rPr lang="en-GB" sz="1600" b="0" noProof="1" smtClean="0">
                          <a:solidFill>
                            <a:srgbClr val="062E64"/>
                          </a:solidFill>
                        </a:rPr>
                        <a:t>Bioghourt</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smtClean="0">
                          <a:solidFill>
                            <a:srgbClr val="062E64"/>
                          </a:solidFill>
                        </a:rPr>
                        <a:t>Francia</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Streptococcus thermophilus</a:t>
                      </a:r>
                      <a:endParaRPr lang="en-GB" sz="1600" b="0" i="1"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70840">
                <a:tc>
                  <a:txBody>
                    <a:bodyPr/>
                    <a:lstStyle/>
                    <a:p>
                      <a:r>
                        <a:rPr lang="en-GB" sz="1600" b="0" noProof="1" smtClean="0">
                          <a:solidFill>
                            <a:srgbClr val="062E64"/>
                          </a:solidFill>
                        </a:rPr>
                        <a:t>Yakult</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smtClean="0">
                          <a:solidFill>
                            <a:srgbClr val="062E64"/>
                          </a:solidFill>
                        </a:rPr>
                        <a:t>Japón</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smtClean="0">
                          <a:solidFill>
                            <a:srgbClr val="062E64"/>
                          </a:solidFill>
                          <a:latin typeface="+mn-lt"/>
                          <a:ea typeface="+mn-ea"/>
                          <a:cs typeface="+mn-cs"/>
                        </a:rPr>
                        <a:t>Lactobacillus casei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bl>
          </a:graphicData>
        </a:graphic>
      </p:graphicFrame>
      <p:sp>
        <p:nvSpPr>
          <p:cNvPr id="8"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4.1. Tipos de yogur y leches fermentadas</a:t>
            </a:r>
          </a:p>
        </p:txBody>
      </p:sp>
      <p:sp>
        <p:nvSpPr>
          <p:cNvPr id="9" name="Rectángulo 8"/>
          <p:cNvSpPr/>
          <p:nvPr/>
        </p:nvSpPr>
        <p:spPr>
          <a:xfrm>
            <a:off x="561898" y="4595703"/>
            <a:ext cx="2112694" cy="276999"/>
          </a:xfrm>
          <a:prstGeom prst="rect">
            <a:avLst/>
          </a:prstGeom>
        </p:spPr>
        <p:txBody>
          <a:bodyPr wrap="none">
            <a:spAutoFit/>
          </a:bodyPr>
          <a:lstStyle/>
          <a:p>
            <a:r>
              <a:rPr lang="en-GB" sz="1200" dirty="0" smtClean="0">
                <a:solidFill>
                  <a:srgbClr val="062E64"/>
                </a:solidFill>
              </a:rPr>
              <a:t>Fuente: </a:t>
            </a:r>
            <a:r>
              <a:rPr lang="en-GB" sz="1200" noProof="1" smtClean="0">
                <a:solidFill>
                  <a:srgbClr val="062E64"/>
                </a:solidFill>
              </a:rPr>
              <a:t>Condony</a:t>
            </a:r>
            <a:r>
              <a:rPr lang="en-GB" sz="1200" dirty="0" smtClean="0">
                <a:solidFill>
                  <a:srgbClr val="062E64"/>
                </a:solidFill>
              </a:rPr>
              <a:t> </a:t>
            </a:r>
            <a:r>
              <a:rPr lang="en-GB" sz="1200" i="1" dirty="0" smtClean="0">
                <a:solidFill>
                  <a:srgbClr val="062E64"/>
                </a:solidFill>
              </a:rPr>
              <a:t>et al.</a:t>
            </a:r>
            <a:r>
              <a:rPr lang="en-GB" sz="1200" dirty="0" smtClean="0">
                <a:solidFill>
                  <a:srgbClr val="062E64"/>
                </a:solidFill>
              </a:rPr>
              <a:t> (1988)</a:t>
            </a:r>
            <a:endParaRPr lang="es-ES" sz="1200" dirty="0">
              <a:solidFill>
                <a:srgbClr val="062E64"/>
              </a:solidFill>
            </a:endParaRPr>
          </a:p>
        </p:txBody>
      </p:sp>
    </p:spTree>
    <p:extLst>
      <p:ext uri="{BB962C8B-B14F-4D97-AF65-F5344CB8AC3E}">
        <p14:creationId xmlns:p14="http://schemas.microsoft.com/office/powerpoint/2010/main" val="3967394172"/>
      </p:ext>
    </p:extLst>
  </p:cSld>
  <p:clrMapOvr>
    <a:masterClrMapping/>
  </p:clrMapOvr>
  <mc:AlternateContent xmlns:mc="http://schemas.openxmlformats.org/markup-compatibility/2006" xmlns:p14="http://schemas.microsoft.com/office/powerpoint/2010/main">
    <mc:Choice Requires="p14">
      <p:transition p14:dur="0" advClick="0" advTm="10500"/>
    </mc:Choice>
    <mc:Fallback xmlns="">
      <p:transition advClick="0" advTm="105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588818" y="2258291"/>
            <a:ext cx="10800000" cy="3976254"/>
          </a:xfrm>
        </p:spPr>
        <p:txBody>
          <a:bodyPr>
            <a:normAutofit fontScale="62500" lnSpcReduction="20000"/>
          </a:bodyPr>
          <a:lstStyle/>
          <a:p>
            <a:pPr algn="just">
              <a:lnSpc>
                <a:spcPct val="120000"/>
              </a:lnSpc>
              <a:spcBef>
                <a:spcPts val="0"/>
              </a:spcBef>
            </a:pPr>
            <a:r>
              <a:rPr lang="es-ES" sz="3500" dirty="0"/>
              <a:t>El yogur es una de las leches fermentadas más importantes en nuestra cultura occidental.</a:t>
            </a:r>
          </a:p>
          <a:p>
            <a:pPr algn="just">
              <a:lnSpc>
                <a:spcPct val="120000"/>
              </a:lnSpc>
              <a:spcBef>
                <a:spcPts val="0"/>
              </a:spcBef>
            </a:pPr>
            <a:r>
              <a:rPr lang="en-GB" sz="3500" dirty="0"/>
              <a:t>"</a:t>
            </a:r>
            <a:r>
              <a:rPr lang="es-ES" sz="3500" noProof="1"/>
              <a:t>Yogur</a:t>
            </a:r>
            <a:r>
              <a:rPr lang="en-GB" sz="3500" dirty="0"/>
              <a:t>" </a:t>
            </a:r>
            <a:r>
              <a:rPr lang="es-ES" sz="3500" dirty="0"/>
              <a:t>es una palabra de origen turco. Algunos autores sitúan el origen del yogur en Turquía (</a:t>
            </a:r>
            <a:r>
              <a:rPr lang="es-ES" sz="3500" noProof="1"/>
              <a:t>yogurut</a:t>
            </a:r>
            <a:r>
              <a:rPr lang="es-ES" sz="3500" dirty="0"/>
              <a:t>), mientras otros autores lo atribuyen al </a:t>
            </a:r>
            <a:r>
              <a:rPr lang="es-ES" sz="3500" noProof="1"/>
              <a:t>prokish</a:t>
            </a:r>
            <a:r>
              <a:rPr lang="es-ES" sz="3500" dirty="0"/>
              <a:t> elaborado en Tracia (en los Balcanes).</a:t>
            </a:r>
          </a:p>
          <a:p>
            <a:pPr algn="just">
              <a:lnSpc>
                <a:spcPct val="120000"/>
              </a:lnSpc>
              <a:spcBef>
                <a:spcPts val="0"/>
              </a:spcBef>
            </a:pPr>
            <a:r>
              <a:rPr lang="es-ES" sz="3500" dirty="0"/>
              <a:t>Al parecer, los pueblos nómadas usaban sacos, generalmente hechos de piel de cabra, para el transporte de la leche fresca que obtenían de los animales. El calor y el contacto de la leche con la piel de cabra provocaban la multiplicación de las bacterias lácticas que fermentaban la leche. Así, la leche se convertía en una masa semisólida por coagulación.</a:t>
            </a:r>
          </a:p>
          <a:p>
            <a:pPr algn="just">
              <a:lnSpc>
                <a:spcPct val="120000"/>
              </a:lnSpc>
              <a:spcBef>
                <a:spcPts val="0"/>
              </a:spcBef>
            </a:pPr>
            <a:r>
              <a:rPr lang="es-ES" sz="3500" dirty="0"/>
              <a:t>El yogur es el producto de la fermentación de la leche natural (de vaca, cabra, búfala, etc.) producida por unas bacterias </a:t>
            </a:r>
            <a:r>
              <a:rPr lang="es-ES" sz="3500" dirty="0"/>
              <a:t>(</a:t>
            </a:r>
            <a:r>
              <a:rPr lang="es-ES" sz="3500" i="1" noProof="1"/>
              <a:t>Lactobacillus bulgaricus</a:t>
            </a:r>
            <a:r>
              <a:rPr lang="es-ES" sz="3500" noProof="1"/>
              <a:t> </a:t>
            </a:r>
            <a:r>
              <a:rPr lang="es-ES" sz="3500" dirty="0"/>
              <a:t>y </a:t>
            </a:r>
            <a:r>
              <a:rPr lang="es-ES" sz="3500" i="1" noProof="1"/>
              <a:t>Streptococcus thermophilus</a:t>
            </a:r>
            <a:r>
              <a:rPr lang="es-ES" sz="3500" dirty="0"/>
              <a:t>) </a:t>
            </a:r>
            <a:r>
              <a:rPr lang="es-ES" sz="3500" dirty="0"/>
              <a:t>que lo hacen más digerible y nutritivo que la leche misma</a:t>
            </a:r>
            <a:r>
              <a:rPr lang="es-ES" sz="3500" dirty="0"/>
              <a:t>.</a:t>
            </a:r>
            <a:endParaRPr lang="es-ES" sz="3500" dirty="0"/>
          </a:p>
          <a:p>
            <a:pPr lvl="0" algn="just"/>
            <a:endParaRPr lang="es-ES" sz="2200" dirty="0"/>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4.1. Tipos de yogur y leches fermentadas</a:t>
            </a:r>
          </a:p>
        </p:txBody>
      </p:sp>
    </p:spTree>
    <p:extLst>
      <p:ext uri="{BB962C8B-B14F-4D97-AF65-F5344CB8AC3E}">
        <p14:creationId xmlns:p14="http://schemas.microsoft.com/office/powerpoint/2010/main" val="2456610768"/>
      </p:ext>
    </p:extLst>
  </p:cSld>
  <p:clrMapOvr>
    <a:masterClrMapping/>
  </p:clrMapOvr>
  <mc:AlternateContent xmlns:mc="http://schemas.openxmlformats.org/markup-compatibility/2006" xmlns:p14="http://schemas.microsoft.com/office/powerpoint/2010/main">
    <mc:Choice Requires="p14">
      <p:transition p14:dur="0" advClick="0" advTm="36100"/>
    </mc:Choice>
    <mc:Fallback xmlns="">
      <p:transition advClick="0" advTm="361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588818" y="2258290"/>
            <a:ext cx="10800000" cy="3920837"/>
          </a:xfrm>
        </p:spPr>
        <p:txBody>
          <a:bodyPr>
            <a:noAutofit/>
          </a:bodyPr>
          <a:lstStyle/>
          <a:p>
            <a:pPr algn="just">
              <a:spcBef>
                <a:spcPts val="0"/>
              </a:spcBef>
            </a:pPr>
            <a:r>
              <a:rPr lang="es-ES" sz="2200" dirty="0"/>
              <a:t>El yogur griego tradicional </a:t>
            </a:r>
            <a:r>
              <a:rPr lang="es-ES" sz="2200" dirty="0"/>
              <a:t>(</a:t>
            </a:r>
            <a:r>
              <a:rPr lang="es-ES" sz="2200" noProof="1"/>
              <a:t>tiaourti</a:t>
            </a:r>
            <a:r>
              <a:rPr lang="es-ES" sz="2200" dirty="0"/>
              <a:t>) </a:t>
            </a:r>
            <a:r>
              <a:rPr lang="es-ES" sz="2200" dirty="0"/>
              <a:t>se elaboraba utilizando principalmente leche de oveja y se drenaba (desuero) después de la fermentación para obtener un producto con alto contenido en materia seca y con un sabor muy ácido. </a:t>
            </a:r>
          </a:p>
          <a:p>
            <a:pPr algn="just">
              <a:spcBef>
                <a:spcPts val="0"/>
              </a:spcBef>
            </a:pPr>
            <a:r>
              <a:rPr lang="es-ES" sz="2200" dirty="0"/>
              <a:t>El biólogo ruso </a:t>
            </a:r>
            <a:r>
              <a:rPr lang="es-ES" sz="2200" noProof="1"/>
              <a:t>Ylya Metchnikoff</a:t>
            </a:r>
            <a:r>
              <a:rPr lang="es-ES" sz="2200" dirty="0"/>
              <a:t>, </a:t>
            </a:r>
            <a:r>
              <a:rPr lang="es-ES" sz="2200" dirty="0"/>
              <a:t>miembro del instituto Pasteur y Premio Nobel en 1908, demostró los beneficios de las bacterias lácticas del yogur en el intestino para la mejora de la digestión.</a:t>
            </a:r>
          </a:p>
          <a:p>
            <a:pPr algn="just">
              <a:spcBef>
                <a:spcPts val="0"/>
              </a:spcBef>
            </a:pPr>
            <a:r>
              <a:rPr lang="es-ES" sz="2200" dirty="0"/>
              <a:t>En 1917, Isaac </a:t>
            </a:r>
            <a:r>
              <a:rPr lang="es-ES" sz="2200" noProof="1"/>
              <a:t>Carasso</a:t>
            </a:r>
            <a:r>
              <a:rPr lang="es-ES" sz="2200" dirty="0"/>
              <a:t> </a:t>
            </a:r>
            <a:r>
              <a:rPr lang="es-ES" sz="2200" dirty="0"/>
              <a:t>produjo yogur en Barcelona siguiendo procesos industriales, como un producto de venta exclusiva en farmacias.</a:t>
            </a:r>
          </a:p>
          <a:p>
            <a:pPr algn="just">
              <a:spcBef>
                <a:spcPts val="0"/>
              </a:spcBef>
            </a:pPr>
            <a:r>
              <a:rPr lang="es-ES" sz="2200" dirty="0"/>
              <a:t>Después de la Primera Guerra mundial, los restaurantes griegos empezaron a servir yogur como bebida tradicional. El primer yogur industrial griego en Grecia se hizo fermentando la leche de vaca y concentrándolo después de la fermentación por centrifugación.</a:t>
            </a:r>
          </a:p>
          <a:p>
            <a:pPr algn="just">
              <a:spcBef>
                <a:spcPts val="0"/>
              </a:spcBef>
            </a:pPr>
            <a:r>
              <a:rPr lang="es-ES" sz="2200" dirty="0"/>
              <a:t>En los años 50, el yogur empezó a distribuirse en lecherías y, posteriormente, en tiendas de alimentación.</a:t>
            </a:r>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4.1. Tipos de yogur y leches fermentadas</a:t>
            </a:r>
          </a:p>
        </p:txBody>
      </p:sp>
    </p:spTree>
    <p:extLst>
      <p:ext uri="{BB962C8B-B14F-4D97-AF65-F5344CB8AC3E}">
        <p14:creationId xmlns:p14="http://schemas.microsoft.com/office/powerpoint/2010/main" val="486971860"/>
      </p:ext>
    </p:extLst>
  </p:cSld>
  <p:clrMapOvr>
    <a:masterClrMapping/>
  </p:clrMapOvr>
  <mc:AlternateContent xmlns:mc="http://schemas.openxmlformats.org/markup-compatibility/2006" xmlns:p14="http://schemas.microsoft.com/office/powerpoint/2010/main">
    <mc:Choice Requires="p14">
      <p:transition p14:dur="0" advClick="0" advTm="17580"/>
    </mc:Choice>
    <mc:Fallback xmlns="">
      <p:transition advClick="0" advTm="1758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4.1. Tipos de yogur y leches fermentadas</a:t>
            </a:r>
          </a:p>
        </p:txBody>
      </p:sp>
      <p:sp>
        <p:nvSpPr>
          <p:cNvPr id="5" name="Content Placeholder 2">
            <a:extLst>
              <a:ext uri="{FF2B5EF4-FFF2-40B4-BE49-F238E27FC236}">
                <a16:creationId xmlns:a16="http://schemas.microsoft.com/office/drawing/2014/main" id="{DBE18B30-9AA9-423F-ACB5-930B869328A2}"/>
              </a:ext>
            </a:extLst>
          </p:cNvPr>
          <p:cNvSpPr>
            <a:spLocks noGrp="1"/>
          </p:cNvSpPr>
          <p:nvPr>
            <p:ph idx="1"/>
          </p:nvPr>
        </p:nvSpPr>
        <p:spPr>
          <a:xfrm>
            <a:off x="602669" y="2507674"/>
            <a:ext cx="6310749" cy="3832968"/>
          </a:xfrm>
        </p:spPr>
        <p:txBody>
          <a:bodyPr>
            <a:noAutofit/>
          </a:bodyPr>
          <a:lstStyle/>
          <a:p>
            <a:pPr algn="just">
              <a:spcBef>
                <a:spcPts val="0"/>
              </a:spcBef>
            </a:pPr>
            <a:r>
              <a:rPr lang="es-ES" sz="2200" dirty="0"/>
              <a:t>En la actualidad, cada país define el “yogur” de manera distinta según su propia normativa, con cambios en cuanto a su composición o modo de elaboración. Así, un mismo producto puede considerarse yogur en un país pero un tipo de leche fermentada en otro: la clave es la cantidad de gérmenes vivos existente.</a:t>
            </a:r>
          </a:p>
          <a:p>
            <a:pPr lvl="0" algn="just">
              <a:spcBef>
                <a:spcPts val="0"/>
              </a:spcBef>
            </a:pPr>
            <a:r>
              <a:rPr lang="es-ES" sz="2200" dirty="0"/>
              <a:t>¡Incluso algunos productos son llamados “yogures” aunque no lo son! Como los yogures de soja (no están hechos </a:t>
            </a:r>
            <a:r>
              <a:rPr lang="es-ES" sz="2200" dirty="0"/>
              <a:t>con </a:t>
            </a:r>
            <a:r>
              <a:rPr lang="es-ES" sz="2200" dirty="0"/>
              <a:t>leche) </a:t>
            </a:r>
            <a:r>
              <a:rPr lang="es-ES" sz="2200" dirty="0"/>
              <a:t>o</a:t>
            </a:r>
            <a:r>
              <a:rPr lang="es-ES" sz="2200" dirty="0"/>
              <a:t> los yogures pasteurizados después de la fermentación (no contienen cultivos vivos).</a:t>
            </a:r>
          </a:p>
          <a:p>
            <a:pPr lvl="0" algn="just">
              <a:lnSpc>
                <a:spcPct val="70000"/>
              </a:lnSpc>
            </a:pPr>
            <a:endParaRPr lang="es-ES" sz="2200" dirty="0"/>
          </a:p>
        </p:txBody>
      </p:sp>
      <p:pic>
        <p:nvPicPr>
          <p:cNvPr id="7" name="Imagen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32076" y="2507675"/>
            <a:ext cx="4447305" cy="2964870"/>
          </a:xfrm>
          <a:prstGeom prst="rect">
            <a:avLst/>
          </a:prstGeom>
        </p:spPr>
      </p:pic>
      <p:sp>
        <p:nvSpPr>
          <p:cNvPr id="8" name="Rectángulo 7"/>
          <p:cNvSpPr/>
          <p:nvPr/>
        </p:nvSpPr>
        <p:spPr>
          <a:xfrm>
            <a:off x="8156434" y="5472545"/>
            <a:ext cx="3041987" cy="276999"/>
          </a:xfrm>
          <a:prstGeom prst="rect">
            <a:avLst/>
          </a:prstGeom>
        </p:spPr>
        <p:txBody>
          <a:bodyPr wrap="none">
            <a:spAutoFit/>
          </a:bodyPr>
          <a:lstStyle/>
          <a:p>
            <a:r>
              <a:rPr lang="es-ES" sz="1200" noProof="1" smtClean="0">
                <a:solidFill>
                  <a:srgbClr val="062E64"/>
                </a:solidFill>
              </a:rPr>
              <a:t>Imagen gratuita de Squirrel photos en Pixabay</a:t>
            </a:r>
            <a:endParaRPr lang="es-ES" sz="1200" noProof="1">
              <a:solidFill>
                <a:srgbClr val="062E64"/>
              </a:solidFill>
            </a:endParaRPr>
          </a:p>
        </p:txBody>
      </p:sp>
    </p:spTree>
    <p:extLst>
      <p:ext uri="{BB962C8B-B14F-4D97-AF65-F5344CB8AC3E}">
        <p14:creationId xmlns:p14="http://schemas.microsoft.com/office/powerpoint/2010/main" val="24791347"/>
      </p:ext>
    </p:extLst>
  </p:cSld>
  <p:clrMapOvr>
    <a:masterClrMapping/>
  </p:clrMapOvr>
  <mc:AlternateContent xmlns:mc="http://schemas.openxmlformats.org/markup-compatibility/2006" xmlns:p14="http://schemas.microsoft.com/office/powerpoint/2010/main">
    <mc:Choice Requires="p14">
      <p:transition p14:dur="0" advClick="0" advTm="17250"/>
    </mc:Choice>
    <mc:Fallback xmlns="">
      <p:transition advClick="0" advTm="1725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s-ES" dirty="0"/>
              <a:t>4.1. Tipos de yogur y leches fermentadas</a:t>
            </a:r>
          </a:p>
        </p:txBody>
      </p:sp>
      <p:sp>
        <p:nvSpPr>
          <p:cNvPr id="6" name="Content Placeholder 2">
            <a:extLst>
              <a:ext uri="{FF2B5EF4-FFF2-40B4-BE49-F238E27FC236}">
                <a16:creationId xmlns:a16="http://schemas.microsoft.com/office/drawing/2014/main" id="{DBE18B30-9AA9-423F-ACB5-930B869328A2}"/>
              </a:ext>
            </a:extLst>
          </p:cNvPr>
          <p:cNvSpPr>
            <a:spLocks noGrp="1"/>
          </p:cNvSpPr>
          <p:nvPr>
            <p:ph idx="1"/>
          </p:nvPr>
        </p:nvSpPr>
        <p:spPr>
          <a:xfrm>
            <a:off x="838199" y="2202873"/>
            <a:ext cx="11132128" cy="3974090"/>
          </a:xfrm>
        </p:spPr>
        <p:txBody>
          <a:bodyPr>
            <a:noAutofit/>
          </a:bodyPr>
          <a:lstStyle/>
          <a:p>
            <a:pPr marL="0" indent="0" algn="just">
              <a:lnSpc>
                <a:spcPct val="100000"/>
              </a:lnSpc>
              <a:spcBef>
                <a:spcPts val="0"/>
              </a:spcBef>
              <a:buNone/>
            </a:pPr>
            <a:r>
              <a:rPr lang="es-ES" sz="2200" u="sng" dirty="0" smtClean="0"/>
              <a:t>Tipos de yogur</a:t>
            </a:r>
            <a:endParaRPr lang="es-ES" sz="2200" dirty="0" smtClean="0"/>
          </a:p>
          <a:p>
            <a:pPr marL="0" indent="0" algn="just">
              <a:lnSpc>
                <a:spcPct val="100000"/>
              </a:lnSpc>
              <a:spcBef>
                <a:spcPts val="0"/>
              </a:spcBef>
              <a:buNone/>
            </a:pPr>
            <a:r>
              <a:rPr lang="es-ES" sz="2200" dirty="0"/>
              <a:t>A) Según su tratamiento tras la fermentación</a:t>
            </a:r>
          </a:p>
          <a:p>
            <a:pPr lvl="0" algn="just">
              <a:spcBef>
                <a:spcPts val="0"/>
              </a:spcBef>
            </a:pPr>
            <a:r>
              <a:rPr lang="es-ES" sz="2200" dirty="0" smtClean="0"/>
              <a:t>Yogur </a:t>
            </a:r>
            <a:r>
              <a:rPr lang="es-ES" sz="2200" dirty="0"/>
              <a:t>fresco: no se aplican tratamientos térmicos tras la fermentación; requiere conservación en frío (1-8 </a:t>
            </a:r>
            <a:r>
              <a:rPr lang="es-ES" sz="2200" noProof="1" smtClean="0"/>
              <a:t>ºC</a:t>
            </a:r>
            <a:r>
              <a:rPr lang="es-ES" sz="2200" dirty="0" smtClean="0"/>
              <a:t>).</a:t>
            </a:r>
            <a:endParaRPr lang="es-ES" sz="2200" dirty="0"/>
          </a:p>
          <a:p>
            <a:pPr lvl="0" algn="just">
              <a:spcBef>
                <a:spcPts val="0"/>
              </a:spcBef>
            </a:pPr>
            <a:r>
              <a:rPr lang="es-ES" sz="2200" dirty="0"/>
              <a:t>Yogur pasteurizado después de la fermentación: se </a:t>
            </a:r>
            <a:r>
              <a:rPr lang="es-ES" sz="2200" dirty="0" smtClean="0"/>
              <a:t>aplica </a:t>
            </a:r>
            <a:r>
              <a:rPr lang="es-ES" sz="2200" dirty="0"/>
              <a:t>un tratamiento térmico de pasteurización tras la fermentación, con el que pierde la viabilidad de las bacterias lácticas pero </a:t>
            </a:r>
            <a:r>
              <a:rPr lang="es-ES" sz="2200" dirty="0" smtClean="0"/>
              <a:t>mantiene </a:t>
            </a:r>
            <a:r>
              <a:rPr lang="es-ES" sz="2200" dirty="0"/>
              <a:t>las características nutricionales del producto; no necesita conservación en frío.</a:t>
            </a:r>
          </a:p>
          <a:p>
            <a:pPr marL="0" indent="0" algn="just">
              <a:lnSpc>
                <a:spcPct val="100000"/>
              </a:lnSpc>
              <a:buNone/>
            </a:pPr>
            <a:r>
              <a:rPr lang="es-ES" sz="2200" dirty="0" smtClean="0"/>
              <a:t>B) </a:t>
            </a:r>
            <a:r>
              <a:rPr lang="es-ES" sz="2200" dirty="0"/>
              <a:t>Según el contenido de materia grasa</a:t>
            </a:r>
          </a:p>
          <a:p>
            <a:pPr algn="just">
              <a:lnSpc>
                <a:spcPct val="100000"/>
              </a:lnSpc>
              <a:spcBef>
                <a:spcPts val="0"/>
              </a:spcBef>
            </a:pPr>
            <a:r>
              <a:rPr lang="es-ES" sz="2200" dirty="0" smtClean="0"/>
              <a:t>Yogur </a:t>
            </a:r>
            <a:r>
              <a:rPr lang="es-ES" sz="2200" dirty="0"/>
              <a:t>enriquecido: se le añade nata. </a:t>
            </a:r>
          </a:p>
          <a:p>
            <a:pPr algn="just">
              <a:lnSpc>
                <a:spcPct val="100000"/>
              </a:lnSpc>
              <a:spcBef>
                <a:spcPts val="0"/>
              </a:spcBef>
            </a:pPr>
            <a:r>
              <a:rPr lang="es-ES" sz="2200" dirty="0"/>
              <a:t>Yogur entero: elaborado con leche entera.</a:t>
            </a:r>
          </a:p>
          <a:p>
            <a:pPr algn="just">
              <a:lnSpc>
                <a:spcPct val="100000"/>
              </a:lnSpc>
              <a:spcBef>
                <a:spcPts val="0"/>
              </a:spcBef>
            </a:pPr>
            <a:r>
              <a:rPr lang="es-ES" sz="2200" dirty="0"/>
              <a:t>Yogur semidesnatado: elaborado con leche semidesnatada.</a:t>
            </a:r>
          </a:p>
          <a:p>
            <a:pPr algn="just">
              <a:lnSpc>
                <a:spcPct val="100000"/>
              </a:lnSpc>
              <a:spcBef>
                <a:spcPts val="0"/>
              </a:spcBef>
            </a:pPr>
            <a:r>
              <a:rPr lang="es-ES" sz="2200" dirty="0"/>
              <a:t>Yogur desnatado: elaborado con leche desnatada.</a:t>
            </a:r>
          </a:p>
          <a:p>
            <a:pPr lvl="0" algn="just">
              <a:lnSpc>
                <a:spcPct val="100000"/>
              </a:lnSpc>
              <a:spcBef>
                <a:spcPts val="0"/>
              </a:spcBef>
            </a:pPr>
            <a:endParaRPr lang="es-ES" sz="2200" dirty="0"/>
          </a:p>
        </p:txBody>
      </p:sp>
      <p:pic>
        <p:nvPicPr>
          <p:cNvPr id="2" name="Imagen 1"/>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6381" t="11243" r="4234" b="-627"/>
          <a:stretch/>
        </p:blipFill>
        <p:spPr>
          <a:xfrm>
            <a:off x="9254836" y="4570917"/>
            <a:ext cx="2632363" cy="1974273"/>
          </a:xfrm>
          <a:prstGeom prst="rect">
            <a:avLst/>
          </a:prstGeom>
        </p:spPr>
      </p:pic>
    </p:spTree>
    <p:extLst>
      <p:ext uri="{BB962C8B-B14F-4D97-AF65-F5344CB8AC3E}">
        <p14:creationId xmlns:p14="http://schemas.microsoft.com/office/powerpoint/2010/main" val="2385950625"/>
      </p:ext>
    </p:extLst>
  </p:cSld>
  <p:clrMapOvr>
    <a:masterClrMapping/>
  </p:clrMapOvr>
  <mc:AlternateContent xmlns:mc="http://schemas.openxmlformats.org/markup-compatibility/2006" xmlns:p14="http://schemas.microsoft.com/office/powerpoint/2010/main">
    <mc:Choice Requires="p14">
      <p:transition p14:dur="0" advClick="0" advTm="14800"/>
    </mc:Choice>
    <mc:Fallback xmlns="">
      <p:transition advClick="0" advTm="148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4591</Words>
  <Application>Microsoft Office PowerPoint</Application>
  <PresentationFormat>Panorámica</PresentationFormat>
  <Paragraphs>719</Paragraphs>
  <Slides>38</Slides>
  <Notes>1</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38</vt:i4>
      </vt:variant>
    </vt:vector>
  </HeadingPairs>
  <TitlesOfParts>
    <vt:vector size="45" baseType="lpstr">
      <vt:lpstr>apple color emoji</vt:lpstr>
      <vt:lpstr>Arial</vt:lpstr>
      <vt:lpstr>Calibri</vt:lpstr>
      <vt:lpstr>Calibri Light</vt:lpstr>
      <vt:lpstr>helvetica neue</vt:lpstr>
      <vt:lpstr>Trebuchet MS</vt:lpstr>
      <vt:lpstr>Office Theme</vt:lpstr>
      <vt:lpstr>Plan de estudios: Módulo 4 Productos lácteos fermentados</vt:lpstr>
      <vt:lpstr>Estructura: Productos lácteos fermentados</vt:lpstr>
      <vt:lpstr>4.1. Tipos de yogur y leches fermentadas</vt:lpstr>
      <vt:lpstr>4.1. Tipos de yogur y leches fermentadas</vt:lpstr>
      <vt:lpstr>4.1. Tipos de yogur y leches fermentadas</vt:lpstr>
      <vt:lpstr>4.1. Tipos de yogur y leches fermentadas</vt:lpstr>
      <vt:lpstr>4.1. Tipos de yogur y leches fermentadas</vt:lpstr>
      <vt:lpstr>4.1. Tipos de yogur y leches fermentadas</vt:lpstr>
      <vt:lpstr>4.1. Tipos de yogur y leches fermentadas</vt:lpstr>
      <vt:lpstr>4.1. Tipos de yogur y leches fermentadas</vt:lpstr>
      <vt:lpstr>4.1. Tipos de yogur y leches fermentadas</vt:lpstr>
      <vt:lpstr>Yogur natural al estilo griego</vt:lpstr>
      <vt:lpstr>4.2. Valor nutricional</vt:lpstr>
      <vt:lpstr>4.2. Valor nutricional</vt:lpstr>
      <vt:lpstr>4.2. Valor nutricional</vt:lpstr>
      <vt:lpstr>4.2. Valor nutricional</vt:lpstr>
      <vt:lpstr>4.2. Valor nutricional</vt:lpstr>
      <vt:lpstr>4.3. Composición esencial y factores de calidad</vt:lpstr>
      <vt:lpstr>4.4. Materias primas usadas para elaborar yogur</vt:lpstr>
      <vt:lpstr>4.4. Materias primas usadas para elaborar yogur</vt:lpstr>
      <vt:lpstr>4.4. Materias primas usadas para elaborar yogur</vt:lpstr>
      <vt:lpstr>Presentación de PowerPoint</vt:lpstr>
      <vt:lpstr>4.5. Tecnología para la elaboración</vt:lpstr>
      <vt:lpstr>4.5. Tecnología para la elaboración</vt:lpstr>
      <vt:lpstr>4.5. Tecnología para la elaboración</vt:lpstr>
      <vt:lpstr>4.5. Tecnología para la elaboración</vt:lpstr>
      <vt:lpstr>4.5. Tecnología para la elaboración</vt:lpstr>
      <vt:lpstr>4.5. Tecnología para la elaboración</vt:lpstr>
      <vt:lpstr>4.5. Tecnología para la elaboración</vt:lpstr>
      <vt:lpstr>4.5. Tecnología para la elaboración</vt:lpstr>
      <vt:lpstr>4.5. Tecnología para la elaboración</vt:lpstr>
      <vt:lpstr>4.5. Tecnología para la elaboración</vt:lpstr>
      <vt:lpstr>4.5. Tecnología para la elaboración</vt:lpstr>
      <vt:lpstr>4.5. Tecnología para la elaboración</vt:lpstr>
      <vt:lpstr>4.5. Tecnología para la elaboración</vt:lpstr>
      <vt:lpstr>4.6. Referencias / enlaces</vt:lpstr>
      <vt:lpstr>4.6. Referencias / enlaces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2021-07-16T09:03:21Z</dcterms:created>
  <dcterms:modified xsi:type="dcterms:W3CDTF">2021-10-20T11:02:49Z</dcterms:modified>
</cp:coreProperties>
</file>