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1"/>
  </p:notesMasterIdLst>
  <p:sldIdLst>
    <p:sldId id="256" r:id="rId2"/>
    <p:sldId id="324" r:id="rId3"/>
    <p:sldId id="257" r:id="rId4"/>
    <p:sldId id="263" r:id="rId5"/>
    <p:sldId id="287" r:id="rId6"/>
    <p:sldId id="270" r:id="rId7"/>
    <p:sldId id="290" r:id="rId8"/>
    <p:sldId id="289" r:id="rId9"/>
    <p:sldId id="291" r:id="rId10"/>
    <p:sldId id="292" r:id="rId11"/>
    <p:sldId id="268" r:id="rId12"/>
    <p:sldId id="321" r:id="rId13"/>
    <p:sldId id="274" r:id="rId14"/>
    <p:sldId id="293" r:id="rId15"/>
    <p:sldId id="294" r:id="rId16"/>
    <p:sldId id="295" r:id="rId17"/>
    <p:sldId id="296" r:id="rId18"/>
    <p:sldId id="286" r:id="rId19"/>
    <p:sldId id="279" r:id="rId20"/>
    <p:sldId id="302" r:id="rId21"/>
    <p:sldId id="318" r:id="rId22"/>
    <p:sldId id="323" r:id="rId23"/>
    <p:sldId id="281" r:id="rId24"/>
    <p:sldId id="303" r:id="rId25"/>
    <p:sldId id="283" r:id="rId26"/>
    <p:sldId id="304" r:id="rId27"/>
    <p:sldId id="284" r:id="rId28"/>
    <p:sldId id="317" r:id="rId29"/>
    <p:sldId id="297" r:id="rId30"/>
    <p:sldId id="298" r:id="rId31"/>
    <p:sldId id="316" r:id="rId32"/>
    <p:sldId id="262" r:id="rId33"/>
    <p:sldId id="311" r:id="rId34"/>
    <p:sldId id="313" r:id="rId35"/>
    <p:sldId id="307" r:id="rId36"/>
    <p:sldId id="312" r:id="rId37"/>
    <p:sldId id="320" r:id="rId38"/>
    <p:sldId id="322" r:id="rId39"/>
    <p:sldId id="305" r:id="rId40"/>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795"/>
    <a:srgbClr val="FCC30B"/>
    <a:srgbClr val="062E64"/>
    <a:srgbClr val="E5243B"/>
    <a:srgbClr val="DDA83A"/>
    <a:srgbClr val="4C9F38"/>
    <a:srgbClr val="C5192D"/>
    <a:srgbClr val="FF3A21"/>
    <a:srgbClr val="26BDE2"/>
    <a:srgbClr val="A21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29" autoAdjust="0"/>
    <p:restoredTop sz="94620" autoAdjust="0"/>
  </p:normalViewPr>
  <p:slideViewPr>
    <p:cSldViewPr snapToGrid="0">
      <p:cViewPr varScale="1">
        <p:scale>
          <a:sx n="78" d="100"/>
          <a:sy n="78" d="100"/>
        </p:scale>
        <p:origin x="874" y="43"/>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576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9D08A-0D99-4708-8A69-D64D07147A35}" type="datetimeFigureOut">
              <a:rPr lang="lt-LT" smtClean="0"/>
              <a:t>2022-01-07</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Clicca per modificare gli stili di testo Master</a:t>
            </a:r>
          </a:p>
          <a:p>
            <a:pPr lvl="1"/>
            <a:r>
              <a:rPr lang="en-US"/>
              <a:t>Secondo livello</a:t>
            </a:r>
          </a:p>
          <a:p>
            <a:pPr lvl="2"/>
            <a:r>
              <a:rPr lang="en-US"/>
              <a:t>Terzo livello</a:t>
            </a:r>
          </a:p>
          <a:p>
            <a:pPr lvl="3"/>
            <a:r>
              <a:rPr lang="en-US"/>
              <a:t>Quarto livello</a:t>
            </a:r>
          </a:p>
          <a:p>
            <a:pPr lvl="4"/>
            <a:r>
              <a:rPr lang="en-US"/>
              <a:t>Quinto livello </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3EFF2-5B94-4109-97F2-92564ACC4561}" type="slidenum">
              <a:rPr lang="lt-LT" smtClean="0"/>
              <a:t>‹N›</a:t>
            </a:fld>
            <a:endParaRPr lang="lt-LT"/>
          </a:p>
        </p:txBody>
      </p:sp>
    </p:spTree>
    <p:extLst>
      <p:ext uri="{BB962C8B-B14F-4D97-AF65-F5344CB8AC3E}">
        <p14:creationId xmlns:p14="http://schemas.microsoft.com/office/powerpoint/2010/main" val="2651385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D3EFF2-5B94-4109-97F2-92564ACC4561}" type="slidenum">
              <a:rPr lang="lt-LT" smtClean="0"/>
              <a:t>22</a:t>
            </a:fld>
            <a:endParaRPr lang="lt-LT"/>
          </a:p>
        </p:txBody>
      </p:sp>
    </p:spTree>
    <p:extLst>
      <p:ext uri="{BB962C8B-B14F-4D97-AF65-F5344CB8AC3E}">
        <p14:creationId xmlns:p14="http://schemas.microsoft.com/office/powerpoint/2010/main" val="3012436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BDEA1-9CCB-4C2D-B70E-5577EA4A001F}"/>
              </a:ext>
            </a:extLst>
          </p:cNvPr>
          <p:cNvSpPr>
            <a:spLocks noGrp="1"/>
          </p:cNvSpPr>
          <p:nvPr>
            <p:ph type="ctrTitle"/>
          </p:nvPr>
        </p:nvSpPr>
        <p:spPr>
          <a:xfrm>
            <a:off x="2126673" y="1463039"/>
            <a:ext cx="7938654" cy="2182385"/>
          </a:xfrm>
        </p:spPr>
        <p:txBody>
          <a:bodyPr anchor="b"/>
          <a:lstStyle>
            <a:lvl1pPr algn="ctr">
              <a:defRPr sz="6000" b="1">
                <a:solidFill>
                  <a:schemeClr val="bg1"/>
                </a:solidFill>
              </a:defRPr>
            </a:lvl1pPr>
          </a:lstStyle>
          <a:p>
            <a:r>
              <a:rPr lang="en-US" dirty="0"/>
              <a:t>Click to edit Master title style</a:t>
            </a:r>
            <a:endParaRPr lang="lt-LT" dirty="0"/>
          </a:p>
        </p:txBody>
      </p:sp>
      <p:sp>
        <p:nvSpPr>
          <p:cNvPr id="3" name="Subtitle 2">
            <a:extLst>
              <a:ext uri="{FF2B5EF4-FFF2-40B4-BE49-F238E27FC236}">
                <a16:creationId xmlns:a16="http://schemas.microsoft.com/office/drawing/2014/main" id="{A92B6A00-D799-431F-9EC9-6B401C110893}"/>
              </a:ext>
            </a:extLst>
          </p:cNvPr>
          <p:cNvSpPr>
            <a:spLocks noGrp="1"/>
          </p:cNvSpPr>
          <p:nvPr>
            <p:ph type="subTitle" idx="1"/>
          </p:nvPr>
        </p:nvSpPr>
        <p:spPr>
          <a:xfrm>
            <a:off x="2833255" y="3984423"/>
            <a:ext cx="6389716" cy="80370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lt-LT" dirty="0"/>
          </a:p>
        </p:txBody>
      </p:sp>
      <p:sp>
        <p:nvSpPr>
          <p:cNvPr id="4" name="Date Placeholder 3">
            <a:extLst>
              <a:ext uri="{FF2B5EF4-FFF2-40B4-BE49-F238E27FC236}">
                <a16:creationId xmlns:a16="http://schemas.microsoft.com/office/drawing/2014/main" id="{7F17DEA0-D74E-4A73-8872-A4AC6F3A4589}"/>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Tree>
    <p:extLst>
      <p:ext uri="{BB962C8B-B14F-4D97-AF65-F5344CB8AC3E}">
        <p14:creationId xmlns:p14="http://schemas.microsoft.com/office/powerpoint/2010/main" val="43547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733B-7722-4FF1-B438-4421CC46132D}"/>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E61E15AC-3643-416C-B92A-D703229BA8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3E92A686-2A4A-4C19-994B-C8CEA117D723}"/>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5" name="Footer Placeholder 4">
            <a:extLst>
              <a:ext uri="{FF2B5EF4-FFF2-40B4-BE49-F238E27FC236}">
                <a16:creationId xmlns:a16="http://schemas.microsoft.com/office/drawing/2014/main" id="{9D570868-0640-4A48-B272-21F683D59E5F}"/>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6F6CB1E9-FA4B-4D66-97B5-7F9AD14E6857}"/>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2237227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26B6A4-FD63-4569-A878-1ABB6B7A5F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2A08AEA4-A4FA-4FCC-B367-65C3785EEF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E783F0F-178F-4893-A8AC-06414E21BE52}"/>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5" name="Footer Placeholder 4">
            <a:extLst>
              <a:ext uri="{FF2B5EF4-FFF2-40B4-BE49-F238E27FC236}">
                <a16:creationId xmlns:a16="http://schemas.microsoft.com/office/drawing/2014/main" id="{136EF01C-7ECF-4690-B6E6-B9A5536B230C}"/>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731A372F-C332-4B84-9C60-A7222B1B8A4F}"/>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230780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2D21-6B5D-40C7-BD84-5EB16EEBC2B0}"/>
              </a:ext>
            </a:extLst>
          </p:cNvPr>
          <p:cNvSpPr>
            <a:spLocks noGrp="1"/>
          </p:cNvSpPr>
          <p:nvPr>
            <p:ph type="title"/>
          </p:nvPr>
        </p:nvSpPr>
        <p:spPr>
          <a:xfrm>
            <a:off x="838200" y="1148455"/>
            <a:ext cx="8893233" cy="1325563"/>
          </a:xfrm>
        </p:spPr>
        <p:txBody>
          <a:bodyPr/>
          <a:lstStyle>
            <a:lvl1pPr>
              <a:defRPr>
                <a:solidFill>
                  <a:srgbClr val="062E64"/>
                </a:solidFill>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63EAE966-A239-46AC-A077-9EBF562CA77E}"/>
              </a:ext>
            </a:extLst>
          </p:cNvPr>
          <p:cNvSpPr>
            <a:spLocks noGrp="1"/>
          </p:cNvSpPr>
          <p:nvPr>
            <p:ph idx="1"/>
          </p:nvPr>
        </p:nvSpPr>
        <p:spPr>
          <a:xfrm>
            <a:off x="838200" y="2474019"/>
            <a:ext cx="10515600" cy="370294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13A7B2C5-4D5B-4C75-8D83-9DF4CBB8452F}"/>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Tree>
    <p:extLst>
      <p:ext uri="{BB962C8B-B14F-4D97-AF65-F5344CB8AC3E}">
        <p14:creationId xmlns:p14="http://schemas.microsoft.com/office/powerpoint/2010/main" val="357685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B448-0660-49C2-A847-6E6A7843AB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22FB50AC-CC62-4A69-B57C-59CAA2FB6C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F2507-FEC5-4D61-8A4D-7BA455A84A83}"/>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5" name="Footer Placeholder 4">
            <a:extLst>
              <a:ext uri="{FF2B5EF4-FFF2-40B4-BE49-F238E27FC236}">
                <a16:creationId xmlns:a16="http://schemas.microsoft.com/office/drawing/2014/main" id="{BEF66E4A-D9C1-4DD9-8FA2-49BB388A2355}"/>
              </a:ext>
            </a:extLst>
          </p:cNvPr>
          <p:cNvSpPr>
            <a:spLocks noGrp="1"/>
          </p:cNvSpPr>
          <p:nvPr>
            <p:ph type="ftr" sz="quarter" idx="11"/>
          </p:nvPr>
        </p:nvSpPr>
        <p:spPr/>
        <p:txBody>
          <a:bodyPr/>
          <a:lstStyle/>
          <a:p>
            <a:endParaRPr lang="lt-LT" dirty="0"/>
          </a:p>
        </p:txBody>
      </p:sp>
      <p:sp>
        <p:nvSpPr>
          <p:cNvPr id="6" name="Slide Number Placeholder 5">
            <a:extLst>
              <a:ext uri="{FF2B5EF4-FFF2-40B4-BE49-F238E27FC236}">
                <a16:creationId xmlns:a16="http://schemas.microsoft.com/office/drawing/2014/main" id="{49386C63-E510-4EAB-B255-87E9CEA2FB81}"/>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278445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CEFCB-8A76-446F-9EA5-C6AA628BAE4D}"/>
              </a:ext>
            </a:extLst>
          </p:cNvPr>
          <p:cNvSpPr>
            <a:spLocks noGrp="1"/>
          </p:cNvSpPr>
          <p:nvPr>
            <p:ph sz="half" idx="1"/>
          </p:nvPr>
        </p:nvSpPr>
        <p:spPr>
          <a:xfrm>
            <a:off x="838200" y="2507269"/>
            <a:ext cx="5181600" cy="366969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Content Placeholder 3">
            <a:extLst>
              <a:ext uri="{FF2B5EF4-FFF2-40B4-BE49-F238E27FC236}">
                <a16:creationId xmlns:a16="http://schemas.microsoft.com/office/drawing/2014/main" id="{1625B1A8-292A-47DF-BE1B-160BB54446BD}"/>
              </a:ext>
            </a:extLst>
          </p:cNvPr>
          <p:cNvSpPr>
            <a:spLocks noGrp="1"/>
          </p:cNvSpPr>
          <p:nvPr>
            <p:ph sz="half" idx="2"/>
          </p:nvPr>
        </p:nvSpPr>
        <p:spPr>
          <a:xfrm>
            <a:off x="6172200" y="2507269"/>
            <a:ext cx="5181600" cy="3669694"/>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Date Placeholder 4">
            <a:extLst>
              <a:ext uri="{FF2B5EF4-FFF2-40B4-BE49-F238E27FC236}">
                <a16:creationId xmlns:a16="http://schemas.microsoft.com/office/drawing/2014/main" id="{EA6D4F3F-69E7-4E3C-BFE0-C382BDAFC3B4}"/>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6" name="Footer Placeholder 5">
            <a:extLst>
              <a:ext uri="{FF2B5EF4-FFF2-40B4-BE49-F238E27FC236}">
                <a16:creationId xmlns:a16="http://schemas.microsoft.com/office/drawing/2014/main" id="{BE760E6E-B2AA-4960-A039-7ADC4AFD28F7}"/>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0E69145B-B5C0-48BC-87D9-1FBE70CAF7D4}"/>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
        <p:nvSpPr>
          <p:cNvPr id="9" name="Title 1">
            <a:extLst>
              <a:ext uri="{FF2B5EF4-FFF2-40B4-BE49-F238E27FC236}">
                <a16:creationId xmlns:a16="http://schemas.microsoft.com/office/drawing/2014/main" id="{39C922C3-AA51-438E-B187-227607974987}"/>
              </a:ext>
            </a:extLst>
          </p:cNvPr>
          <p:cNvSpPr>
            <a:spLocks noGrp="1"/>
          </p:cNvSpPr>
          <p:nvPr>
            <p:ph type="title"/>
          </p:nvPr>
        </p:nvSpPr>
        <p:spPr>
          <a:xfrm>
            <a:off x="838200" y="1181706"/>
            <a:ext cx="8893233" cy="1325563"/>
          </a:xfrm>
        </p:spPr>
        <p:txBody>
          <a:bodyPr/>
          <a:lstStyle>
            <a:lvl1pPr>
              <a:defRPr>
                <a:solidFill>
                  <a:srgbClr val="062E64"/>
                </a:solidFill>
              </a:defRPr>
            </a:lvl1pPr>
          </a:lstStyle>
          <a:p>
            <a:r>
              <a:rPr lang="en-US" dirty="0"/>
              <a:t>Click to edit Master title style</a:t>
            </a:r>
            <a:endParaRPr lang="lt-LT" dirty="0"/>
          </a:p>
        </p:txBody>
      </p:sp>
    </p:spTree>
    <p:extLst>
      <p:ext uri="{BB962C8B-B14F-4D97-AF65-F5344CB8AC3E}">
        <p14:creationId xmlns:p14="http://schemas.microsoft.com/office/powerpoint/2010/main" val="274648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86D58B-39EC-4E75-8C0B-10456CC092E7}"/>
              </a:ext>
            </a:extLst>
          </p:cNvPr>
          <p:cNvSpPr>
            <a:spLocks noGrp="1"/>
          </p:cNvSpPr>
          <p:nvPr>
            <p:ph type="body" idx="1"/>
          </p:nvPr>
        </p:nvSpPr>
        <p:spPr>
          <a:xfrm>
            <a:off x="839788" y="2396058"/>
            <a:ext cx="5157787" cy="823912"/>
          </a:xfrm>
        </p:spPr>
        <p:txBody>
          <a:bodyPr anchor="b"/>
          <a:lstStyle>
            <a:lvl1pPr marL="0" indent="0">
              <a:buNone/>
              <a:defRPr sz="2400" b="1">
                <a:solidFill>
                  <a:srgbClr val="062E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D9F3C3E-A129-4DD3-842A-E3AE7EB73E7A}"/>
              </a:ext>
            </a:extLst>
          </p:cNvPr>
          <p:cNvSpPr>
            <a:spLocks noGrp="1"/>
          </p:cNvSpPr>
          <p:nvPr>
            <p:ph sz="half" idx="2"/>
          </p:nvPr>
        </p:nvSpPr>
        <p:spPr>
          <a:xfrm>
            <a:off x="839788" y="3219970"/>
            <a:ext cx="5157787" cy="2873260"/>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5" name="Text Placeholder 4">
            <a:extLst>
              <a:ext uri="{FF2B5EF4-FFF2-40B4-BE49-F238E27FC236}">
                <a16:creationId xmlns:a16="http://schemas.microsoft.com/office/drawing/2014/main" id="{2310EE86-9CBD-4A62-8FF8-EBAB7D66F390}"/>
              </a:ext>
            </a:extLst>
          </p:cNvPr>
          <p:cNvSpPr>
            <a:spLocks noGrp="1"/>
          </p:cNvSpPr>
          <p:nvPr>
            <p:ph type="body" sz="quarter" idx="3"/>
          </p:nvPr>
        </p:nvSpPr>
        <p:spPr>
          <a:xfrm>
            <a:off x="6172200" y="2396058"/>
            <a:ext cx="5183188" cy="823912"/>
          </a:xfrm>
        </p:spPr>
        <p:txBody>
          <a:bodyPr anchor="b"/>
          <a:lstStyle>
            <a:lvl1pPr marL="0" indent="0">
              <a:buNone/>
              <a:defRPr sz="2400" b="1">
                <a:solidFill>
                  <a:srgbClr val="062E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0B1C0A3-49A1-4E82-A2B6-3005A98F301E}"/>
              </a:ext>
            </a:extLst>
          </p:cNvPr>
          <p:cNvSpPr>
            <a:spLocks noGrp="1"/>
          </p:cNvSpPr>
          <p:nvPr>
            <p:ph sz="quarter" idx="4"/>
          </p:nvPr>
        </p:nvSpPr>
        <p:spPr>
          <a:xfrm>
            <a:off x="6172200" y="3219970"/>
            <a:ext cx="5183188" cy="2873260"/>
          </a:xfrm>
        </p:spPr>
        <p:txBody>
          <a:bodyPr/>
          <a:lstStyle>
            <a:lvl1pPr>
              <a:defRPr sz="2400">
                <a:solidFill>
                  <a:srgbClr val="062E64"/>
                </a:solidFill>
              </a:defRPr>
            </a:lvl1pPr>
            <a:lvl2pPr>
              <a:defRPr>
                <a:solidFill>
                  <a:srgbClr val="062E64"/>
                </a:solidFill>
              </a:defRPr>
            </a:lvl2pPr>
            <a:lvl3pPr>
              <a:defRPr>
                <a:solidFill>
                  <a:srgbClr val="062E64"/>
                </a:solidFill>
              </a:defRPr>
            </a:lvl3pPr>
            <a:lvl4pPr>
              <a:defRPr>
                <a:solidFill>
                  <a:srgbClr val="062E64"/>
                </a:solidFill>
              </a:defRPr>
            </a:lvl4pPr>
            <a:lvl5pPr>
              <a:defRPr>
                <a:solidFill>
                  <a:srgbClr val="062E6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7" name="Date Placeholder 6">
            <a:extLst>
              <a:ext uri="{FF2B5EF4-FFF2-40B4-BE49-F238E27FC236}">
                <a16:creationId xmlns:a16="http://schemas.microsoft.com/office/drawing/2014/main" id="{D285A600-33BD-4865-9BDB-C1B43FCB6FFE}"/>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8" name="Footer Placeholder 7">
            <a:extLst>
              <a:ext uri="{FF2B5EF4-FFF2-40B4-BE49-F238E27FC236}">
                <a16:creationId xmlns:a16="http://schemas.microsoft.com/office/drawing/2014/main" id="{040CF20B-0A6B-4A94-9D6D-9D2BD670ECE9}"/>
              </a:ext>
            </a:extLst>
          </p:cNvPr>
          <p:cNvSpPr>
            <a:spLocks noGrp="1"/>
          </p:cNvSpPr>
          <p:nvPr>
            <p:ph type="ftr" sz="quarter" idx="11"/>
          </p:nvPr>
        </p:nvSpPr>
        <p:spPr/>
        <p:txBody>
          <a:bodyPr/>
          <a:lstStyle/>
          <a:p>
            <a:endParaRPr lang="lt-LT" dirty="0"/>
          </a:p>
        </p:txBody>
      </p:sp>
      <p:sp>
        <p:nvSpPr>
          <p:cNvPr id="9" name="Slide Number Placeholder 8">
            <a:extLst>
              <a:ext uri="{FF2B5EF4-FFF2-40B4-BE49-F238E27FC236}">
                <a16:creationId xmlns:a16="http://schemas.microsoft.com/office/drawing/2014/main" id="{BFDEF99D-36E2-4B8E-AF6C-50025D8002BB}"/>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
        <p:nvSpPr>
          <p:cNvPr id="10" name="Title 1">
            <a:extLst>
              <a:ext uri="{FF2B5EF4-FFF2-40B4-BE49-F238E27FC236}">
                <a16:creationId xmlns:a16="http://schemas.microsoft.com/office/drawing/2014/main" id="{08B975D9-EE1B-4C4C-B183-0470E5E4BD17}"/>
              </a:ext>
            </a:extLst>
          </p:cNvPr>
          <p:cNvSpPr>
            <a:spLocks noGrp="1"/>
          </p:cNvSpPr>
          <p:nvPr>
            <p:ph type="title"/>
          </p:nvPr>
        </p:nvSpPr>
        <p:spPr>
          <a:xfrm>
            <a:off x="836612" y="1070495"/>
            <a:ext cx="8893233" cy="1325563"/>
          </a:xfrm>
        </p:spPr>
        <p:txBody>
          <a:bodyPr/>
          <a:lstStyle>
            <a:lvl1pPr>
              <a:defRPr>
                <a:solidFill>
                  <a:srgbClr val="062E64"/>
                </a:solidFill>
              </a:defRPr>
            </a:lvl1pPr>
          </a:lstStyle>
          <a:p>
            <a:r>
              <a:rPr lang="en-US" dirty="0"/>
              <a:t>Click to edit Master title style</a:t>
            </a:r>
            <a:endParaRPr lang="lt-LT" dirty="0"/>
          </a:p>
        </p:txBody>
      </p:sp>
    </p:spTree>
    <p:extLst>
      <p:ext uri="{BB962C8B-B14F-4D97-AF65-F5344CB8AC3E}">
        <p14:creationId xmlns:p14="http://schemas.microsoft.com/office/powerpoint/2010/main" val="3544463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EB5A5-2607-4499-BA6B-2B004E99F74A}"/>
              </a:ext>
            </a:extLst>
          </p:cNvPr>
          <p:cNvSpPr>
            <a:spLocks noGrp="1"/>
          </p:cNvSpPr>
          <p:nvPr>
            <p:ph type="title"/>
          </p:nvPr>
        </p:nvSpPr>
        <p:spPr>
          <a:xfrm>
            <a:off x="2251364" y="2103437"/>
            <a:ext cx="7757160" cy="1325563"/>
          </a:xfrm>
        </p:spPr>
        <p:txBody>
          <a:bodyPr/>
          <a:lstStyle>
            <a:lvl1pPr algn="ctr">
              <a:defRPr>
                <a:solidFill>
                  <a:srgbClr val="062E64"/>
                </a:solidFill>
              </a:defRPr>
            </a:lvl1pPr>
          </a:lstStyle>
          <a:p>
            <a:r>
              <a:rPr lang="en-US" dirty="0"/>
              <a:t>Click to edit Master title style</a:t>
            </a:r>
            <a:endParaRPr lang="lt-LT" dirty="0"/>
          </a:p>
        </p:txBody>
      </p:sp>
      <p:sp>
        <p:nvSpPr>
          <p:cNvPr id="3" name="Date Placeholder 2">
            <a:extLst>
              <a:ext uri="{FF2B5EF4-FFF2-40B4-BE49-F238E27FC236}">
                <a16:creationId xmlns:a16="http://schemas.microsoft.com/office/drawing/2014/main" id="{B21A123B-55CB-4AE8-A040-27362675E7D3}"/>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4" name="Footer Placeholder 3">
            <a:extLst>
              <a:ext uri="{FF2B5EF4-FFF2-40B4-BE49-F238E27FC236}">
                <a16:creationId xmlns:a16="http://schemas.microsoft.com/office/drawing/2014/main" id="{76555DAE-0C89-4267-B80A-B5DF4AE9CAC3}"/>
              </a:ext>
            </a:extLst>
          </p:cNvPr>
          <p:cNvSpPr>
            <a:spLocks noGrp="1"/>
          </p:cNvSpPr>
          <p:nvPr>
            <p:ph type="ftr" sz="quarter" idx="11"/>
          </p:nvPr>
        </p:nvSpPr>
        <p:spPr/>
        <p:txBody>
          <a:bodyPr/>
          <a:lstStyle/>
          <a:p>
            <a:endParaRPr lang="lt-LT" dirty="0"/>
          </a:p>
        </p:txBody>
      </p:sp>
      <p:sp>
        <p:nvSpPr>
          <p:cNvPr id="5" name="Slide Number Placeholder 4">
            <a:extLst>
              <a:ext uri="{FF2B5EF4-FFF2-40B4-BE49-F238E27FC236}">
                <a16:creationId xmlns:a16="http://schemas.microsoft.com/office/drawing/2014/main" id="{195E2462-73C5-4960-8E60-3EAB7D9605B2}"/>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22131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C0588-2B19-47DB-8968-5E5E25B2895D}"/>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3" name="Footer Placeholder 2">
            <a:extLst>
              <a:ext uri="{FF2B5EF4-FFF2-40B4-BE49-F238E27FC236}">
                <a16:creationId xmlns:a16="http://schemas.microsoft.com/office/drawing/2014/main" id="{6BE20392-0D65-447C-BB5C-E738C120317F}"/>
              </a:ext>
            </a:extLst>
          </p:cNvPr>
          <p:cNvSpPr>
            <a:spLocks noGrp="1"/>
          </p:cNvSpPr>
          <p:nvPr>
            <p:ph type="ftr" sz="quarter" idx="11"/>
          </p:nvPr>
        </p:nvSpPr>
        <p:spPr/>
        <p:txBody>
          <a:bodyPr/>
          <a:lstStyle/>
          <a:p>
            <a:endParaRPr lang="lt-LT" dirty="0"/>
          </a:p>
        </p:txBody>
      </p:sp>
      <p:sp>
        <p:nvSpPr>
          <p:cNvPr id="4" name="Slide Number Placeholder 3">
            <a:extLst>
              <a:ext uri="{FF2B5EF4-FFF2-40B4-BE49-F238E27FC236}">
                <a16:creationId xmlns:a16="http://schemas.microsoft.com/office/drawing/2014/main" id="{8BA8F64F-8B9B-4DC6-AFD6-E42E485E9D86}"/>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251232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CD845-7723-4B80-98D4-6A2BB3CC2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BBEE7A9F-BE6C-4FAD-A03C-BA0114275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C8A71BB2-01CF-473D-8393-01BBF98D3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3C97D0-B31F-45F4-B346-FF42DBAF2965}"/>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6" name="Footer Placeholder 5">
            <a:extLst>
              <a:ext uri="{FF2B5EF4-FFF2-40B4-BE49-F238E27FC236}">
                <a16:creationId xmlns:a16="http://schemas.microsoft.com/office/drawing/2014/main" id="{1F3DD88A-2CC5-4D10-BE1C-12B8D1F4F1B4}"/>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F62D7A08-4BA2-4CA9-92DC-A9D618E7DBAC}"/>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69381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169F-8FE6-4299-9F2C-2189375D34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2093A7F0-B025-45EC-B602-1E874E659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dirty="0"/>
          </a:p>
        </p:txBody>
      </p:sp>
      <p:sp>
        <p:nvSpPr>
          <p:cNvPr id="4" name="Text Placeholder 3">
            <a:extLst>
              <a:ext uri="{FF2B5EF4-FFF2-40B4-BE49-F238E27FC236}">
                <a16:creationId xmlns:a16="http://schemas.microsoft.com/office/drawing/2014/main" id="{7C8DFA3D-A031-406F-A449-21546C354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89C4-6A85-48BE-AD81-6D1490247E30}"/>
              </a:ext>
            </a:extLst>
          </p:cNvPr>
          <p:cNvSpPr>
            <a:spLocks noGrp="1"/>
          </p:cNvSpPr>
          <p:nvPr>
            <p:ph type="dt" sz="half" idx="10"/>
          </p:nvPr>
        </p:nvSpPr>
        <p:spPr/>
        <p:txBody>
          <a:bodyPr/>
          <a:lstStyle/>
          <a:p>
            <a:fld id="{2290B54A-FC94-49D6-B072-DC2247AE675C}" type="datetimeFigureOut">
              <a:rPr lang="lt-LT" smtClean="0"/>
              <a:pPr/>
              <a:t>2022-01-07</a:t>
            </a:fld>
            <a:endParaRPr lang="lt-LT" dirty="0"/>
          </a:p>
        </p:txBody>
      </p:sp>
      <p:sp>
        <p:nvSpPr>
          <p:cNvPr id="6" name="Footer Placeholder 5">
            <a:extLst>
              <a:ext uri="{FF2B5EF4-FFF2-40B4-BE49-F238E27FC236}">
                <a16:creationId xmlns:a16="http://schemas.microsoft.com/office/drawing/2014/main" id="{D8268E49-631A-4339-A5A9-DCE71E83161A}"/>
              </a:ext>
            </a:extLst>
          </p:cNvPr>
          <p:cNvSpPr>
            <a:spLocks noGrp="1"/>
          </p:cNvSpPr>
          <p:nvPr>
            <p:ph type="ftr" sz="quarter" idx="11"/>
          </p:nvPr>
        </p:nvSpPr>
        <p:spPr/>
        <p:txBody>
          <a:bodyPr/>
          <a:lstStyle/>
          <a:p>
            <a:endParaRPr lang="lt-LT" dirty="0"/>
          </a:p>
        </p:txBody>
      </p:sp>
      <p:sp>
        <p:nvSpPr>
          <p:cNvPr id="7" name="Slide Number Placeholder 6">
            <a:extLst>
              <a:ext uri="{FF2B5EF4-FFF2-40B4-BE49-F238E27FC236}">
                <a16:creationId xmlns:a16="http://schemas.microsoft.com/office/drawing/2014/main" id="{DD6379F4-6D68-450D-844B-6E233FC6187C}"/>
              </a:ext>
            </a:extLst>
          </p:cNvPr>
          <p:cNvSpPr>
            <a:spLocks noGrp="1"/>
          </p:cNvSpPr>
          <p:nvPr>
            <p:ph type="sldNum" sz="quarter" idx="12"/>
          </p:nvPr>
        </p:nvSpPr>
        <p:spPr/>
        <p:txBody>
          <a:bodyPr/>
          <a:lstStyle/>
          <a:p>
            <a:fld id="{15EF7A7D-93D2-4C13-947F-7A7F62EBB8AA}" type="slidenum">
              <a:rPr lang="lt-LT" smtClean="0"/>
              <a:pPr/>
              <a:t>‹N›</a:t>
            </a:fld>
            <a:endParaRPr lang="lt-LT" dirty="0"/>
          </a:p>
        </p:txBody>
      </p:sp>
    </p:spTree>
    <p:extLst>
      <p:ext uri="{BB962C8B-B14F-4D97-AF65-F5344CB8AC3E}">
        <p14:creationId xmlns:p14="http://schemas.microsoft.com/office/powerpoint/2010/main" val="3511908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DB31FF-9027-43E7-B983-8B4F1AAE33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Clicca per modificare lo stile del titolo Master </a:t>
            </a:r>
            <a:endParaRPr lang="lt-LT" dirty="0"/>
          </a:p>
        </p:txBody>
      </p:sp>
      <p:sp>
        <p:nvSpPr>
          <p:cNvPr id="3" name="Text Placeholder 2">
            <a:extLst>
              <a:ext uri="{FF2B5EF4-FFF2-40B4-BE49-F238E27FC236}">
                <a16:creationId xmlns:a16="http://schemas.microsoft.com/office/drawing/2014/main" id="{38D093B8-F1C7-45F2-8A0E-85D059398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Clicca per modificare gli stili di testo Master</a:t>
            </a:r>
          </a:p>
          <a:p>
            <a:pPr lvl="1"/>
            <a:r>
              <a:rPr lang="en-US"/>
              <a:t>Secondo livello</a:t>
            </a:r>
          </a:p>
          <a:p>
            <a:pPr lvl="2"/>
            <a:r>
              <a:rPr lang="en-US"/>
              <a:t>Terzo livello</a:t>
            </a:r>
          </a:p>
          <a:p>
            <a:pPr lvl="3"/>
            <a:r>
              <a:rPr lang="en-US"/>
              <a:t>Quarto livello</a:t>
            </a:r>
          </a:p>
          <a:p>
            <a:pPr lvl="4"/>
            <a:r>
              <a:rPr lang="en-US"/>
              <a:t>Quinto livello </a:t>
            </a:r>
            <a:endParaRPr lang="lt-LT"/>
          </a:p>
        </p:txBody>
      </p:sp>
      <p:sp>
        <p:nvSpPr>
          <p:cNvPr id="4" name="Date Placeholder 3">
            <a:extLst>
              <a:ext uri="{FF2B5EF4-FFF2-40B4-BE49-F238E27FC236}">
                <a16:creationId xmlns:a16="http://schemas.microsoft.com/office/drawing/2014/main" id="{C70EA8D7-A71E-4652-9B4C-DEC8B41A5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90B54A-FC94-49D6-B072-DC2247AE675C}" type="datetimeFigureOut">
              <a:rPr lang="lt-LT" smtClean="0"/>
              <a:t>2022-01-07</a:t>
            </a:fld>
            <a:endParaRPr lang="lt-LT"/>
          </a:p>
        </p:txBody>
      </p:sp>
      <p:sp>
        <p:nvSpPr>
          <p:cNvPr id="5" name="Footer Placeholder 4">
            <a:extLst>
              <a:ext uri="{FF2B5EF4-FFF2-40B4-BE49-F238E27FC236}">
                <a16:creationId xmlns:a16="http://schemas.microsoft.com/office/drawing/2014/main" id="{5B27055E-45D3-4906-9EA6-E02B1E7C0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CB5C425A-3179-4C88-BCA6-91993AE7F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F7A7D-93D2-4C13-947F-7A7F62EBB8AA}" type="slidenum">
              <a:rPr lang="lt-LT" smtClean="0"/>
              <a:t>‹N›</a:t>
            </a:fld>
            <a:endParaRPr lang="lt-LT"/>
          </a:p>
        </p:txBody>
      </p:sp>
    </p:spTree>
    <p:extLst>
      <p:ext uri="{BB962C8B-B14F-4D97-AF65-F5344CB8AC3E}">
        <p14:creationId xmlns:p14="http://schemas.microsoft.com/office/powerpoint/2010/main" val="1144974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5.xml"/><Relationship Id="rId7" Type="http://schemas.openxmlformats.org/officeDocument/2006/relationships/image" Target="../media/image21.jpeg"/><Relationship Id="rId12"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notesSlide" Target="../notesSlides/notesSlide1.xml"/><Relationship Id="rId9"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6.jpg"/><Relationship Id="rId4" Type="http://schemas.openxmlformats.org/officeDocument/2006/relationships/hyperlink" Target="https://www.sciencedirect.com/referencework/9780123847331/encyclopedia-of-food-microbiology"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youtube.com/watch?v=ja6CfQirtxU" TargetMode="External"/><Relationship Id="rId5" Type="http://schemas.openxmlformats.org/officeDocument/2006/relationships/hyperlink" Target="https://www.youtube.com/watch?v=v7fG394NEHM" TargetMode="Externa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hyperlink" Target="http://www.lacteosinsustituibles.es/p/archivos/pdf/monografia_queso_yogur_otraslechesfermentadas.pdf"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hyperlink" Target="http://www.madrid.org/bvirtual/BVCM009021.pdf" TargetMode="External"/><Relationship Id="rId5" Type="http://schemas.openxmlformats.org/officeDocument/2006/relationships/hyperlink" Target="https://dairyprocessinghandbook.tetrapak.com/" TargetMode="External"/><Relationship Id="rId4" Type="http://schemas.openxmlformats.org/officeDocument/2006/relationships/hyperlink" Target="https://www.fen.org.es/publicacion/yogurt-elaboracion-y-valor-nutritivo"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v7fG394NEHM" TargetMode="External"/><Relationship Id="rId2" Type="http://schemas.openxmlformats.org/officeDocument/2006/relationships/hyperlink" Target="http://proleche.com/wp-content/uploads/2017/10/Charla20.pdf" TargetMode="External"/><Relationship Id="rId1" Type="http://schemas.openxmlformats.org/officeDocument/2006/relationships/slideLayout" Target="../slideLayouts/slideLayout6.xml"/><Relationship Id="rId4" Type="http://schemas.openxmlformats.org/officeDocument/2006/relationships/hyperlink" Target="https://www.youtube.com/watch?v=ja6CfQirtxU"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56DCD-E2DB-42E3-9C3D-7AED56A64B58}"/>
              </a:ext>
            </a:extLst>
          </p:cNvPr>
          <p:cNvSpPr>
            <a:spLocks noGrp="1"/>
          </p:cNvSpPr>
          <p:nvPr>
            <p:ph type="ctrTitle"/>
          </p:nvPr>
        </p:nvSpPr>
        <p:spPr>
          <a:xfrm>
            <a:off x="1049867" y="2025998"/>
            <a:ext cx="10210800" cy="1320046"/>
          </a:xfrm>
        </p:spPr>
        <p:txBody>
          <a:bodyPr>
            <a:normAutofit fontScale="90000"/>
          </a:bodyPr>
          <a:lstStyle/>
          <a:p>
            <a:r>
              <a:rPr lang="en-US" dirty="0"/>
              <a:t>Curriculum: Modulo 4</a:t>
            </a:r>
            <a:br>
              <a:rPr lang="en-US" dirty="0"/>
            </a:br>
            <a:r>
              <a:rPr lang="en-US" dirty="0"/>
              <a:t>Prodotti a base di latte fermentato </a:t>
            </a:r>
            <a:endParaRPr lang="lt-LT" dirty="0"/>
          </a:p>
        </p:txBody>
      </p:sp>
      <p:sp>
        <p:nvSpPr>
          <p:cNvPr id="3" name="Subtitle 2">
            <a:extLst>
              <a:ext uri="{FF2B5EF4-FFF2-40B4-BE49-F238E27FC236}">
                <a16:creationId xmlns:a16="http://schemas.microsoft.com/office/drawing/2014/main" id="{6D6126B6-145C-44DC-9AEC-029315E659BF}"/>
              </a:ext>
            </a:extLst>
          </p:cNvPr>
          <p:cNvSpPr>
            <a:spLocks noGrp="1"/>
          </p:cNvSpPr>
          <p:nvPr>
            <p:ph type="subTitle" idx="1"/>
          </p:nvPr>
        </p:nvSpPr>
        <p:spPr>
          <a:xfrm>
            <a:off x="2833255" y="3495651"/>
            <a:ext cx="6389716" cy="803707"/>
          </a:xfrm>
        </p:spPr>
        <p:txBody>
          <a:bodyPr/>
          <a:lstStyle/>
          <a:p>
            <a:r>
              <a:rPr lang="en-US" dirty="0"/>
              <a:t>COAG Jaén</a:t>
            </a:r>
          </a:p>
          <a:p>
            <a:endParaRPr lang="en-US" dirty="0"/>
          </a:p>
        </p:txBody>
      </p:sp>
      <p:pic>
        <p:nvPicPr>
          <p:cNvPr id="5"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7027111"/>
            <a:ext cx="609600" cy="609600"/>
          </a:xfrm>
          <a:prstGeom prst="rect">
            <a:avLst/>
          </a:prstGeom>
        </p:spPr>
      </p:pic>
    </p:spTree>
    <p:extLst>
      <p:ext uri="{BB962C8B-B14F-4D97-AF65-F5344CB8AC3E}">
        <p14:creationId xmlns:p14="http://schemas.microsoft.com/office/powerpoint/2010/main" val="428902991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a16="http://schemas.microsoft.com/office/drawing/2014/main"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4.1. Tipi di yogurt e latte fermentato </a:t>
            </a:r>
            <a:endParaRPr lang="es-ES" dirty="0"/>
          </a:p>
        </p:txBody>
      </p:sp>
      <p:sp>
        <p:nvSpPr>
          <p:cNvPr id="6"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11277" y="2216727"/>
            <a:ext cx="11126923" cy="3974090"/>
          </a:xfrm>
        </p:spPr>
        <p:txBody>
          <a:bodyPr>
            <a:noAutofit/>
          </a:bodyPr>
          <a:lstStyle/>
          <a:p>
            <a:pPr marL="0" indent="0" algn="just">
              <a:buNone/>
            </a:pPr>
            <a:r>
              <a:rPr lang="en-GB" sz="2200" dirty="0"/>
              <a:t>C) Secondo la </a:t>
            </a:r>
            <a:r>
              <a:rPr lang="en-GB" sz="2200" dirty="0" err="1"/>
              <a:t>consistenza</a:t>
            </a:r>
            <a:r>
              <a:rPr lang="en-GB" sz="2200" dirty="0"/>
              <a:t> del </a:t>
            </a:r>
            <a:r>
              <a:rPr lang="en-GB" sz="2200" dirty="0" err="1"/>
              <a:t>coagulo</a:t>
            </a:r>
            <a:r>
              <a:rPr lang="en-GB" sz="2200" dirty="0"/>
              <a:t>: </a:t>
            </a:r>
            <a:endParaRPr lang="es-ES" sz="2200" dirty="0"/>
          </a:p>
          <a:p>
            <a:pPr lvl="0" algn="just" fontAlgn="base"/>
            <a:r>
              <a:rPr lang="en-GB" sz="2200" dirty="0"/>
              <a:t>Yogurt a </a:t>
            </a:r>
            <a:r>
              <a:rPr lang="en-GB" sz="2200" dirty="0" err="1"/>
              <a:t>coagulo</a:t>
            </a:r>
            <a:r>
              <a:rPr lang="en-GB" sz="2200" dirty="0"/>
              <a:t> </a:t>
            </a:r>
            <a:r>
              <a:rPr lang="en-GB" sz="2200" dirty="0" err="1"/>
              <a:t>intero</a:t>
            </a:r>
            <a:r>
              <a:rPr lang="en-GB" sz="2200" dirty="0"/>
              <a:t>: lo yogurt, una volta omogeneizzato e pastorizzato, fermenta nello stesso bicchiere. Si tratta di yogurt naturali, dolcificati, aromatizzati, scremati e zuccherati. </a:t>
            </a:r>
            <a:endParaRPr lang="es-ES" sz="2200" dirty="0"/>
          </a:p>
          <a:p>
            <a:pPr lvl="0" algn="just" fontAlgn="base"/>
            <a:r>
              <a:rPr lang="en-GB" sz="2200" dirty="0"/>
              <a:t>Yogurt </a:t>
            </a:r>
            <a:r>
              <a:rPr lang="en-GB" sz="2200" dirty="0" err="1"/>
              <a:t>coagulo</a:t>
            </a:r>
            <a:r>
              <a:rPr lang="en-GB" sz="2200" dirty="0"/>
              <a:t> rotto: fermentato in un serbatoio industriale o in una vasca di fermentazione, mescolato, raffreddato e confezionato (semplice o combinato con altri ingredienti). Si tratta di yogurt greci, yogurt liquidi, yogurt cremosi e mousse di yogurt. </a:t>
            </a:r>
            <a:endParaRPr lang="es-ES" sz="2200" dirty="0"/>
          </a:p>
          <a:p>
            <a:pPr marL="0" indent="0" algn="just" fontAlgn="base">
              <a:buNone/>
            </a:pPr>
            <a:r>
              <a:rPr lang="en-GB" sz="2200" dirty="0"/>
              <a:t> D) Secondo la ricetta. </a:t>
            </a:r>
            <a:endParaRPr lang="es-ES" sz="2200" dirty="0"/>
          </a:p>
          <a:p>
            <a:pPr lvl="0" algn="just"/>
            <a:r>
              <a:rPr lang="en-GB" sz="2200" dirty="0"/>
              <a:t>Yogurt semplice: è lo yogurt più elementare, al quale non si aggiungono aromi o zucchero, né si pastorizza dopo la fermentazione. </a:t>
            </a:r>
            <a:endParaRPr lang="es-ES" sz="2200" dirty="0"/>
          </a:p>
          <a:p>
            <a:pPr lvl="0" algn="just"/>
            <a:r>
              <a:rPr lang="en-GB" sz="2200" dirty="0"/>
              <a:t>Altri tipi di yogurt (aromatizzato, zuccherato, aromatizzato, greco, con frutta): arricchito con vari ingredienti: aromi, zuccheri, frutta, ecc. </a:t>
            </a:r>
            <a:endParaRPr lang="es-ES" sz="2200" dirty="0"/>
          </a:p>
        </p:txBody>
      </p:sp>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3400" y="6954289"/>
            <a:ext cx="609600" cy="609600"/>
          </a:xfrm>
          <a:prstGeom prst="rect">
            <a:avLst/>
          </a:prstGeom>
        </p:spPr>
      </p:pic>
    </p:spTree>
    <p:extLst>
      <p:ext uri="{BB962C8B-B14F-4D97-AF65-F5344CB8AC3E}">
        <p14:creationId xmlns:p14="http://schemas.microsoft.com/office/powerpoint/2010/main" val="2113207227"/>
      </p:ext>
    </p:extLst>
  </p:cSld>
  <p:clrMapOvr>
    <a:masterClrMapping/>
  </p:clrMapOvr>
  <mc:AlternateContent xmlns:mc="http://schemas.openxmlformats.org/markup-compatibility/2006" xmlns:p14="http://schemas.microsoft.com/office/powerpoint/2010/main">
    <mc:Choice Requires="p14">
      <p:transition p14:dur="0" advClick="0" advTm="15850"/>
    </mc:Choice>
    <mc:Fallback xmlns:a16="http://schemas.microsoft.com/office/drawing/2014/main" xmlns="">
      <p:transition advClick="0" advTm="15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38200" y="2228212"/>
            <a:ext cx="6206837" cy="3979551"/>
          </a:xfrm>
          <a:prstGeom prst="rect">
            <a:avLst/>
          </a:prstGeom>
          <a:ln>
            <a:solidFill>
              <a:srgbClr val="0070C0"/>
            </a:solidFill>
          </a:ln>
        </p:spPr>
        <p:txBody>
          <a:bodyPr wrap="square">
            <a:spAutoFit/>
          </a:bodyPr>
          <a:lstStyle/>
          <a:p>
            <a:pPr algn="just">
              <a:lnSpc>
                <a:spcPct val="90000"/>
              </a:lnSpc>
              <a:spcBef>
                <a:spcPts val="1000"/>
              </a:spcBef>
              <a:spcAft>
                <a:spcPts val="800"/>
              </a:spcAft>
            </a:pPr>
            <a:r>
              <a:rPr lang="en-GB" sz="2200" dirty="0">
                <a:solidFill>
                  <a:srgbClr val="062E64"/>
                </a:solidFill>
              </a:rPr>
              <a:t>Yogurt alla greca: si tratta di un tipo di yogurt di latte di pecora concentrato e molto grasso, con gli stessi ceppi di fermentazione dello yogurt tradizionale. </a:t>
            </a:r>
            <a:r>
              <a:rPr lang="en-GB" sz="2200" dirty="0" err="1">
                <a:solidFill>
                  <a:srgbClr val="062E64"/>
                </a:solidFill>
              </a:rPr>
              <a:t>Oggi</a:t>
            </a:r>
            <a:r>
              <a:rPr lang="en-GB" sz="2200" dirty="0">
                <a:solidFill>
                  <a:srgbClr val="062E64"/>
                </a:solidFill>
              </a:rPr>
              <a:t> </a:t>
            </a:r>
            <a:r>
              <a:rPr lang="en-GB" sz="2200" dirty="0" err="1">
                <a:solidFill>
                  <a:srgbClr val="062E64"/>
                </a:solidFill>
              </a:rPr>
              <a:t>sono</a:t>
            </a:r>
            <a:r>
              <a:rPr lang="en-GB" sz="2200" dirty="0">
                <a:solidFill>
                  <a:srgbClr val="062E64"/>
                </a:solidFill>
              </a:rPr>
              <a:t> spesso fatti con latte di mucca perché la loro produzione si è industrializzata. Si possono trovare molte varianti sul mercato (proteine 3,5-10 %, grassi 0-10 %, combinazioni con frutta, miele o cereali, </a:t>
            </a:r>
            <a:r>
              <a:rPr lang="en-GB" sz="2200" dirty="0" err="1">
                <a:solidFill>
                  <a:srgbClr val="062E64"/>
                </a:solidFill>
              </a:rPr>
              <a:t>ecc</a:t>
            </a:r>
            <a:r>
              <a:rPr lang="en-GB" sz="2200" dirty="0">
                <a:solidFill>
                  <a:srgbClr val="062E64"/>
                </a:solidFill>
              </a:rPr>
              <a:t>.).</a:t>
            </a:r>
          </a:p>
          <a:p>
            <a:pPr algn="just">
              <a:lnSpc>
                <a:spcPct val="90000"/>
              </a:lnSpc>
              <a:spcBef>
                <a:spcPts val="1000"/>
              </a:spcBef>
              <a:spcAft>
                <a:spcPts val="800"/>
              </a:spcAft>
            </a:pPr>
            <a:r>
              <a:rPr lang="en-GB" sz="2200" dirty="0">
                <a:solidFill>
                  <a:srgbClr val="062E64"/>
                </a:solidFill>
              </a:rPr>
              <a:t> Un tipico yogurt greco ha un alto livello di proteine (&gt;8%) e un alto contenuto di grassi (8-9%), un alto gusto di yogurt e acidità; è un prodotto molto denso e cremoso.</a:t>
            </a:r>
            <a:endParaRPr lang="es-ES" sz="2200" dirty="0">
              <a:solidFill>
                <a:srgbClr val="062E64"/>
              </a:solidFill>
            </a:endParaRP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4.1. Tipi di yogurt e latte fermentato </a:t>
            </a:r>
            <a:endParaRPr lang="es-ES" dirty="0"/>
          </a:p>
        </p:txBody>
      </p:sp>
      <p:pic>
        <p:nvPicPr>
          <p:cNvPr id="6" name="Imagen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9656" y="2474018"/>
            <a:ext cx="4185761" cy="3139321"/>
          </a:xfrm>
          <a:prstGeom prst="rect">
            <a:avLst/>
          </a:prstGeom>
        </p:spPr>
      </p:pic>
      <p:pic>
        <p:nvPicPr>
          <p:cNvPr id="5"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5417" y="6938902"/>
            <a:ext cx="609600" cy="609600"/>
          </a:xfrm>
          <a:prstGeom prst="rect">
            <a:avLst/>
          </a:prstGeom>
        </p:spPr>
      </p:pic>
    </p:spTree>
    <p:extLst>
      <p:ext uri="{BB962C8B-B14F-4D97-AF65-F5344CB8AC3E}">
        <p14:creationId xmlns:p14="http://schemas.microsoft.com/office/powerpoint/2010/main" val="523995206"/>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xmlns:a16="http://schemas.microsoft.com/office/drawing/2014/main" xmlns:a14="http://schemas.microsoft.com/office/drawing/2010/main">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object 19"/>
          <p:cNvSpPr/>
          <p:nvPr/>
        </p:nvSpPr>
        <p:spPr>
          <a:xfrm>
            <a:off x="8540495" y="466345"/>
            <a:ext cx="420624" cy="432815"/>
          </a:xfrm>
          <a:prstGeom prst="rect">
            <a:avLst/>
          </a:prstGeom>
          <a:blipFill>
            <a:blip r:embed="rId4" cstate="print"/>
            <a:stretch>
              <a:fillRect/>
            </a:stretch>
          </a:blipFill>
        </p:spPr>
        <p:txBody>
          <a:bodyPr wrap="square" lIns="0" tIns="0" rIns="0" bIns="0" rtlCol="0">
            <a:noAutofit/>
          </a:bodyPr>
          <a:lstStyle/>
          <a:p>
            <a:endParaRPr/>
          </a:p>
        </p:txBody>
      </p:sp>
      <p:sp>
        <p:nvSpPr>
          <p:cNvPr id="163" name="object 20"/>
          <p:cNvSpPr txBox="1">
            <a:spLocks noGrp="1"/>
          </p:cNvSpPr>
          <p:nvPr>
            <p:ph type="title"/>
          </p:nvPr>
        </p:nvSpPr>
        <p:spPr>
          <a:xfrm>
            <a:off x="8598687" y="2077142"/>
            <a:ext cx="3365962" cy="780249"/>
          </a:xfrm>
          <a:prstGeom prst="rect">
            <a:avLst/>
          </a:prstGeom>
        </p:spPr>
        <p:txBody>
          <a:bodyPr vert="horz" wrap="square" lIns="0" tIns="0" rIns="0" bIns="0" rtlCol="0" anchor="ctr">
            <a:noAutofit/>
          </a:bodyPr>
          <a:lstStyle/>
          <a:p>
            <a:pPr marL="12700" algn="r">
              <a:lnSpc>
                <a:spcPts val="2860"/>
              </a:lnSpc>
            </a:pPr>
            <a:r>
              <a:rPr lang="en-GB" sz="2400" b="1" spc="-15" dirty="0">
                <a:latin typeface="+mn-lt"/>
                <a:cs typeface="Trebuchet MS"/>
              </a:rPr>
              <a:t>Yogurt </a:t>
            </a:r>
            <a:r>
              <a:rPr lang="en-GB" sz="2400" b="1" spc="-10" dirty="0">
                <a:latin typeface="+mn-lt"/>
                <a:cs typeface="Trebuchet MS"/>
              </a:rPr>
              <a:t>naturale </a:t>
            </a:r>
            <a:r>
              <a:rPr lang="en-GB" sz="2400" b="1" spc="-15" dirty="0">
                <a:latin typeface="+mn-lt"/>
                <a:cs typeface="Trebuchet MS"/>
              </a:rPr>
              <a:t>alla greca</a:t>
            </a:r>
          </a:p>
        </p:txBody>
      </p:sp>
      <p:sp>
        <p:nvSpPr>
          <p:cNvPr id="165" name="object 23"/>
          <p:cNvSpPr/>
          <p:nvPr/>
        </p:nvSpPr>
        <p:spPr>
          <a:xfrm>
            <a:off x="5233971" y="3897423"/>
            <a:ext cx="342900" cy="365760"/>
          </a:xfrm>
          <a:prstGeom prst="rect">
            <a:avLst/>
          </a:prstGeom>
          <a:blipFill>
            <a:blip r:embed="rId5" cstate="print"/>
            <a:stretch>
              <a:fillRect/>
            </a:stretch>
          </a:blipFill>
        </p:spPr>
        <p:txBody>
          <a:bodyPr wrap="square" lIns="0" tIns="0" rIns="0" bIns="0" rtlCol="0">
            <a:noAutofit/>
          </a:bodyPr>
          <a:lstStyle/>
          <a:p>
            <a:endParaRPr/>
          </a:p>
        </p:txBody>
      </p:sp>
      <p:sp>
        <p:nvSpPr>
          <p:cNvPr id="166" name="object 27"/>
          <p:cNvSpPr/>
          <p:nvPr/>
        </p:nvSpPr>
        <p:spPr>
          <a:xfrm>
            <a:off x="6215427" y="3897423"/>
            <a:ext cx="345948" cy="365760"/>
          </a:xfrm>
          <a:prstGeom prst="rect">
            <a:avLst/>
          </a:prstGeom>
          <a:blipFill>
            <a:blip r:embed="rId5" cstate="print"/>
            <a:stretch>
              <a:fillRect/>
            </a:stretch>
          </a:blipFill>
        </p:spPr>
        <p:txBody>
          <a:bodyPr wrap="square" lIns="0" tIns="0" rIns="0" bIns="0" rtlCol="0">
            <a:noAutofit/>
          </a:bodyPr>
          <a:lstStyle/>
          <a:p>
            <a:endParaRPr/>
          </a:p>
        </p:txBody>
      </p:sp>
      <p:sp>
        <p:nvSpPr>
          <p:cNvPr id="167" name="object 32"/>
          <p:cNvSpPr/>
          <p:nvPr/>
        </p:nvSpPr>
        <p:spPr>
          <a:xfrm>
            <a:off x="4552742" y="5471714"/>
            <a:ext cx="179832" cy="192024"/>
          </a:xfrm>
          <a:prstGeom prst="rect">
            <a:avLst/>
          </a:prstGeom>
          <a:blipFill>
            <a:blip r:embed="rId6" cstate="print"/>
            <a:stretch>
              <a:fillRect/>
            </a:stretch>
          </a:blipFill>
        </p:spPr>
        <p:txBody>
          <a:bodyPr wrap="square" lIns="0" tIns="0" rIns="0" bIns="0" rtlCol="0">
            <a:noAutofit/>
          </a:bodyPr>
          <a:lstStyle/>
          <a:p>
            <a:endParaRPr/>
          </a:p>
        </p:txBody>
      </p:sp>
      <p:sp>
        <p:nvSpPr>
          <p:cNvPr id="168" name="object 38"/>
          <p:cNvSpPr txBox="1"/>
          <p:nvPr/>
        </p:nvSpPr>
        <p:spPr>
          <a:xfrm>
            <a:off x="4642893" y="3818640"/>
            <a:ext cx="4695612" cy="1665393"/>
          </a:xfrm>
          <a:prstGeom prst="rect">
            <a:avLst/>
          </a:prstGeom>
        </p:spPr>
        <p:txBody>
          <a:bodyPr vert="horz" wrap="square" lIns="0" tIns="0" rIns="0" bIns="0" rtlCol="0">
            <a:noAutofit/>
          </a:bodyPr>
          <a:lstStyle/>
          <a:p>
            <a:pPr marL="12700"/>
            <a:r>
              <a:rPr lang="en-GB" sz="1600" b="1" u="heavy" spc="-15" dirty="0">
                <a:solidFill>
                  <a:srgbClr val="062E64"/>
                </a:solidFill>
                <a:cs typeface="Trebuchet MS"/>
              </a:rPr>
              <a:t>Sfide di </a:t>
            </a:r>
            <a:r>
              <a:rPr lang="en-GB" sz="1600" b="1" u="heavy" spc="-10" dirty="0">
                <a:solidFill>
                  <a:srgbClr val="062E64"/>
                </a:solidFill>
                <a:cs typeface="Trebuchet MS"/>
              </a:rPr>
              <a:t>prodotto </a:t>
            </a:r>
            <a:r>
              <a:rPr lang="en-GB" sz="1600" b="1" u="heavy" spc="-15" dirty="0">
                <a:solidFill>
                  <a:srgbClr val="062E64"/>
                </a:solidFill>
                <a:cs typeface="Trebuchet MS"/>
              </a:rPr>
              <a:t>e di </a:t>
            </a:r>
            <a:r>
              <a:rPr lang="en-GB" sz="1600" b="1" u="heavy" spc="-10" dirty="0">
                <a:solidFill>
                  <a:srgbClr val="062E64"/>
                </a:solidFill>
                <a:cs typeface="Trebuchet MS"/>
              </a:rPr>
              <a:t>processo</a:t>
            </a:r>
            <a:r>
              <a:rPr lang="en-GB" sz="1600" b="1" spc="-10" dirty="0">
                <a:solidFill>
                  <a:srgbClr val="062E64"/>
                </a:solidFill>
                <a:cs typeface="Trebuchet MS"/>
              </a:rPr>
              <a:t>:</a:t>
            </a:r>
            <a:endParaRPr lang="en-GB" sz="1600" dirty="0">
              <a:solidFill>
                <a:srgbClr val="062E64"/>
              </a:solidFill>
              <a:cs typeface="Trebuchet MS"/>
            </a:endParaRPr>
          </a:p>
          <a:p>
            <a:pPr marL="12700" marR="13970">
              <a:spcBef>
                <a:spcPts val="380"/>
              </a:spcBef>
              <a:buClr>
                <a:srgbClr val="003366"/>
              </a:buClr>
              <a:buSzPct val="87500"/>
              <a:buFont typeface="Arial"/>
              <a:buChar char="•"/>
              <a:tabLst>
                <a:tab pos="128270" algn="l"/>
              </a:tabLst>
            </a:pPr>
            <a:r>
              <a:rPr sz="1600" b="1" spc="-15" dirty="0">
                <a:solidFill>
                  <a:schemeClr val="accent1"/>
                </a:solidFill>
                <a:cs typeface="Trebuchet MS"/>
              </a:rPr>
              <a:t>Lenta </a:t>
            </a:r>
            <a:r>
              <a:rPr sz="1600" b="1" spc="-10" dirty="0">
                <a:solidFill>
                  <a:schemeClr val="accent1"/>
                </a:solidFill>
                <a:cs typeface="Trebuchet MS"/>
              </a:rPr>
              <a:t>diminuzione del </a:t>
            </a:r>
            <a:r>
              <a:rPr sz="1600" b="1" spc="-15" dirty="0">
                <a:solidFill>
                  <a:schemeClr val="accent1"/>
                </a:solidFill>
                <a:cs typeface="Trebuchet MS"/>
              </a:rPr>
              <a:t>pH </a:t>
            </a:r>
            <a:r>
              <a:rPr sz="1600" b="1" spc="-10" dirty="0">
                <a:solidFill>
                  <a:schemeClr val="accent1"/>
                </a:solidFill>
                <a:cs typeface="Trebuchet MS"/>
              </a:rPr>
              <a:t>durante il processo di separazione per garantire un sapore delicato al prodotto finale</a:t>
            </a:r>
            <a:endParaRPr sz="1600" dirty="0">
              <a:solidFill>
                <a:schemeClr val="accent1"/>
              </a:solidFill>
              <a:cs typeface="Trebuchet MS"/>
            </a:endParaRPr>
          </a:p>
          <a:p>
            <a:pPr marL="127000" indent="-114300">
              <a:spcBef>
                <a:spcPts val="365"/>
              </a:spcBef>
              <a:buClr>
                <a:srgbClr val="003366"/>
              </a:buClr>
              <a:buFont typeface="Arial"/>
              <a:buChar char="•"/>
              <a:tabLst>
                <a:tab pos="127000" algn="l"/>
              </a:tabLst>
            </a:pPr>
            <a:r>
              <a:rPr sz="1400" dirty="0">
                <a:solidFill>
                  <a:srgbClr val="062E64"/>
                </a:solidFill>
                <a:cs typeface="Trebuchet MS"/>
              </a:rPr>
              <a:t>Bocca fresca e pulita</a:t>
            </a:r>
          </a:p>
          <a:p>
            <a:pPr marL="128270" indent="-116205">
              <a:spcBef>
                <a:spcPts val="335"/>
              </a:spcBef>
              <a:buClr>
                <a:srgbClr val="003366"/>
              </a:buClr>
              <a:buFont typeface="Arial"/>
              <a:buChar char="•"/>
              <a:tabLst>
                <a:tab pos="128270" algn="l"/>
              </a:tabLst>
            </a:pPr>
            <a:r>
              <a:rPr sz="1400" dirty="0">
                <a:solidFill>
                  <a:srgbClr val="062E64"/>
                </a:solidFill>
                <a:cs typeface="Trebuchet MS"/>
              </a:rPr>
              <a:t>Consistenza liscia, </a:t>
            </a:r>
            <a:r>
              <a:rPr sz="1400" spc="-5" dirty="0">
                <a:solidFill>
                  <a:srgbClr val="062E64"/>
                </a:solidFill>
                <a:cs typeface="Trebuchet MS"/>
              </a:rPr>
              <a:t>lucida </a:t>
            </a:r>
            <a:r>
              <a:rPr sz="1400" dirty="0">
                <a:solidFill>
                  <a:srgbClr val="062E64"/>
                </a:solidFill>
                <a:cs typeface="Trebuchet MS"/>
              </a:rPr>
              <a:t>e </a:t>
            </a:r>
            <a:r>
              <a:rPr sz="1400" spc="-5" dirty="0" err="1">
                <a:solidFill>
                  <a:srgbClr val="062E64"/>
                </a:solidFill>
                <a:cs typeface="Trebuchet MS"/>
              </a:rPr>
              <a:t>cremosa</a:t>
            </a:r>
            <a:r>
              <a:rPr sz="1400" spc="-5" dirty="0">
                <a:solidFill>
                  <a:srgbClr val="062E64"/>
                </a:solidFill>
                <a:cs typeface="Trebuchet MS"/>
              </a:rPr>
              <a:t> </a:t>
            </a:r>
            <a:r>
              <a:rPr lang="it-IT" sz="1400" spc="-5" dirty="0">
                <a:solidFill>
                  <a:srgbClr val="062E64"/>
                </a:solidFill>
                <a:cs typeface="Trebuchet MS"/>
              </a:rPr>
              <a:t>con</a:t>
            </a:r>
            <a:r>
              <a:rPr sz="1400" dirty="0">
                <a:solidFill>
                  <a:srgbClr val="062E64"/>
                </a:solidFill>
                <a:cs typeface="Trebuchet MS"/>
              </a:rPr>
              <a:t> basso</a:t>
            </a:r>
            <a:r>
              <a:rPr lang="it-IT" sz="1400" dirty="0">
                <a:solidFill>
                  <a:srgbClr val="062E64"/>
                </a:solidFill>
                <a:cs typeface="Trebuchet MS"/>
              </a:rPr>
              <a:t> </a:t>
            </a:r>
            <a:r>
              <a:rPr sz="1400" dirty="0">
                <a:solidFill>
                  <a:srgbClr val="062E64"/>
                </a:solidFill>
                <a:cs typeface="Trebuchet MS"/>
              </a:rPr>
              <a:t>% di grassi</a:t>
            </a:r>
          </a:p>
          <a:p>
            <a:pPr marL="12700"/>
            <a:r>
              <a:rPr sz="1400" dirty="0">
                <a:solidFill>
                  <a:srgbClr val="062E64"/>
                </a:solidFill>
                <a:cs typeface="Trebuchet MS"/>
              </a:rPr>
              <a:t>variazioni e ricette tutte naturali</a:t>
            </a:r>
          </a:p>
        </p:txBody>
      </p:sp>
      <p:sp>
        <p:nvSpPr>
          <p:cNvPr id="169" name="object 40"/>
          <p:cNvSpPr txBox="1"/>
          <p:nvPr/>
        </p:nvSpPr>
        <p:spPr>
          <a:xfrm>
            <a:off x="4621185" y="5663738"/>
            <a:ext cx="1238885" cy="255270"/>
          </a:xfrm>
          <a:prstGeom prst="rect">
            <a:avLst/>
          </a:prstGeom>
        </p:spPr>
        <p:txBody>
          <a:bodyPr vert="horz" wrap="square" lIns="0" tIns="0" rIns="0" bIns="0" rtlCol="0">
            <a:noAutofit/>
          </a:bodyPr>
          <a:lstStyle/>
          <a:p>
            <a:pPr marL="12700"/>
            <a:r>
              <a:rPr sz="1600" b="1" u="heavy" spc="-10" dirty="0">
                <a:solidFill>
                  <a:srgbClr val="062E64"/>
                </a:solidFill>
                <a:cs typeface="Trebuchet MS"/>
              </a:rPr>
              <a:t>Vantaggi</a:t>
            </a:r>
            <a:r>
              <a:rPr sz="1600" b="1" spc="-10" dirty="0">
                <a:solidFill>
                  <a:srgbClr val="062E64"/>
                </a:solidFill>
                <a:cs typeface="Trebuchet MS"/>
              </a:rPr>
              <a:t>:</a:t>
            </a:r>
            <a:endParaRPr sz="1600" dirty="0">
              <a:solidFill>
                <a:srgbClr val="062E64"/>
              </a:solidFill>
              <a:cs typeface="Trebuchet MS"/>
            </a:endParaRPr>
          </a:p>
        </p:txBody>
      </p:sp>
      <p:sp>
        <p:nvSpPr>
          <p:cNvPr id="170" name="object 41"/>
          <p:cNvSpPr txBox="1"/>
          <p:nvPr/>
        </p:nvSpPr>
        <p:spPr>
          <a:xfrm>
            <a:off x="4607353" y="5951054"/>
            <a:ext cx="4870944" cy="377248"/>
          </a:xfrm>
          <a:prstGeom prst="rect">
            <a:avLst/>
          </a:prstGeom>
        </p:spPr>
        <p:txBody>
          <a:bodyPr vert="horz" wrap="square" lIns="0" tIns="0" rIns="0" bIns="0" rtlCol="0">
            <a:noAutofit/>
          </a:bodyPr>
          <a:lstStyle/>
          <a:p>
            <a:pPr marL="12700"/>
            <a:r>
              <a:rPr sz="1400" spc="-5" dirty="0">
                <a:solidFill>
                  <a:srgbClr val="062E64"/>
                </a:solidFill>
                <a:cs typeface="Trebuchet MS"/>
              </a:rPr>
              <a:t>Possibilità </a:t>
            </a:r>
            <a:r>
              <a:rPr sz="1400" dirty="0">
                <a:solidFill>
                  <a:srgbClr val="062E64"/>
                </a:solidFill>
                <a:cs typeface="Trebuchet MS"/>
              </a:rPr>
              <a:t>di raggiungere un alto livello di proteine con una buona</a:t>
            </a:r>
          </a:p>
          <a:p>
            <a:pPr marL="12700"/>
            <a:r>
              <a:rPr sz="1400" dirty="0">
                <a:solidFill>
                  <a:srgbClr val="062E64"/>
                </a:solidFill>
                <a:cs typeface="Trebuchet MS"/>
              </a:rPr>
              <a:t>texture</a:t>
            </a:r>
          </a:p>
        </p:txBody>
      </p:sp>
      <p:sp>
        <p:nvSpPr>
          <p:cNvPr id="171" name="object 42"/>
          <p:cNvSpPr txBox="1"/>
          <p:nvPr/>
        </p:nvSpPr>
        <p:spPr>
          <a:xfrm>
            <a:off x="775458" y="1134792"/>
            <a:ext cx="3374390" cy="1139190"/>
          </a:xfrm>
          <a:prstGeom prst="rect">
            <a:avLst/>
          </a:prstGeom>
        </p:spPr>
        <p:txBody>
          <a:bodyPr vert="horz" wrap="square" lIns="0" tIns="0" rIns="0" bIns="0" rtlCol="0">
            <a:noAutofit/>
          </a:bodyPr>
          <a:lstStyle/>
          <a:p>
            <a:pPr marL="12700" marR="12700" algn="ctr"/>
            <a:r>
              <a:rPr sz="1600" b="1" dirty="0">
                <a:solidFill>
                  <a:srgbClr val="062E64"/>
                </a:solidFill>
              </a:rPr>
              <a:t>Concentrazione ad alto livello proteico dopo la fermentazione</a:t>
            </a:r>
          </a:p>
          <a:p>
            <a:pPr>
              <a:lnSpc>
                <a:spcPts val="1300"/>
              </a:lnSpc>
              <a:spcBef>
                <a:spcPts val="42"/>
              </a:spcBef>
            </a:pPr>
            <a:endParaRPr sz="1300" dirty="0"/>
          </a:p>
          <a:p>
            <a:pPr marL="12700" marR="12700" algn="ctr"/>
            <a:r>
              <a:rPr sz="1600" dirty="0">
                <a:solidFill>
                  <a:srgbClr val="062E64"/>
                </a:solidFill>
              </a:rPr>
              <a:t>Latte scremato</a:t>
            </a:r>
          </a:p>
          <a:p>
            <a:pPr marL="12700" marR="12700" algn="ctr">
              <a:spcBef>
                <a:spcPts val="335"/>
              </a:spcBef>
            </a:pPr>
            <a:r>
              <a:rPr sz="1600" dirty="0">
                <a:solidFill>
                  <a:srgbClr val="062E64"/>
                </a:solidFill>
              </a:rPr>
              <a:t>(eventualmente fortificato)</a:t>
            </a:r>
          </a:p>
        </p:txBody>
      </p:sp>
      <p:sp>
        <p:nvSpPr>
          <p:cNvPr id="172" name="object 43"/>
          <p:cNvSpPr txBox="1"/>
          <p:nvPr/>
        </p:nvSpPr>
        <p:spPr>
          <a:xfrm>
            <a:off x="1632155" y="2475569"/>
            <a:ext cx="1661763" cy="265440"/>
          </a:xfrm>
          <a:prstGeom prst="rect">
            <a:avLst/>
          </a:prstGeom>
        </p:spPr>
        <p:txBody>
          <a:bodyPr vert="horz" wrap="square" lIns="0" tIns="0" rIns="0" bIns="0" rtlCol="0">
            <a:noAutofit/>
          </a:bodyPr>
          <a:lstStyle/>
          <a:p>
            <a:pPr marL="12700"/>
            <a:r>
              <a:rPr sz="1600" dirty="0">
                <a:solidFill>
                  <a:srgbClr val="062E64"/>
                </a:solidFill>
              </a:rPr>
              <a:t>Omogeneizzazione</a:t>
            </a:r>
          </a:p>
        </p:txBody>
      </p:sp>
      <p:sp>
        <p:nvSpPr>
          <p:cNvPr id="173" name="object 44"/>
          <p:cNvSpPr txBox="1"/>
          <p:nvPr/>
        </p:nvSpPr>
        <p:spPr>
          <a:xfrm>
            <a:off x="1335072" y="3009433"/>
            <a:ext cx="2481496" cy="176697"/>
          </a:xfrm>
          <a:prstGeom prst="rect">
            <a:avLst/>
          </a:prstGeom>
        </p:spPr>
        <p:txBody>
          <a:bodyPr vert="horz" wrap="square" lIns="0" tIns="0" rIns="0" bIns="0" rtlCol="0">
            <a:noAutofit/>
          </a:bodyPr>
          <a:lstStyle/>
          <a:p>
            <a:pPr marL="12700"/>
            <a:r>
              <a:rPr sz="1600" dirty="0">
                <a:solidFill>
                  <a:srgbClr val="062E64"/>
                </a:solidFill>
              </a:rPr>
              <a:t>Pastorizzazione (92°C - 5 min)</a:t>
            </a:r>
          </a:p>
        </p:txBody>
      </p:sp>
      <p:sp>
        <p:nvSpPr>
          <p:cNvPr id="174" name="object 45"/>
          <p:cNvSpPr txBox="1"/>
          <p:nvPr/>
        </p:nvSpPr>
        <p:spPr>
          <a:xfrm>
            <a:off x="1451402" y="3506549"/>
            <a:ext cx="1959991" cy="265017"/>
          </a:xfrm>
          <a:prstGeom prst="rect">
            <a:avLst/>
          </a:prstGeom>
        </p:spPr>
        <p:txBody>
          <a:bodyPr vert="horz" wrap="square" lIns="0" tIns="0" rIns="0" bIns="0" rtlCol="0">
            <a:noAutofit/>
          </a:bodyPr>
          <a:lstStyle/>
          <a:p>
            <a:pPr marL="12700"/>
            <a:r>
              <a:rPr sz="1600" dirty="0">
                <a:solidFill>
                  <a:srgbClr val="062E64"/>
                </a:solidFill>
              </a:rPr>
              <a:t>Raffreddamento a 42°C</a:t>
            </a:r>
          </a:p>
        </p:txBody>
      </p:sp>
      <p:sp>
        <p:nvSpPr>
          <p:cNvPr id="175" name="object 46"/>
          <p:cNvSpPr txBox="1"/>
          <p:nvPr/>
        </p:nvSpPr>
        <p:spPr>
          <a:xfrm>
            <a:off x="108155" y="6107069"/>
            <a:ext cx="4149214" cy="348898"/>
          </a:xfrm>
          <a:prstGeom prst="rect">
            <a:avLst/>
          </a:prstGeom>
        </p:spPr>
        <p:txBody>
          <a:bodyPr vert="horz" wrap="square" lIns="0" tIns="0" rIns="0" bIns="0" rtlCol="0">
            <a:noAutofit/>
          </a:bodyPr>
          <a:lstStyle>
            <a:defPPr>
              <a:defRPr lang="lt-LT"/>
            </a:defPPr>
            <a:lvl1pPr marL="12700">
              <a:defRPr sz="1600">
                <a:solidFill>
                  <a:srgbClr val="062E64"/>
                </a:solidFill>
              </a:defRPr>
            </a:lvl1pPr>
          </a:lstStyle>
          <a:p>
            <a:r>
              <a:rPr dirty="0"/>
              <a:t>Riempimento - Raffreddamento - Stoccaggio &lt;6°C</a:t>
            </a:r>
          </a:p>
        </p:txBody>
      </p:sp>
      <p:sp>
        <p:nvSpPr>
          <p:cNvPr id="176" name="object 47"/>
          <p:cNvSpPr/>
          <p:nvPr/>
        </p:nvSpPr>
        <p:spPr>
          <a:xfrm>
            <a:off x="2466767" y="3246040"/>
            <a:ext cx="76200" cy="288925"/>
          </a:xfrm>
          <a:custGeom>
            <a:avLst/>
            <a:gdLst/>
            <a:ahLst/>
            <a:cxnLst/>
            <a:rect l="l" t="t" r="r" b="b"/>
            <a:pathLst>
              <a:path w="76200" h="288925">
                <a:moveTo>
                  <a:pt x="31750" y="212725"/>
                </a:moveTo>
                <a:lnTo>
                  <a:pt x="0" y="212725"/>
                </a:lnTo>
                <a:lnTo>
                  <a:pt x="38100" y="288925"/>
                </a:lnTo>
                <a:lnTo>
                  <a:pt x="69850" y="225425"/>
                </a:lnTo>
                <a:lnTo>
                  <a:pt x="31750" y="225425"/>
                </a:lnTo>
                <a:lnTo>
                  <a:pt x="31750" y="212725"/>
                </a:lnTo>
                <a:close/>
              </a:path>
              <a:path w="76200" h="288925">
                <a:moveTo>
                  <a:pt x="76200" y="212725"/>
                </a:moveTo>
                <a:lnTo>
                  <a:pt x="44450" y="212725"/>
                </a:lnTo>
                <a:lnTo>
                  <a:pt x="44450" y="225425"/>
                </a:lnTo>
                <a:lnTo>
                  <a:pt x="69850" y="225425"/>
                </a:lnTo>
                <a:lnTo>
                  <a:pt x="76200" y="212725"/>
                </a:lnTo>
                <a:close/>
              </a:path>
              <a:path w="76200" h="288925">
                <a:moveTo>
                  <a:pt x="44450" y="0"/>
                </a:moveTo>
                <a:lnTo>
                  <a:pt x="31750" y="0"/>
                </a:lnTo>
                <a:lnTo>
                  <a:pt x="31750" y="212725"/>
                </a:lnTo>
                <a:lnTo>
                  <a:pt x="44450" y="212725"/>
                </a:lnTo>
                <a:lnTo>
                  <a:pt x="44450" y="0"/>
                </a:lnTo>
                <a:close/>
              </a:path>
            </a:pathLst>
          </a:custGeom>
          <a:solidFill>
            <a:srgbClr val="000000"/>
          </a:solidFill>
        </p:spPr>
        <p:txBody>
          <a:bodyPr wrap="square" lIns="0" tIns="0" rIns="0" bIns="0" rtlCol="0">
            <a:noAutofit/>
          </a:bodyPr>
          <a:lstStyle/>
          <a:p>
            <a:endParaRPr/>
          </a:p>
        </p:txBody>
      </p:sp>
      <p:sp>
        <p:nvSpPr>
          <p:cNvPr id="177" name="object 48"/>
          <p:cNvSpPr/>
          <p:nvPr/>
        </p:nvSpPr>
        <p:spPr>
          <a:xfrm>
            <a:off x="2458894" y="3758866"/>
            <a:ext cx="76200" cy="311150"/>
          </a:xfrm>
          <a:custGeom>
            <a:avLst/>
            <a:gdLst/>
            <a:ahLst/>
            <a:cxnLst/>
            <a:rect l="l" t="t" r="r" b="b"/>
            <a:pathLst>
              <a:path w="76200" h="311150">
                <a:moveTo>
                  <a:pt x="31750" y="234950"/>
                </a:moveTo>
                <a:lnTo>
                  <a:pt x="0" y="234950"/>
                </a:lnTo>
                <a:lnTo>
                  <a:pt x="38100" y="311150"/>
                </a:lnTo>
                <a:lnTo>
                  <a:pt x="69850" y="247650"/>
                </a:lnTo>
                <a:lnTo>
                  <a:pt x="31750" y="247650"/>
                </a:lnTo>
                <a:lnTo>
                  <a:pt x="31750" y="234950"/>
                </a:lnTo>
                <a:close/>
              </a:path>
              <a:path w="76200" h="311150">
                <a:moveTo>
                  <a:pt x="76200" y="234950"/>
                </a:moveTo>
                <a:lnTo>
                  <a:pt x="44450" y="234950"/>
                </a:lnTo>
                <a:lnTo>
                  <a:pt x="44450" y="247650"/>
                </a:lnTo>
                <a:lnTo>
                  <a:pt x="69850" y="247650"/>
                </a:lnTo>
                <a:lnTo>
                  <a:pt x="76200" y="234950"/>
                </a:lnTo>
                <a:close/>
              </a:path>
              <a:path w="76200" h="311150">
                <a:moveTo>
                  <a:pt x="44450" y="0"/>
                </a:moveTo>
                <a:lnTo>
                  <a:pt x="31750" y="0"/>
                </a:lnTo>
                <a:lnTo>
                  <a:pt x="31750" y="234950"/>
                </a:lnTo>
                <a:lnTo>
                  <a:pt x="44450" y="234950"/>
                </a:lnTo>
                <a:lnTo>
                  <a:pt x="44450" y="0"/>
                </a:lnTo>
                <a:close/>
              </a:path>
            </a:pathLst>
          </a:custGeom>
          <a:solidFill>
            <a:srgbClr val="000000"/>
          </a:solidFill>
        </p:spPr>
        <p:txBody>
          <a:bodyPr wrap="square" lIns="0" tIns="0" rIns="0" bIns="0" rtlCol="0">
            <a:noAutofit/>
          </a:bodyPr>
          <a:lstStyle/>
          <a:p>
            <a:endParaRPr/>
          </a:p>
        </p:txBody>
      </p:sp>
      <p:sp>
        <p:nvSpPr>
          <p:cNvPr id="178" name="object 49"/>
          <p:cNvSpPr/>
          <p:nvPr/>
        </p:nvSpPr>
        <p:spPr>
          <a:xfrm>
            <a:off x="2462323" y="4249340"/>
            <a:ext cx="76200" cy="282575"/>
          </a:xfrm>
          <a:custGeom>
            <a:avLst/>
            <a:gdLst/>
            <a:ahLst/>
            <a:cxnLst/>
            <a:rect l="l" t="t" r="r" b="b"/>
            <a:pathLst>
              <a:path w="76200" h="282575">
                <a:moveTo>
                  <a:pt x="31792" y="206607"/>
                </a:moveTo>
                <a:lnTo>
                  <a:pt x="0" y="207137"/>
                </a:lnTo>
                <a:lnTo>
                  <a:pt x="39369" y="282575"/>
                </a:lnTo>
                <a:lnTo>
                  <a:pt x="69797" y="219201"/>
                </a:lnTo>
                <a:lnTo>
                  <a:pt x="32003" y="219201"/>
                </a:lnTo>
                <a:lnTo>
                  <a:pt x="31792" y="206607"/>
                </a:lnTo>
                <a:close/>
              </a:path>
              <a:path w="76200" h="282575">
                <a:moveTo>
                  <a:pt x="44490" y="206395"/>
                </a:moveTo>
                <a:lnTo>
                  <a:pt x="31792" y="206607"/>
                </a:lnTo>
                <a:lnTo>
                  <a:pt x="32003" y="219201"/>
                </a:lnTo>
                <a:lnTo>
                  <a:pt x="44703" y="219075"/>
                </a:lnTo>
                <a:lnTo>
                  <a:pt x="44490" y="206395"/>
                </a:lnTo>
                <a:close/>
              </a:path>
              <a:path w="76200" h="282575">
                <a:moveTo>
                  <a:pt x="76200" y="205867"/>
                </a:moveTo>
                <a:lnTo>
                  <a:pt x="44490" y="206395"/>
                </a:lnTo>
                <a:lnTo>
                  <a:pt x="44703" y="219075"/>
                </a:lnTo>
                <a:lnTo>
                  <a:pt x="32003" y="219201"/>
                </a:lnTo>
                <a:lnTo>
                  <a:pt x="69797" y="219201"/>
                </a:lnTo>
                <a:lnTo>
                  <a:pt x="76200" y="205867"/>
                </a:lnTo>
                <a:close/>
              </a:path>
              <a:path w="76200" h="282575">
                <a:moveTo>
                  <a:pt x="41020" y="0"/>
                </a:moveTo>
                <a:lnTo>
                  <a:pt x="28320" y="126"/>
                </a:lnTo>
                <a:lnTo>
                  <a:pt x="31792" y="206607"/>
                </a:lnTo>
                <a:lnTo>
                  <a:pt x="44490" y="206395"/>
                </a:lnTo>
                <a:lnTo>
                  <a:pt x="41020" y="0"/>
                </a:lnTo>
                <a:close/>
              </a:path>
            </a:pathLst>
          </a:custGeom>
          <a:solidFill>
            <a:srgbClr val="000000"/>
          </a:solidFill>
        </p:spPr>
        <p:txBody>
          <a:bodyPr wrap="square" lIns="0" tIns="0" rIns="0" bIns="0" rtlCol="0">
            <a:noAutofit/>
          </a:bodyPr>
          <a:lstStyle/>
          <a:p>
            <a:endParaRPr/>
          </a:p>
        </p:txBody>
      </p:sp>
      <p:sp>
        <p:nvSpPr>
          <p:cNvPr id="179" name="object 51"/>
          <p:cNvSpPr/>
          <p:nvPr/>
        </p:nvSpPr>
        <p:spPr>
          <a:xfrm>
            <a:off x="5238542" y="1088691"/>
            <a:ext cx="344424" cy="361188"/>
          </a:xfrm>
          <a:prstGeom prst="rect">
            <a:avLst/>
          </a:prstGeom>
          <a:blipFill>
            <a:blip r:embed="rId7" cstate="print"/>
            <a:stretch>
              <a:fillRect/>
            </a:stretch>
          </a:blipFill>
        </p:spPr>
        <p:txBody>
          <a:bodyPr wrap="square" lIns="0" tIns="0" rIns="0" bIns="0" rtlCol="0">
            <a:noAutofit/>
          </a:bodyPr>
          <a:lstStyle/>
          <a:p>
            <a:endParaRPr/>
          </a:p>
        </p:txBody>
      </p:sp>
      <p:sp>
        <p:nvSpPr>
          <p:cNvPr id="180" name="object 53"/>
          <p:cNvSpPr/>
          <p:nvPr/>
        </p:nvSpPr>
        <p:spPr>
          <a:xfrm>
            <a:off x="6015783" y="1088691"/>
            <a:ext cx="345948" cy="361188"/>
          </a:xfrm>
          <a:prstGeom prst="rect">
            <a:avLst/>
          </a:prstGeom>
          <a:blipFill>
            <a:blip r:embed="rId7" cstate="print"/>
            <a:stretch>
              <a:fillRect/>
            </a:stretch>
          </a:blipFill>
        </p:spPr>
        <p:txBody>
          <a:bodyPr wrap="square" lIns="0" tIns="0" rIns="0" bIns="0" rtlCol="0">
            <a:noAutofit/>
          </a:bodyPr>
          <a:lstStyle/>
          <a:p>
            <a:endParaRPr/>
          </a:p>
        </p:txBody>
      </p:sp>
      <p:sp>
        <p:nvSpPr>
          <p:cNvPr id="181" name="object 58"/>
          <p:cNvSpPr/>
          <p:nvPr/>
        </p:nvSpPr>
        <p:spPr>
          <a:xfrm>
            <a:off x="6922562" y="1088691"/>
            <a:ext cx="348996" cy="361188"/>
          </a:xfrm>
          <a:prstGeom prst="rect">
            <a:avLst/>
          </a:prstGeom>
          <a:blipFill>
            <a:blip r:embed="rId7" cstate="print"/>
            <a:stretch>
              <a:fillRect/>
            </a:stretch>
          </a:blipFill>
        </p:spPr>
        <p:txBody>
          <a:bodyPr wrap="square" lIns="0" tIns="0" rIns="0" bIns="0" rtlCol="0">
            <a:noAutofit/>
          </a:bodyPr>
          <a:lstStyle/>
          <a:p>
            <a:endParaRPr/>
          </a:p>
        </p:txBody>
      </p:sp>
      <p:sp>
        <p:nvSpPr>
          <p:cNvPr id="182" name="object 62"/>
          <p:cNvSpPr/>
          <p:nvPr/>
        </p:nvSpPr>
        <p:spPr>
          <a:xfrm>
            <a:off x="7189263" y="1088691"/>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83" name="object 83"/>
          <p:cNvSpPr/>
          <p:nvPr/>
        </p:nvSpPr>
        <p:spPr>
          <a:xfrm>
            <a:off x="4572555" y="1913174"/>
            <a:ext cx="643127" cy="365760"/>
          </a:xfrm>
          <a:prstGeom prst="rect">
            <a:avLst/>
          </a:prstGeom>
          <a:blipFill>
            <a:blip r:embed="rId8" cstate="print"/>
            <a:stretch>
              <a:fillRect/>
            </a:stretch>
          </a:blipFill>
        </p:spPr>
        <p:txBody>
          <a:bodyPr wrap="square" lIns="0" tIns="0" rIns="0" bIns="0" rtlCol="0">
            <a:noAutofit/>
          </a:bodyPr>
          <a:lstStyle/>
          <a:p>
            <a:endParaRPr/>
          </a:p>
        </p:txBody>
      </p:sp>
      <p:sp>
        <p:nvSpPr>
          <p:cNvPr id="184" name="object 113"/>
          <p:cNvSpPr/>
          <p:nvPr/>
        </p:nvSpPr>
        <p:spPr>
          <a:xfrm>
            <a:off x="4635039" y="2481626"/>
            <a:ext cx="179832" cy="192024"/>
          </a:xfrm>
          <a:prstGeom prst="rect">
            <a:avLst/>
          </a:prstGeom>
          <a:blipFill>
            <a:blip r:embed="rId6" cstate="print"/>
            <a:stretch>
              <a:fillRect/>
            </a:stretch>
          </a:blipFill>
        </p:spPr>
        <p:txBody>
          <a:bodyPr wrap="square" lIns="0" tIns="0" rIns="0" bIns="0" rtlCol="0">
            <a:noAutofit/>
          </a:bodyPr>
          <a:lstStyle/>
          <a:p>
            <a:endParaRPr/>
          </a:p>
        </p:txBody>
      </p:sp>
      <p:sp>
        <p:nvSpPr>
          <p:cNvPr id="185" name="object 115"/>
          <p:cNvSpPr/>
          <p:nvPr/>
        </p:nvSpPr>
        <p:spPr>
          <a:xfrm>
            <a:off x="5238542" y="2608118"/>
            <a:ext cx="344424" cy="365760"/>
          </a:xfrm>
          <a:prstGeom prst="rect">
            <a:avLst/>
          </a:prstGeom>
          <a:blipFill>
            <a:blip r:embed="rId5" cstate="print"/>
            <a:stretch>
              <a:fillRect/>
            </a:stretch>
          </a:blipFill>
        </p:spPr>
        <p:txBody>
          <a:bodyPr wrap="square" lIns="0" tIns="0" rIns="0" bIns="0" rtlCol="0">
            <a:noAutofit/>
          </a:bodyPr>
          <a:lstStyle/>
          <a:p>
            <a:endParaRPr/>
          </a:p>
        </p:txBody>
      </p:sp>
      <p:sp>
        <p:nvSpPr>
          <p:cNvPr id="186" name="object 118"/>
          <p:cNvSpPr/>
          <p:nvPr/>
        </p:nvSpPr>
        <p:spPr>
          <a:xfrm>
            <a:off x="5956347" y="2608118"/>
            <a:ext cx="342900" cy="365760"/>
          </a:xfrm>
          <a:prstGeom prst="rect">
            <a:avLst/>
          </a:prstGeom>
          <a:blipFill>
            <a:blip r:embed="rId5" cstate="print"/>
            <a:stretch>
              <a:fillRect/>
            </a:stretch>
          </a:blipFill>
        </p:spPr>
        <p:txBody>
          <a:bodyPr wrap="square" lIns="0" tIns="0" rIns="0" bIns="0" rtlCol="0">
            <a:noAutofit/>
          </a:bodyPr>
          <a:lstStyle/>
          <a:p>
            <a:endParaRPr/>
          </a:p>
        </p:txBody>
      </p:sp>
      <p:sp>
        <p:nvSpPr>
          <p:cNvPr id="187" name="object 122"/>
          <p:cNvSpPr/>
          <p:nvPr/>
        </p:nvSpPr>
        <p:spPr>
          <a:xfrm>
            <a:off x="6384590" y="2608118"/>
            <a:ext cx="344424" cy="365760"/>
          </a:xfrm>
          <a:prstGeom prst="rect">
            <a:avLst/>
          </a:prstGeom>
          <a:blipFill>
            <a:blip r:embed="rId5" cstate="print"/>
            <a:stretch>
              <a:fillRect/>
            </a:stretch>
          </a:blipFill>
        </p:spPr>
        <p:txBody>
          <a:bodyPr wrap="square" lIns="0" tIns="0" rIns="0" bIns="0" rtlCol="0">
            <a:noAutofit/>
          </a:bodyPr>
          <a:lstStyle/>
          <a:p>
            <a:endParaRPr/>
          </a:p>
        </p:txBody>
      </p:sp>
      <p:sp>
        <p:nvSpPr>
          <p:cNvPr id="188" name="object 124"/>
          <p:cNvSpPr/>
          <p:nvPr/>
        </p:nvSpPr>
        <p:spPr>
          <a:xfrm>
            <a:off x="6591854" y="2608118"/>
            <a:ext cx="341376" cy="365760"/>
          </a:xfrm>
          <a:prstGeom prst="rect">
            <a:avLst/>
          </a:prstGeom>
          <a:blipFill>
            <a:blip r:embed="rId5" cstate="print"/>
            <a:stretch>
              <a:fillRect/>
            </a:stretch>
          </a:blipFill>
        </p:spPr>
        <p:txBody>
          <a:bodyPr wrap="square" lIns="0" tIns="0" rIns="0" bIns="0" rtlCol="0">
            <a:noAutofit/>
          </a:bodyPr>
          <a:lstStyle/>
          <a:p>
            <a:endParaRPr/>
          </a:p>
        </p:txBody>
      </p:sp>
      <p:sp>
        <p:nvSpPr>
          <p:cNvPr id="189" name="object 126"/>
          <p:cNvSpPr/>
          <p:nvPr/>
        </p:nvSpPr>
        <p:spPr>
          <a:xfrm>
            <a:off x="7303562" y="2608118"/>
            <a:ext cx="342900" cy="365760"/>
          </a:xfrm>
          <a:prstGeom prst="rect">
            <a:avLst/>
          </a:prstGeom>
          <a:blipFill>
            <a:blip r:embed="rId5" cstate="print"/>
            <a:stretch>
              <a:fillRect/>
            </a:stretch>
          </a:blipFill>
        </p:spPr>
        <p:txBody>
          <a:bodyPr wrap="square" lIns="0" tIns="0" rIns="0" bIns="0" rtlCol="0">
            <a:noAutofit/>
          </a:bodyPr>
          <a:lstStyle/>
          <a:p>
            <a:endParaRPr/>
          </a:p>
        </p:txBody>
      </p:sp>
      <p:sp>
        <p:nvSpPr>
          <p:cNvPr id="190" name="object 127"/>
          <p:cNvSpPr/>
          <p:nvPr/>
        </p:nvSpPr>
        <p:spPr>
          <a:xfrm>
            <a:off x="7366048" y="2608118"/>
            <a:ext cx="554735" cy="365760"/>
          </a:xfrm>
          <a:prstGeom prst="rect">
            <a:avLst/>
          </a:prstGeom>
          <a:blipFill>
            <a:blip r:embed="rId9" cstate="print"/>
            <a:stretch>
              <a:fillRect/>
            </a:stretch>
          </a:blipFill>
        </p:spPr>
        <p:txBody>
          <a:bodyPr wrap="square" lIns="0" tIns="0" rIns="0" bIns="0" rtlCol="0">
            <a:noAutofit/>
          </a:bodyPr>
          <a:lstStyle/>
          <a:p>
            <a:endParaRPr/>
          </a:p>
        </p:txBody>
      </p:sp>
      <p:sp>
        <p:nvSpPr>
          <p:cNvPr id="191" name="object 128"/>
          <p:cNvSpPr/>
          <p:nvPr/>
        </p:nvSpPr>
        <p:spPr>
          <a:xfrm>
            <a:off x="7640366" y="2608118"/>
            <a:ext cx="731520" cy="365760"/>
          </a:xfrm>
          <a:prstGeom prst="rect">
            <a:avLst/>
          </a:prstGeom>
          <a:blipFill>
            <a:blip r:embed="rId10" cstate="print"/>
            <a:stretch>
              <a:fillRect/>
            </a:stretch>
          </a:blipFill>
        </p:spPr>
        <p:txBody>
          <a:bodyPr wrap="square" lIns="0" tIns="0" rIns="0" bIns="0" rtlCol="0">
            <a:noAutofit/>
          </a:bodyPr>
          <a:lstStyle/>
          <a:p>
            <a:endParaRPr/>
          </a:p>
        </p:txBody>
      </p:sp>
      <p:sp>
        <p:nvSpPr>
          <p:cNvPr id="192" name="object 129"/>
          <p:cNvSpPr/>
          <p:nvPr/>
        </p:nvSpPr>
        <p:spPr>
          <a:xfrm>
            <a:off x="8091472" y="2608118"/>
            <a:ext cx="341375" cy="365760"/>
          </a:xfrm>
          <a:prstGeom prst="rect">
            <a:avLst/>
          </a:prstGeom>
          <a:blipFill>
            <a:blip r:embed="rId5" cstate="print"/>
            <a:stretch>
              <a:fillRect/>
            </a:stretch>
          </a:blipFill>
        </p:spPr>
        <p:txBody>
          <a:bodyPr wrap="square" lIns="0" tIns="0" rIns="0" bIns="0" rtlCol="0">
            <a:noAutofit/>
          </a:bodyPr>
          <a:lstStyle/>
          <a:p>
            <a:endParaRPr/>
          </a:p>
        </p:txBody>
      </p:sp>
      <p:sp>
        <p:nvSpPr>
          <p:cNvPr id="193" name="object 130"/>
          <p:cNvSpPr/>
          <p:nvPr/>
        </p:nvSpPr>
        <p:spPr>
          <a:xfrm>
            <a:off x="8152431" y="2608118"/>
            <a:ext cx="341375" cy="365760"/>
          </a:xfrm>
          <a:prstGeom prst="rect">
            <a:avLst/>
          </a:prstGeom>
          <a:blipFill>
            <a:blip r:embed="rId5" cstate="print"/>
            <a:stretch>
              <a:fillRect/>
            </a:stretch>
          </a:blipFill>
        </p:spPr>
        <p:txBody>
          <a:bodyPr wrap="square" lIns="0" tIns="0" rIns="0" bIns="0" rtlCol="0">
            <a:noAutofit/>
          </a:bodyPr>
          <a:lstStyle/>
          <a:p>
            <a:endParaRPr/>
          </a:p>
        </p:txBody>
      </p:sp>
      <p:sp>
        <p:nvSpPr>
          <p:cNvPr id="194" name="object 132"/>
          <p:cNvSpPr/>
          <p:nvPr/>
        </p:nvSpPr>
        <p:spPr>
          <a:xfrm>
            <a:off x="5174535" y="2929683"/>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95" name="object 134"/>
          <p:cNvSpPr/>
          <p:nvPr/>
        </p:nvSpPr>
        <p:spPr>
          <a:xfrm>
            <a:off x="5378751" y="2929683"/>
            <a:ext cx="342900" cy="361188"/>
          </a:xfrm>
          <a:prstGeom prst="rect">
            <a:avLst/>
          </a:prstGeom>
          <a:blipFill>
            <a:blip r:embed="rId7" cstate="print"/>
            <a:stretch>
              <a:fillRect/>
            </a:stretch>
          </a:blipFill>
        </p:spPr>
        <p:txBody>
          <a:bodyPr wrap="square" lIns="0" tIns="0" rIns="0" bIns="0" rtlCol="0">
            <a:noAutofit/>
          </a:bodyPr>
          <a:lstStyle/>
          <a:p>
            <a:endParaRPr/>
          </a:p>
        </p:txBody>
      </p:sp>
      <p:sp>
        <p:nvSpPr>
          <p:cNvPr id="196" name="object 136"/>
          <p:cNvSpPr/>
          <p:nvPr/>
        </p:nvSpPr>
        <p:spPr>
          <a:xfrm>
            <a:off x="6221522" y="2929683"/>
            <a:ext cx="344424" cy="361188"/>
          </a:xfrm>
          <a:prstGeom prst="rect">
            <a:avLst/>
          </a:prstGeom>
          <a:blipFill>
            <a:blip r:embed="rId7" cstate="print"/>
            <a:stretch>
              <a:fillRect/>
            </a:stretch>
          </a:blipFill>
        </p:spPr>
        <p:txBody>
          <a:bodyPr wrap="square" lIns="0" tIns="0" rIns="0" bIns="0" rtlCol="0">
            <a:noAutofit/>
          </a:bodyPr>
          <a:lstStyle/>
          <a:p>
            <a:endParaRPr/>
          </a:p>
        </p:txBody>
      </p:sp>
      <p:sp>
        <p:nvSpPr>
          <p:cNvPr id="197" name="object 140"/>
          <p:cNvSpPr/>
          <p:nvPr/>
        </p:nvSpPr>
        <p:spPr>
          <a:xfrm>
            <a:off x="7442248" y="2929683"/>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98" name="object 142"/>
          <p:cNvSpPr/>
          <p:nvPr/>
        </p:nvSpPr>
        <p:spPr>
          <a:xfrm>
            <a:off x="8484663" y="2929683"/>
            <a:ext cx="341375" cy="361188"/>
          </a:xfrm>
          <a:prstGeom prst="rect">
            <a:avLst/>
          </a:prstGeom>
          <a:blipFill>
            <a:blip r:embed="rId7" cstate="print"/>
            <a:stretch>
              <a:fillRect/>
            </a:stretch>
          </a:blipFill>
        </p:spPr>
        <p:txBody>
          <a:bodyPr wrap="square" lIns="0" tIns="0" rIns="0" bIns="0" rtlCol="0">
            <a:noAutofit/>
          </a:bodyPr>
          <a:lstStyle/>
          <a:p>
            <a:endParaRPr/>
          </a:p>
        </p:txBody>
      </p:sp>
      <p:sp>
        <p:nvSpPr>
          <p:cNvPr id="199" name="object 143"/>
          <p:cNvSpPr/>
          <p:nvPr/>
        </p:nvSpPr>
        <p:spPr>
          <a:xfrm>
            <a:off x="1822244" y="3866816"/>
            <a:ext cx="674751" cy="76200"/>
          </a:xfrm>
          <a:custGeom>
            <a:avLst/>
            <a:gdLst/>
            <a:ahLst/>
            <a:cxnLst/>
            <a:rect l="l" t="t" r="r" b="b"/>
            <a:pathLst>
              <a:path w="674751" h="76200">
                <a:moveTo>
                  <a:pt x="598551" y="0"/>
                </a:moveTo>
                <a:lnTo>
                  <a:pt x="598551" y="31750"/>
                </a:lnTo>
                <a:lnTo>
                  <a:pt x="611251" y="31750"/>
                </a:lnTo>
                <a:lnTo>
                  <a:pt x="611251" y="44450"/>
                </a:lnTo>
                <a:lnTo>
                  <a:pt x="598551" y="44450"/>
                </a:lnTo>
                <a:lnTo>
                  <a:pt x="598551" y="76200"/>
                </a:lnTo>
                <a:lnTo>
                  <a:pt x="674751" y="38100"/>
                </a:lnTo>
                <a:lnTo>
                  <a:pt x="598551" y="0"/>
                </a:lnTo>
                <a:close/>
              </a:path>
              <a:path w="674751" h="76200">
                <a:moveTo>
                  <a:pt x="598551" y="31750"/>
                </a:moveTo>
                <a:lnTo>
                  <a:pt x="0" y="31750"/>
                </a:lnTo>
                <a:lnTo>
                  <a:pt x="0" y="44450"/>
                </a:lnTo>
                <a:lnTo>
                  <a:pt x="598551" y="44450"/>
                </a:lnTo>
                <a:lnTo>
                  <a:pt x="598551" y="31750"/>
                </a:lnTo>
                <a:close/>
              </a:path>
            </a:pathLst>
          </a:custGeom>
          <a:solidFill>
            <a:srgbClr val="000000"/>
          </a:solidFill>
        </p:spPr>
        <p:txBody>
          <a:bodyPr wrap="square" lIns="0" tIns="0" rIns="0" bIns="0" rtlCol="0">
            <a:noAutofit/>
          </a:bodyPr>
          <a:lstStyle/>
          <a:p>
            <a:endParaRPr/>
          </a:p>
        </p:txBody>
      </p:sp>
      <p:sp>
        <p:nvSpPr>
          <p:cNvPr id="200" name="object 145"/>
          <p:cNvSpPr/>
          <p:nvPr/>
        </p:nvSpPr>
        <p:spPr>
          <a:xfrm>
            <a:off x="1451402" y="3723688"/>
            <a:ext cx="300228" cy="300227"/>
          </a:xfrm>
          <a:prstGeom prst="rect">
            <a:avLst/>
          </a:prstGeom>
          <a:blipFill>
            <a:blip r:embed="rId11" cstate="print"/>
            <a:stretch>
              <a:fillRect/>
            </a:stretch>
          </a:blipFill>
        </p:spPr>
        <p:txBody>
          <a:bodyPr wrap="square" lIns="0" tIns="0" rIns="0" bIns="0" rtlCol="0">
            <a:noAutofit/>
          </a:bodyPr>
          <a:lstStyle/>
          <a:p>
            <a:endParaRPr/>
          </a:p>
        </p:txBody>
      </p:sp>
      <p:sp>
        <p:nvSpPr>
          <p:cNvPr id="201" name="object 146"/>
          <p:cNvSpPr txBox="1"/>
          <p:nvPr/>
        </p:nvSpPr>
        <p:spPr>
          <a:xfrm>
            <a:off x="1101373" y="3794949"/>
            <a:ext cx="2865120" cy="462280"/>
          </a:xfrm>
          <a:prstGeom prst="rect">
            <a:avLst/>
          </a:prstGeom>
        </p:spPr>
        <p:txBody>
          <a:bodyPr vert="horz" wrap="square" lIns="0" tIns="0" rIns="0" bIns="0" rtlCol="0">
            <a:noAutofit/>
          </a:bodyPr>
          <a:lstStyle/>
          <a:p>
            <a:pPr marL="12700"/>
            <a:r>
              <a:rPr sz="1400" b="1" i="1" dirty="0">
                <a:solidFill>
                  <a:schemeClr val="accent1"/>
                </a:solidFill>
                <a:cs typeface="Trebuchet MS"/>
              </a:rPr>
              <a:t>Cultura</a:t>
            </a:r>
            <a:endParaRPr sz="1400" dirty="0">
              <a:solidFill>
                <a:schemeClr val="accent1"/>
              </a:solidFill>
              <a:cs typeface="Trebuchet MS"/>
            </a:endParaRPr>
          </a:p>
          <a:p>
            <a:pPr marL="12700">
              <a:spcBef>
                <a:spcPts val="190"/>
              </a:spcBef>
            </a:pPr>
            <a:r>
              <a:rPr sz="1600" dirty="0" err="1">
                <a:solidFill>
                  <a:srgbClr val="062E64"/>
                </a:solidFill>
              </a:rPr>
              <a:t>Fermentazione</a:t>
            </a:r>
            <a:r>
              <a:rPr sz="1600" dirty="0">
                <a:solidFill>
                  <a:srgbClr val="062E64"/>
                </a:solidFill>
              </a:rPr>
              <a:t> </a:t>
            </a:r>
            <a:r>
              <a:rPr lang="it-IT" sz="1600" dirty="0">
                <a:solidFill>
                  <a:srgbClr val="062E64"/>
                </a:solidFill>
              </a:rPr>
              <a:t>fino </a:t>
            </a:r>
            <a:r>
              <a:rPr sz="1600" dirty="0">
                <a:solidFill>
                  <a:srgbClr val="062E64"/>
                </a:solidFill>
              </a:rPr>
              <a:t>a pH= 4,70 - 4,50</a:t>
            </a:r>
          </a:p>
        </p:txBody>
      </p:sp>
      <p:sp>
        <p:nvSpPr>
          <p:cNvPr id="202" name="object 147"/>
          <p:cNvSpPr txBox="1"/>
          <p:nvPr/>
        </p:nvSpPr>
        <p:spPr>
          <a:xfrm>
            <a:off x="1451403" y="4518443"/>
            <a:ext cx="2075180" cy="265789"/>
          </a:xfrm>
          <a:prstGeom prst="rect">
            <a:avLst/>
          </a:prstGeom>
        </p:spPr>
        <p:txBody>
          <a:bodyPr vert="horz" wrap="square" lIns="0" tIns="0" rIns="0" bIns="0" rtlCol="0">
            <a:noAutofit/>
          </a:bodyPr>
          <a:lstStyle/>
          <a:p>
            <a:pPr marL="12700"/>
            <a:r>
              <a:rPr sz="1600" dirty="0">
                <a:solidFill>
                  <a:srgbClr val="062E64"/>
                </a:solidFill>
              </a:rPr>
              <a:t>Centrifugazione a 42°C</a:t>
            </a:r>
          </a:p>
        </p:txBody>
      </p:sp>
      <p:sp>
        <p:nvSpPr>
          <p:cNvPr id="203" name="object 148"/>
          <p:cNvSpPr txBox="1"/>
          <p:nvPr/>
        </p:nvSpPr>
        <p:spPr>
          <a:xfrm>
            <a:off x="1871519" y="5067082"/>
            <a:ext cx="1204190" cy="270117"/>
          </a:xfrm>
          <a:prstGeom prst="rect">
            <a:avLst/>
          </a:prstGeom>
        </p:spPr>
        <p:txBody>
          <a:bodyPr vert="horz" wrap="square" lIns="0" tIns="0" rIns="0" bIns="0" rtlCol="0">
            <a:noAutofit/>
          </a:bodyPr>
          <a:lstStyle/>
          <a:p>
            <a:pPr marL="12700" algn="ctr"/>
            <a:r>
              <a:rPr lang="it-IT" sz="1600" b="1" dirty="0">
                <a:solidFill>
                  <a:srgbClr val="062E64"/>
                </a:solidFill>
              </a:rPr>
              <a:t>lisciatura</a:t>
            </a:r>
            <a:endParaRPr sz="1600" b="1" dirty="0">
              <a:solidFill>
                <a:srgbClr val="062E64"/>
              </a:solidFill>
            </a:endParaRPr>
          </a:p>
        </p:txBody>
      </p:sp>
      <p:sp>
        <p:nvSpPr>
          <p:cNvPr id="204" name="object 149"/>
          <p:cNvSpPr txBox="1"/>
          <p:nvPr/>
        </p:nvSpPr>
        <p:spPr>
          <a:xfrm>
            <a:off x="1101374" y="5584845"/>
            <a:ext cx="2425210" cy="255270"/>
          </a:xfrm>
          <a:prstGeom prst="rect">
            <a:avLst/>
          </a:prstGeom>
        </p:spPr>
        <p:txBody>
          <a:bodyPr vert="horz" wrap="square" lIns="0" tIns="0" rIns="0" bIns="0" rtlCol="0">
            <a:noAutofit/>
          </a:bodyPr>
          <a:lstStyle/>
          <a:p>
            <a:pPr marL="12700"/>
            <a:r>
              <a:rPr sz="1600" dirty="0">
                <a:solidFill>
                  <a:srgbClr val="062E64"/>
                </a:solidFill>
              </a:rPr>
              <a:t>Raffreddamento a 20-25°C</a:t>
            </a:r>
          </a:p>
        </p:txBody>
      </p:sp>
      <p:sp>
        <p:nvSpPr>
          <p:cNvPr id="205" name="object 150"/>
          <p:cNvSpPr txBox="1"/>
          <p:nvPr/>
        </p:nvSpPr>
        <p:spPr>
          <a:xfrm>
            <a:off x="4688252" y="1168694"/>
            <a:ext cx="3937000" cy="1362710"/>
          </a:xfrm>
          <a:prstGeom prst="rect">
            <a:avLst/>
          </a:prstGeom>
        </p:spPr>
        <p:txBody>
          <a:bodyPr vert="horz" wrap="square" lIns="0" tIns="0" rIns="0" bIns="0" rtlCol="0">
            <a:noAutofit/>
          </a:bodyPr>
          <a:lstStyle/>
          <a:p>
            <a:pPr marL="12700" marR="12700">
              <a:lnSpc>
                <a:spcPct val="109100"/>
              </a:lnSpc>
              <a:tabLst>
                <a:tab pos="1235075" algn="l"/>
                <a:tab pos="1600835" algn="l"/>
                <a:tab pos="2085339" algn="l"/>
                <a:tab pos="2839720" algn="l"/>
              </a:tabLst>
            </a:pPr>
            <a:r>
              <a:rPr lang="en-GB" sz="1600" b="1" u="heavy" spc="-10" dirty="0">
                <a:solidFill>
                  <a:srgbClr val="062E64"/>
                </a:solidFill>
                <a:cs typeface="Trebuchet MS"/>
              </a:rPr>
              <a:t>Processo e ricetta tipici</a:t>
            </a:r>
            <a:r>
              <a:rPr lang="en-GB" sz="1600" spc="-10" dirty="0">
                <a:solidFill>
                  <a:srgbClr val="062E64"/>
                </a:solidFill>
                <a:cs typeface="Trebuchet MS"/>
              </a:rPr>
              <a:t>:</a:t>
            </a:r>
          </a:p>
          <a:p>
            <a:pPr marL="12700" marR="12700">
              <a:lnSpc>
                <a:spcPct val="109100"/>
              </a:lnSpc>
              <a:tabLst>
                <a:tab pos="1235075" algn="l"/>
                <a:tab pos="1600835" algn="l"/>
                <a:tab pos="2085339" algn="l"/>
                <a:tab pos="2839720" algn="l"/>
              </a:tabLst>
            </a:pPr>
            <a:r>
              <a:rPr lang="en-GB" sz="1600" spc="-10" dirty="0">
                <a:solidFill>
                  <a:srgbClr val="062E64"/>
                </a:solidFill>
                <a:cs typeface="Trebuchet MS"/>
              </a:rPr>
              <a:t>Arricchimento </a:t>
            </a:r>
            <a:r>
              <a:rPr lang="en-GB" sz="1600" spc="-20" dirty="0">
                <a:solidFill>
                  <a:srgbClr val="062E64"/>
                </a:solidFill>
                <a:cs typeface="Trebuchet MS"/>
              </a:rPr>
              <a:t>della </a:t>
            </a:r>
            <a:r>
              <a:rPr lang="en-GB" sz="1600" spc="-10" dirty="0">
                <a:solidFill>
                  <a:srgbClr val="062E64"/>
                </a:solidFill>
                <a:cs typeface="Trebuchet MS"/>
              </a:rPr>
              <a:t>ricetta in proteine per </a:t>
            </a:r>
            <a:r>
              <a:rPr lang="en-GB" sz="1600" b="1" spc="-10" dirty="0">
                <a:solidFill>
                  <a:srgbClr val="062E64"/>
                </a:solidFill>
                <a:cs typeface="Trebuchet MS"/>
              </a:rPr>
              <a:t>centrifugazione </a:t>
            </a:r>
            <a:r>
              <a:rPr lang="en-GB" sz="1600" spc="-10" dirty="0">
                <a:solidFill>
                  <a:srgbClr val="062E64"/>
                </a:solidFill>
                <a:cs typeface="Trebuchet MS"/>
              </a:rPr>
              <a:t>dopo la </a:t>
            </a:r>
            <a:r>
              <a:rPr lang="en-GB" sz="1600" spc="-5" dirty="0">
                <a:solidFill>
                  <a:srgbClr val="062E64"/>
                </a:solidFill>
                <a:cs typeface="Trebuchet MS"/>
              </a:rPr>
              <a:t>fermentazione</a:t>
            </a:r>
            <a:endParaRPr lang="en-GB" sz="1600" dirty="0">
              <a:solidFill>
                <a:srgbClr val="062E64"/>
              </a:solidFill>
              <a:cs typeface="Trebuchet MS"/>
            </a:endParaRPr>
          </a:p>
          <a:p>
            <a:pPr>
              <a:lnSpc>
                <a:spcPts val="550"/>
              </a:lnSpc>
              <a:spcBef>
                <a:spcPts val="33"/>
              </a:spcBef>
            </a:pPr>
            <a:endParaRPr lang="en-GB" sz="550" dirty="0">
              <a:solidFill>
                <a:srgbClr val="062E64"/>
              </a:solidFill>
            </a:endParaRPr>
          </a:p>
          <a:p>
            <a:pPr marL="375285"/>
            <a:r>
              <a:rPr lang="en-GB" sz="1400" dirty="0">
                <a:solidFill>
                  <a:srgbClr val="062E64"/>
                </a:solidFill>
                <a:cs typeface="Trebuchet MS"/>
              </a:rPr>
              <a:t>Alto livello di proteine </a:t>
            </a:r>
            <a:r>
              <a:rPr lang="en-GB" sz="1400" spc="-5" dirty="0">
                <a:solidFill>
                  <a:srgbClr val="062E64"/>
                </a:solidFill>
                <a:cs typeface="Trebuchet MS"/>
              </a:rPr>
              <a:t>(&gt;8%</a:t>
            </a:r>
            <a:r>
              <a:rPr lang="en-GB" sz="1400" dirty="0">
                <a:solidFill>
                  <a:srgbClr val="062E64"/>
                </a:solidFill>
                <a:cs typeface="Trebuchet MS"/>
              </a:rPr>
              <a:t>)</a:t>
            </a:r>
          </a:p>
          <a:p>
            <a:pPr marL="375285">
              <a:spcBef>
                <a:spcPts val="405"/>
              </a:spcBef>
            </a:pPr>
            <a:r>
              <a:rPr lang="en-GB" sz="1400" dirty="0">
                <a:solidFill>
                  <a:srgbClr val="062E64"/>
                </a:solidFill>
                <a:cs typeface="Trebuchet MS"/>
              </a:rPr>
              <a:t>Da 0% a medio livello di grassi </a:t>
            </a:r>
            <a:r>
              <a:rPr lang="en-GB" sz="1400" spc="-5" dirty="0">
                <a:solidFill>
                  <a:srgbClr val="062E64"/>
                </a:solidFill>
                <a:cs typeface="Trebuchet MS"/>
              </a:rPr>
              <a:t>(&lt;5%</a:t>
            </a:r>
            <a:r>
              <a:rPr lang="en-GB" sz="1400" dirty="0">
                <a:solidFill>
                  <a:srgbClr val="062E64"/>
                </a:solidFill>
                <a:cs typeface="Trebuchet MS"/>
              </a:rPr>
              <a:t>)</a:t>
            </a:r>
          </a:p>
        </p:txBody>
      </p:sp>
      <p:sp>
        <p:nvSpPr>
          <p:cNvPr id="206" name="object 152"/>
          <p:cNvSpPr txBox="1"/>
          <p:nvPr/>
        </p:nvSpPr>
        <p:spPr>
          <a:xfrm>
            <a:off x="4643812" y="2599991"/>
            <a:ext cx="4011538" cy="1136015"/>
          </a:xfrm>
          <a:prstGeom prst="rect">
            <a:avLst/>
          </a:prstGeom>
        </p:spPr>
        <p:txBody>
          <a:bodyPr vert="horz" wrap="square" lIns="0" tIns="0" rIns="0" bIns="0" rtlCol="0">
            <a:noAutofit/>
          </a:bodyPr>
          <a:lstStyle/>
          <a:p>
            <a:pPr marL="12700"/>
            <a:r>
              <a:rPr lang="en-GB" sz="1600" b="1" u="heavy" dirty="0">
                <a:solidFill>
                  <a:srgbClr val="062E64"/>
                </a:solidFill>
                <a:cs typeface="Trebuchet MS"/>
              </a:rPr>
              <a:t>Mercato </a:t>
            </a:r>
            <a:r>
              <a:rPr lang="en-GB" sz="1600" b="1" u="heavy" spc="-10" dirty="0">
                <a:solidFill>
                  <a:srgbClr val="062E64"/>
                </a:solidFill>
                <a:cs typeface="Trebuchet MS"/>
              </a:rPr>
              <a:t>tipico</a:t>
            </a:r>
            <a:r>
              <a:rPr lang="en-GB" sz="1600" b="1" spc="-10" dirty="0">
                <a:solidFill>
                  <a:srgbClr val="062E64"/>
                </a:solidFill>
                <a:cs typeface="Trebuchet MS"/>
              </a:rPr>
              <a:t>: </a:t>
            </a:r>
            <a:r>
              <a:rPr lang="en-GB" sz="1600" spc="-10" dirty="0">
                <a:solidFill>
                  <a:srgbClr val="062E64"/>
                </a:solidFill>
                <a:cs typeface="Trebuchet MS"/>
              </a:rPr>
              <a:t>Stati Uniti </a:t>
            </a:r>
            <a:r>
              <a:rPr lang="en-GB" sz="1600" spc="-15" dirty="0">
                <a:solidFill>
                  <a:srgbClr val="062E64"/>
                </a:solidFill>
                <a:cs typeface="Trebuchet MS"/>
              </a:rPr>
              <a:t>e </a:t>
            </a:r>
            <a:r>
              <a:rPr lang="en-GB" sz="1600" spc="-10" dirty="0">
                <a:solidFill>
                  <a:srgbClr val="062E64"/>
                </a:solidFill>
                <a:cs typeface="Trebuchet MS"/>
              </a:rPr>
              <a:t>Grecia</a:t>
            </a:r>
            <a:endParaRPr lang="en-GB" sz="1600" dirty="0">
              <a:solidFill>
                <a:srgbClr val="062E64"/>
              </a:solidFill>
              <a:cs typeface="Trebuchet MS"/>
            </a:endParaRPr>
          </a:p>
          <a:p>
            <a:pPr>
              <a:lnSpc>
                <a:spcPts val="600"/>
              </a:lnSpc>
              <a:spcBef>
                <a:spcPts val="12"/>
              </a:spcBef>
            </a:pPr>
            <a:endParaRPr lang="en-GB" sz="600" dirty="0">
              <a:solidFill>
                <a:srgbClr val="062E64"/>
              </a:solidFill>
            </a:endParaRPr>
          </a:p>
          <a:p>
            <a:pPr marL="12700"/>
            <a:r>
              <a:rPr lang="en-GB" sz="1600" spc="-10" dirty="0">
                <a:solidFill>
                  <a:srgbClr val="062E64"/>
                </a:solidFill>
                <a:cs typeface="Trebuchet MS"/>
              </a:rPr>
              <a:t>Salute </a:t>
            </a:r>
            <a:r>
              <a:rPr lang="en-GB" sz="1600" spc="-15" dirty="0">
                <a:solidFill>
                  <a:srgbClr val="062E64"/>
                </a:solidFill>
                <a:cs typeface="Trebuchet MS"/>
              </a:rPr>
              <a:t>e </a:t>
            </a:r>
            <a:r>
              <a:rPr lang="en-GB" sz="1600" spc="-10" dirty="0">
                <a:solidFill>
                  <a:srgbClr val="062E64"/>
                </a:solidFill>
                <a:cs typeface="Trebuchet MS"/>
              </a:rPr>
              <a:t>benessere + </a:t>
            </a:r>
            <a:r>
              <a:rPr lang="en-GB" sz="1600" spc="-10" dirty="0" err="1">
                <a:solidFill>
                  <a:srgbClr val="062E64"/>
                </a:solidFill>
                <a:cs typeface="Trebuchet MS"/>
              </a:rPr>
              <a:t>tendenza</a:t>
            </a:r>
            <a:r>
              <a:rPr lang="en-GB" sz="1600" spc="-10" dirty="0">
                <a:solidFill>
                  <a:srgbClr val="062E64"/>
                </a:solidFill>
                <a:cs typeface="Trebuchet MS"/>
              </a:rPr>
              <a:t> </a:t>
            </a:r>
            <a:r>
              <a:rPr lang="en-GB" sz="1600" spc="-10" dirty="0" err="1">
                <a:solidFill>
                  <a:srgbClr val="062E64"/>
                </a:solidFill>
                <a:cs typeface="Trebuchet MS"/>
              </a:rPr>
              <a:t>attuale</a:t>
            </a:r>
            <a:endParaRPr lang="en-GB" sz="1600" dirty="0">
              <a:solidFill>
                <a:srgbClr val="062E64"/>
              </a:solidFill>
              <a:cs typeface="Trebuchet MS"/>
            </a:endParaRPr>
          </a:p>
          <a:p>
            <a:pPr>
              <a:lnSpc>
                <a:spcPts val="500"/>
              </a:lnSpc>
              <a:spcBef>
                <a:spcPts val="35"/>
              </a:spcBef>
            </a:pPr>
            <a:endParaRPr lang="en-GB" sz="500" dirty="0">
              <a:solidFill>
                <a:srgbClr val="062E64"/>
              </a:solidFill>
            </a:endParaRPr>
          </a:p>
          <a:p>
            <a:pPr marL="393700"/>
            <a:r>
              <a:rPr lang="en-GB" sz="1400" dirty="0">
                <a:solidFill>
                  <a:srgbClr val="062E64"/>
                </a:solidFill>
                <a:cs typeface="Trebuchet MS"/>
              </a:rPr>
              <a:t>Aggiunte di probiotici</a:t>
            </a:r>
          </a:p>
          <a:p>
            <a:pPr>
              <a:lnSpc>
                <a:spcPts val="500"/>
              </a:lnSpc>
              <a:spcBef>
                <a:spcPts val="4"/>
              </a:spcBef>
            </a:pPr>
            <a:endParaRPr lang="en-GB" sz="500" dirty="0">
              <a:solidFill>
                <a:srgbClr val="062E64"/>
              </a:solidFill>
            </a:endParaRPr>
          </a:p>
          <a:p>
            <a:pPr marL="393700"/>
            <a:r>
              <a:rPr lang="en-GB" sz="1400" dirty="0">
                <a:solidFill>
                  <a:srgbClr val="062E64"/>
                </a:solidFill>
                <a:cs typeface="Trebuchet MS"/>
              </a:rPr>
              <a:t>Tutto naturale </a:t>
            </a:r>
            <a:r>
              <a:rPr lang="en-GB" sz="1400" spc="-5" dirty="0">
                <a:solidFill>
                  <a:srgbClr val="062E64"/>
                </a:solidFill>
                <a:cs typeface="Trebuchet MS"/>
              </a:rPr>
              <a:t>(</a:t>
            </a:r>
            <a:r>
              <a:rPr lang="en-GB" sz="1400" dirty="0">
                <a:solidFill>
                  <a:srgbClr val="062E64"/>
                </a:solidFill>
                <a:cs typeface="Trebuchet MS"/>
              </a:rPr>
              <a:t>senza stabilizzatori)</a:t>
            </a:r>
          </a:p>
        </p:txBody>
      </p:sp>
      <p:sp>
        <p:nvSpPr>
          <p:cNvPr id="207" name="object 153"/>
          <p:cNvSpPr/>
          <p:nvPr/>
        </p:nvSpPr>
        <p:spPr>
          <a:xfrm>
            <a:off x="2468419" y="4768517"/>
            <a:ext cx="76200" cy="333375"/>
          </a:xfrm>
          <a:custGeom>
            <a:avLst/>
            <a:gdLst/>
            <a:ahLst/>
            <a:cxnLst/>
            <a:rect l="l" t="t" r="r" b="b"/>
            <a:pathLst>
              <a:path w="76200" h="333375">
                <a:moveTo>
                  <a:pt x="31750" y="257175"/>
                </a:moveTo>
                <a:lnTo>
                  <a:pt x="0" y="257175"/>
                </a:lnTo>
                <a:lnTo>
                  <a:pt x="38100" y="333375"/>
                </a:lnTo>
                <a:lnTo>
                  <a:pt x="69850" y="269875"/>
                </a:lnTo>
                <a:lnTo>
                  <a:pt x="31750" y="269875"/>
                </a:lnTo>
                <a:lnTo>
                  <a:pt x="31750" y="257175"/>
                </a:lnTo>
                <a:close/>
              </a:path>
              <a:path w="76200" h="333375">
                <a:moveTo>
                  <a:pt x="76200" y="257175"/>
                </a:moveTo>
                <a:lnTo>
                  <a:pt x="44450" y="257175"/>
                </a:lnTo>
                <a:lnTo>
                  <a:pt x="44450" y="269875"/>
                </a:lnTo>
                <a:lnTo>
                  <a:pt x="69850" y="269875"/>
                </a:lnTo>
                <a:lnTo>
                  <a:pt x="76200" y="257175"/>
                </a:lnTo>
                <a:close/>
              </a:path>
              <a:path w="76200" h="333375">
                <a:moveTo>
                  <a:pt x="44450" y="0"/>
                </a:moveTo>
                <a:lnTo>
                  <a:pt x="31750" y="0"/>
                </a:lnTo>
                <a:lnTo>
                  <a:pt x="31750" y="257175"/>
                </a:lnTo>
                <a:lnTo>
                  <a:pt x="44450" y="257175"/>
                </a:lnTo>
                <a:lnTo>
                  <a:pt x="44450" y="0"/>
                </a:lnTo>
                <a:close/>
              </a:path>
            </a:pathLst>
          </a:custGeom>
          <a:solidFill>
            <a:srgbClr val="000000"/>
          </a:solidFill>
        </p:spPr>
        <p:txBody>
          <a:bodyPr wrap="square" lIns="0" tIns="0" rIns="0" bIns="0" rtlCol="0">
            <a:noAutofit/>
          </a:bodyPr>
          <a:lstStyle/>
          <a:p>
            <a:endParaRPr/>
          </a:p>
        </p:txBody>
      </p:sp>
      <p:sp>
        <p:nvSpPr>
          <p:cNvPr id="208" name="object 154"/>
          <p:cNvSpPr/>
          <p:nvPr/>
        </p:nvSpPr>
        <p:spPr>
          <a:xfrm>
            <a:off x="2474261" y="2272840"/>
            <a:ext cx="76200" cy="327151"/>
          </a:xfrm>
          <a:custGeom>
            <a:avLst/>
            <a:gdLst/>
            <a:ahLst/>
            <a:cxnLst/>
            <a:rect l="l" t="t" r="r" b="b"/>
            <a:pathLst>
              <a:path w="76200" h="327151">
                <a:moveTo>
                  <a:pt x="0" y="250443"/>
                </a:moveTo>
                <a:lnTo>
                  <a:pt x="36956" y="327151"/>
                </a:lnTo>
                <a:lnTo>
                  <a:pt x="69813" y="263778"/>
                </a:lnTo>
                <a:lnTo>
                  <a:pt x="44322" y="263778"/>
                </a:lnTo>
                <a:lnTo>
                  <a:pt x="31622" y="263525"/>
                </a:lnTo>
                <a:lnTo>
                  <a:pt x="31805" y="250868"/>
                </a:lnTo>
                <a:lnTo>
                  <a:pt x="0" y="250443"/>
                </a:lnTo>
                <a:close/>
              </a:path>
              <a:path w="76200" h="327151">
                <a:moveTo>
                  <a:pt x="31805" y="250868"/>
                </a:moveTo>
                <a:lnTo>
                  <a:pt x="31622" y="263525"/>
                </a:lnTo>
                <a:lnTo>
                  <a:pt x="44322" y="263778"/>
                </a:lnTo>
                <a:lnTo>
                  <a:pt x="44507" y="251037"/>
                </a:lnTo>
                <a:lnTo>
                  <a:pt x="31805" y="250868"/>
                </a:lnTo>
                <a:close/>
              </a:path>
              <a:path w="76200" h="327151">
                <a:moveTo>
                  <a:pt x="44507" y="251037"/>
                </a:moveTo>
                <a:lnTo>
                  <a:pt x="44322" y="263778"/>
                </a:lnTo>
                <a:lnTo>
                  <a:pt x="69813" y="263778"/>
                </a:lnTo>
                <a:lnTo>
                  <a:pt x="76200" y="251460"/>
                </a:lnTo>
                <a:lnTo>
                  <a:pt x="44507" y="251037"/>
                </a:lnTo>
                <a:close/>
              </a:path>
              <a:path w="76200" h="327151">
                <a:moveTo>
                  <a:pt x="35432" y="0"/>
                </a:moveTo>
                <a:lnTo>
                  <a:pt x="31805" y="250868"/>
                </a:lnTo>
                <a:lnTo>
                  <a:pt x="44507" y="251037"/>
                </a:lnTo>
                <a:lnTo>
                  <a:pt x="48132" y="253"/>
                </a:lnTo>
                <a:lnTo>
                  <a:pt x="35432" y="0"/>
                </a:lnTo>
                <a:close/>
              </a:path>
            </a:pathLst>
          </a:custGeom>
          <a:solidFill>
            <a:srgbClr val="000000"/>
          </a:solidFill>
        </p:spPr>
        <p:txBody>
          <a:bodyPr wrap="square" lIns="0" tIns="0" rIns="0" bIns="0" rtlCol="0">
            <a:noAutofit/>
          </a:bodyPr>
          <a:lstStyle/>
          <a:p>
            <a:endParaRPr/>
          </a:p>
        </p:txBody>
      </p:sp>
      <p:sp>
        <p:nvSpPr>
          <p:cNvPr id="209" name="object 155"/>
          <p:cNvSpPr/>
          <p:nvPr/>
        </p:nvSpPr>
        <p:spPr>
          <a:xfrm>
            <a:off x="2472101" y="5825703"/>
            <a:ext cx="76200" cy="341401"/>
          </a:xfrm>
          <a:custGeom>
            <a:avLst/>
            <a:gdLst/>
            <a:ahLst/>
            <a:cxnLst/>
            <a:rect l="l" t="t" r="r" b="b"/>
            <a:pathLst>
              <a:path w="76200" h="341401">
                <a:moveTo>
                  <a:pt x="31824" y="265294"/>
                </a:moveTo>
                <a:lnTo>
                  <a:pt x="0" y="265734"/>
                </a:lnTo>
                <a:lnTo>
                  <a:pt x="39116" y="341401"/>
                </a:lnTo>
                <a:lnTo>
                  <a:pt x="69766" y="277990"/>
                </a:lnTo>
                <a:lnTo>
                  <a:pt x="32004" y="277990"/>
                </a:lnTo>
                <a:lnTo>
                  <a:pt x="31824" y="265294"/>
                </a:lnTo>
                <a:close/>
              </a:path>
              <a:path w="76200" h="341401">
                <a:moveTo>
                  <a:pt x="44524" y="265118"/>
                </a:moveTo>
                <a:lnTo>
                  <a:pt x="31824" y="265294"/>
                </a:lnTo>
                <a:lnTo>
                  <a:pt x="32004" y="277990"/>
                </a:lnTo>
                <a:lnTo>
                  <a:pt x="44704" y="277812"/>
                </a:lnTo>
                <a:lnTo>
                  <a:pt x="44524" y="265118"/>
                </a:lnTo>
                <a:close/>
              </a:path>
              <a:path w="76200" h="341401">
                <a:moveTo>
                  <a:pt x="76200" y="264680"/>
                </a:moveTo>
                <a:lnTo>
                  <a:pt x="44524" y="265118"/>
                </a:lnTo>
                <a:lnTo>
                  <a:pt x="44704" y="277812"/>
                </a:lnTo>
                <a:lnTo>
                  <a:pt x="32004" y="277990"/>
                </a:lnTo>
                <a:lnTo>
                  <a:pt x="69766" y="277990"/>
                </a:lnTo>
                <a:lnTo>
                  <a:pt x="76200" y="264680"/>
                </a:lnTo>
                <a:close/>
              </a:path>
              <a:path w="76200" h="341401">
                <a:moveTo>
                  <a:pt x="40767" y="0"/>
                </a:moveTo>
                <a:lnTo>
                  <a:pt x="28067" y="177"/>
                </a:lnTo>
                <a:lnTo>
                  <a:pt x="31824" y="265294"/>
                </a:lnTo>
                <a:lnTo>
                  <a:pt x="44524" y="265118"/>
                </a:lnTo>
                <a:lnTo>
                  <a:pt x="40767" y="0"/>
                </a:lnTo>
                <a:close/>
              </a:path>
            </a:pathLst>
          </a:custGeom>
          <a:solidFill>
            <a:srgbClr val="000000"/>
          </a:solidFill>
        </p:spPr>
        <p:txBody>
          <a:bodyPr wrap="square" lIns="0" tIns="0" rIns="0" bIns="0" rtlCol="0">
            <a:noAutofit/>
          </a:bodyPr>
          <a:lstStyle/>
          <a:p>
            <a:endParaRPr/>
          </a:p>
        </p:txBody>
      </p:sp>
      <p:sp>
        <p:nvSpPr>
          <p:cNvPr id="210" name="object 156"/>
          <p:cNvSpPr/>
          <p:nvPr/>
        </p:nvSpPr>
        <p:spPr>
          <a:xfrm>
            <a:off x="2472864" y="2793540"/>
            <a:ext cx="76200" cy="284225"/>
          </a:xfrm>
          <a:custGeom>
            <a:avLst/>
            <a:gdLst/>
            <a:ahLst/>
            <a:cxnLst/>
            <a:rect l="l" t="t" r="r" b="b"/>
            <a:pathLst>
              <a:path w="76200" h="284225">
                <a:moveTo>
                  <a:pt x="0" y="207517"/>
                </a:moveTo>
                <a:lnTo>
                  <a:pt x="36830" y="284225"/>
                </a:lnTo>
                <a:lnTo>
                  <a:pt x="69903" y="220852"/>
                </a:lnTo>
                <a:lnTo>
                  <a:pt x="44196" y="220852"/>
                </a:lnTo>
                <a:lnTo>
                  <a:pt x="31496" y="220725"/>
                </a:lnTo>
                <a:lnTo>
                  <a:pt x="31714" y="208046"/>
                </a:lnTo>
                <a:lnTo>
                  <a:pt x="0" y="207517"/>
                </a:lnTo>
                <a:close/>
              </a:path>
              <a:path w="76200" h="284225">
                <a:moveTo>
                  <a:pt x="31714" y="208046"/>
                </a:moveTo>
                <a:lnTo>
                  <a:pt x="31496" y="220725"/>
                </a:lnTo>
                <a:lnTo>
                  <a:pt x="44196" y="220852"/>
                </a:lnTo>
                <a:lnTo>
                  <a:pt x="44406" y="208258"/>
                </a:lnTo>
                <a:lnTo>
                  <a:pt x="31714" y="208046"/>
                </a:lnTo>
                <a:close/>
              </a:path>
              <a:path w="76200" h="284225">
                <a:moveTo>
                  <a:pt x="44406" y="208258"/>
                </a:moveTo>
                <a:lnTo>
                  <a:pt x="44196" y="220852"/>
                </a:lnTo>
                <a:lnTo>
                  <a:pt x="69903" y="220852"/>
                </a:lnTo>
                <a:lnTo>
                  <a:pt x="76200" y="208787"/>
                </a:lnTo>
                <a:lnTo>
                  <a:pt x="44406" y="208258"/>
                </a:lnTo>
                <a:close/>
              </a:path>
              <a:path w="76200" h="284225">
                <a:moveTo>
                  <a:pt x="35306" y="0"/>
                </a:moveTo>
                <a:lnTo>
                  <a:pt x="31714" y="208046"/>
                </a:lnTo>
                <a:lnTo>
                  <a:pt x="44406" y="208258"/>
                </a:lnTo>
                <a:lnTo>
                  <a:pt x="47879" y="253"/>
                </a:lnTo>
                <a:lnTo>
                  <a:pt x="35306" y="0"/>
                </a:lnTo>
                <a:close/>
              </a:path>
            </a:pathLst>
          </a:custGeom>
          <a:solidFill>
            <a:srgbClr val="000000"/>
          </a:solidFill>
        </p:spPr>
        <p:txBody>
          <a:bodyPr wrap="square" lIns="0" tIns="0" rIns="0" bIns="0" rtlCol="0">
            <a:noAutofit/>
          </a:bodyPr>
          <a:lstStyle/>
          <a:p>
            <a:endParaRPr/>
          </a:p>
        </p:txBody>
      </p:sp>
      <p:sp>
        <p:nvSpPr>
          <p:cNvPr id="211" name="object 157"/>
          <p:cNvSpPr/>
          <p:nvPr/>
        </p:nvSpPr>
        <p:spPr>
          <a:xfrm>
            <a:off x="2511346" y="4901866"/>
            <a:ext cx="722249" cy="0"/>
          </a:xfrm>
          <a:custGeom>
            <a:avLst/>
            <a:gdLst/>
            <a:ahLst/>
            <a:cxnLst/>
            <a:rect l="l" t="t" r="r" b="b"/>
            <a:pathLst>
              <a:path w="722249">
                <a:moveTo>
                  <a:pt x="0" y="0"/>
                </a:moveTo>
                <a:lnTo>
                  <a:pt x="722249" y="0"/>
                </a:lnTo>
              </a:path>
            </a:pathLst>
          </a:custGeom>
          <a:ln w="9525">
            <a:solidFill>
              <a:srgbClr val="000000"/>
            </a:solidFill>
          </a:ln>
        </p:spPr>
        <p:txBody>
          <a:bodyPr wrap="square" lIns="0" tIns="0" rIns="0" bIns="0" rtlCol="0">
            <a:noAutofit/>
          </a:bodyPr>
          <a:lstStyle/>
          <a:p>
            <a:endParaRPr/>
          </a:p>
        </p:txBody>
      </p:sp>
      <p:sp>
        <p:nvSpPr>
          <p:cNvPr id="212" name="object 158"/>
          <p:cNvSpPr/>
          <p:nvPr/>
        </p:nvSpPr>
        <p:spPr>
          <a:xfrm>
            <a:off x="3239944" y="4827189"/>
            <a:ext cx="0" cy="185800"/>
          </a:xfrm>
          <a:custGeom>
            <a:avLst/>
            <a:gdLst/>
            <a:ahLst/>
            <a:cxnLst/>
            <a:rect l="l" t="t" r="r" b="b"/>
            <a:pathLst>
              <a:path h="185800">
                <a:moveTo>
                  <a:pt x="0" y="0"/>
                </a:moveTo>
                <a:lnTo>
                  <a:pt x="0" y="185800"/>
                </a:lnTo>
              </a:path>
            </a:pathLst>
          </a:custGeom>
          <a:ln w="9525">
            <a:solidFill>
              <a:srgbClr val="000000"/>
            </a:solidFill>
          </a:ln>
        </p:spPr>
        <p:txBody>
          <a:bodyPr wrap="square" lIns="0" tIns="0" rIns="0" bIns="0" rtlCol="0">
            <a:noAutofit/>
          </a:bodyPr>
          <a:lstStyle/>
          <a:p>
            <a:endParaRPr/>
          </a:p>
        </p:txBody>
      </p:sp>
      <p:sp>
        <p:nvSpPr>
          <p:cNvPr id="213" name="object 159"/>
          <p:cNvSpPr/>
          <p:nvPr/>
        </p:nvSpPr>
        <p:spPr>
          <a:xfrm>
            <a:off x="3241468" y="4789089"/>
            <a:ext cx="246125" cy="76200"/>
          </a:xfrm>
          <a:custGeom>
            <a:avLst/>
            <a:gdLst/>
            <a:ahLst/>
            <a:cxnLst/>
            <a:rect l="l" t="t" r="r" b="b"/>
            <a:pathLst>
              <a:path w="246125" h="76200">
                <a:moveTo>
                  <a:pt x="169925" y="0"/>
                </a:moveTo>
                <a:lnTo>
                  <a:pt x="169925" y="31750"/>
                </a:lnTo>
                <a:lnTo>
                  <a:pt x="182625" y="31750"/>
                </a:lnTo>
                <a:lnTo>
                  <a:pt x="182625" y="44450"/>
                </a:lnTo>
                <a:lnTo>
                  <a:pt x="169925" y="44450"/>
                </a:lnTo>
                <a:lnTo>
                  <a:pt x="169925" y="76200"/>
                </a:lnTo>
                <a:lnTo>
                  <a:pt x="246125" y="38100"/>
                </a:lnTo>
                <a:lnTo>
                  <a:pt x="169925" y="0"/>
                </a:lnTo>
                <a:close/>
              </a:path>
              <a:path w="246125" h="76200">
                <a:moveTo>
                  <a:pt x="169925" y="31750"/>
                </a:moveTo>
                <a:lnTo>
                  <a:pt x="0" y="31750"/>
                </a:lnTo>
                <a:lnTo>
                  <a:pt x="0" y="44450"/>
                </a:lnTo>
                <a:lnTo>
                  <a:pt x="169925" y="44450"/>
                </a:lnTo>
                <a:lnTo>
                  <a:pt x="169925" y="31750"/>
                </a:lnTo>
                <a:close/>
              </a:path>
            </a:pathLst>
          </a:custGeom>
          <a:solidFill>
            <a:srgbClr val="000000"/>
          </a:solidFill>
        </p:spPr>
        <p:txBody>
          <a:bodyPr wrap="square" lIns="0" tIns="0" rIns="0" bIns="0" rtlCol="0">
            <a:noAutofit/>
          </a:bodyPr>
          <a:lstStyle/>
          <a:p>
            <a:endParaRPr/>
          </a:p>
        </p:txBody>
      </p:sp>
      <p:sp>
        <p:nvSpPr>
          <p:cNvPr id="214" name="object 160"/>
          <p:cNvSpPr/>
          <p:nvPr/>
        </p:nvSpPr>
        <p:spPr>
          <a:xfrm>
            <a:off x="3231943" y="4979589"/>
            <a:ext cx="258825" cy="76200"/>
          </a:xfrm>
          <a:custGeom>
            <a:avLst/>
            <a:gdLst/>
            <a:ahLst/>
            <a:cxnLst/>
            <a:rect l="l" t="t" r="r" b="b"/>
            <a:pathLst>
              <a:path w="258825" h="76200">
                <a:moveTo>
                  <a:pt x="76200" y="0"/>
                </a:moveTo>
                <a:lnTo>
                  <a:pt x="0" y="38100"/>
                </a:lnTo>
                <a:lnTo>
                  <a:pt x="76200" y="76200"/>
                </a:lnTo>
                <a:lnTo>
                  <a:pt x="76200" y="44450"/>
                </a:lnTo>
                <a:lnTo>
                  <a:pt x="63500" y="44450"/>
                </a:lnTo>
                <a:lnTo>
                  <a:pt x="63500" y="31750"/>
                </a:lnTo>
                <a:lnTo>
                  <a:pt x="76200" y="31750"/>
                </a:lnTo>
                <a:lnTo>
                  <a:pt x="76200" y="0"/>
                </a:lnTo>
                <a:close/>
              </a:path>
              <a:path w="258825" h="76200">
                <a:moveTo>
                  <a:pt x="258825" y="31750"/>
                </a:moveTo>
                <a:lnTo>
                  <a:pt x="76200" y="31750"/>
                </a:lnTo>
                <a:lnTo>
                  <a:pt x="76200" y="44450"/>
                </a:lnTo>
                <a:lnTo>
                  <a:pt x="258825" y="44450"/>
                </a:lnTo>
                <a:lnTo>
                  <a:pt x="258825" y="31750"/>
                </a:lnTo>
                <a:close/>
              </a:path>
            </a:pathLst>
          </a:custGeom>
          <a:solidFill>
            <a:srgbClr val="000000"/>
          </a:solidFill>
        </p:spPr>
        <p:txBody>
          <a:bodyPr wrap="square" lIns="0" tIns="0" rIns="0" bIns="0" rtlCol="0">
            <a:noAutofit/>
          </a:bodyPr>
          <a:lstStyle/>
          <a:p>
            <a:endParaRPr/>
          </a:p>
        </p:txBody>
      </p:sp>
      <p:sp>
        <p:nvSpPr>
          <p:cNvPr id="215" name="object 161"/>
          <p:cNvSpPr txBox="1"/>
          <p:nvPr/>
        </p:nvSpPr>
        <p:spPr>
          <a:xfrm>
            <a:off x="3526583" y="4662909"/>
            <a:ext cx="1108456" cy="438984"/>
          </a:xfrm>
          <a:prstGeom prst="rect">
            <a:avLst/>
          </a:prstGeom>
        </p:spPr>
        <p:txBody>
          <a:bodyPr vert="horz" wrap="square" lIns="0" tIns="0" rIns="0" bIns="0" rtlCol="0">
            <a:noAutofit/>
          </a:bodyPr>
          <a:lstStyle/>
          <a:p>
            <a:pPr marL="12700" marR="12700" indent="40640">
              <a:lnSpc>
                <a:spcPct val="110000"/>
              </a:lnSpc>
            </a:pPr>
            <a:r>
              <a:rPr sz="1600" dirty="0">
                <a:solidFill>
                  <a:srgbClr val="062E64"/>
                </a:solidFill>
              </a:rPr>
              <a:t>Crema di siero di latte</a:t>
            </a:r>
          </a:p>
        </p:txBody>
      </p:sp>
      <p:sp>
        <p:nvSpPr>
          <p:cNvPr id="216" name="object 162"/>
          <p:cNvSpPr/>
          <p:nvPr/>
        </p:nvSpPr>
        <p:spPr>
          <a:xfrm>
            <a:off x="2468419" y="5263817"/>
            <a:ext cx="76200" cy="360299"/>
          </a:xfrm>
          <a:custGeom>
            <a:avLst/>
            <a:gdLst/>
            <a:ahLst/>
            <a:cxnLst/>
            <a:rect l="l" t="t" r="r" b="b"/>
            <a:pathLst>
              <a:path w="76200" h="360299">
                <a:moveTo>
                  <a:pt x="31750" y="284099"/>
                </a:moveTo>
                <a:lnTo>
                  <a:pt x="0" y="284099"/>
                </a:lnTo>
                <a:lnTo>
                  <a:pt x="38100" y="360299"/>
                </a:lnTo>
                <a:lnTo>
                  <a:pt x="69850" y="296799"/>
                </a:lnTo>
                <a:lnTo>
                  <a:pt x="31750" y="296799"/>
                </a:lnTo>
                <a:lnTo>
                  <a:pt x="31750" y="284099"/>
                </a:lnTo>
                <a:close/>
              </a:path>
              <a:path w="76200" h="360299">
                <a:moveTo>
                  <a:pt x="76200" y="284099"/>
                </a:moveTo>
                <a:lnTo>
                  <a:pt x="44450" y="284099"/>
                </a:lnTo>
                <a:lnTo>
                  <a:pt x="44450" y="296799"/>
                </a:lnTo>
                <a:lnTo>
                  <a:pt x="69850" y="296799"/>
                </a:lnTo>
                <a:lnTo>
                  <a:pt x="76200" y="284099"/>
                </a:lnTo>
                <a:close/>
              </a:path>
              <a:path w="76200" h="360299">
                <a:moveTo>
                  <a:pt x="44450" y="0"/>
                </a:moveTo>
                <a:lnTo>
                  <a:pt x="31750" y="0"/>
                </a:lnTo>
                <a:lnTo>
                  <a:pt x="31750" y="284099"/>
                </a:lnTo>
                <a:lnTo>
                  <a:pt x="44450" y="284099"/>
                </a:lnTo>
                <a:lnTo>
                  <a:pt x="44450" y="0"/>
                </a:lnTo>
                <a:close/>
              </a:path>
            </a:pathLst>
          </a:custGeom>
          <a:solidFill>
            <a:srgbClr val="000000"/>
          </a:solidFill>
        </p:spPr>
        <p:txBody>
          <a:bodyPr wrap="square" lIns="0" tIns="0" rIns="0" bIns="0" rtlCol="0">
            <a:noAutofit/>
          </a:bodyPr>
          <a:lstStyle/>
          <a:p>
            <a:endParaRPr/>
          </a:p>
        </p:txBody>
      </p:sp>
      <p:sp>
        <p:nvSpPr>
          <p:cNvPr id="64" name="object 163"/>
          <p:cNvSpPr txBox="1"/>
          <p:nvPr/>
        </p:nvSpPr>
        <p:spPr>
          <a:xfrm>
            <a:off x="10867885" y="6539344"/>
            <a:ext cx="1227133" cy="217395"/>
          </a:xfrm>
          <a:prstGeom prst="rect">
            <a:avLst/>
          </a:prstGeom>
        </p:spPr>
        <p:txBody>
          <a:bodyPr vert="horz" wrap="square" lIns="0" tIns="0" rIns="0" bIns="0" rtlCol="0">
            <a:noAutofit/>
          </a:bodyPr>
          <a:lstStyle/>
          <a:p>
            <a:pPr marL="12700"/>
            <a:r>
              <a:rPr lang="en-GB" sz="1200" noProof="1">
                <a:solidFill>
                  <a:srgbClr val="062E64"/>
                </a:solidFill>
                <a:cs typeface="Trebuchet MS"/>
              </a:rPr>
              <a:t>Fonte: Würth, D.</a:t>
            </a:r>
          </a:p>
        </p:txBody>
      </p:sp>
      <p:sp>
        <p:nvSpPr>
          <p:cNvPr id="3" name="Rectángulo 2"/>
          <p:cNvSpPr/>
          <p:nvPr/>
        </p:nvSpPr>
        <p:spPr>
          <a:xfrm>
            <a:off x="8629870" y="2690409"/>
            <a:ext cx="3465147" cy="923330"/>
          </a:xfrm>
          <a:prstGeom prst="rect">
            <a:avLst/>
          </a:prstGeom>
        </p:spPr>
        <p:txBody>
          <a:bodyPr wrap="square">
            <a:spAutoFit/>
          </a:bodyPr>
          <a:lstStyle/>
          <a:p>
            <a:pPr algn="r"/>
            <a:r>
              <a:rPr lang="en-GB" dirty="0" err="1">
                <a:solidFill>
                  <a:srgbClr val="062E64"/>
                </a:solidFill>
                <a:ea typeface="+mj-ea"/>
                <a:cs typeface="Trebuchet MS"/>
              </a:rPr>
              <a:t>Processo</a:t>
            </a:r>
            <a:r>
              <a:rPr lang="en-GB" dirty="0">
                <a:solidFill>
                  <a:srgbClr val="062E64"/>
                </a:solidFill>
                <a:ea typeface="+mj-ea"/>
                <a:cs typeface="Trebuchet MS"/>
              </a:rPr>
              <a:t> </a:t>
            </a:r>
            <a:r>
              <a:rPr lang="en-GB" dirty="0" err="1">
                <a:solidFill>
                  <a:srgbClr val="062E64"/>
                </a:solidFill>
                <a:ea typeface="+mj-ea"/>
                <a:cs typeface="Trebuchet MS"/>
              </a:rPr>
              <a:t>tendente</a:t>
            </a:r>
            <a:r>
              <a:rPr lang="en-GB" dirty="0">
                <a:solidFill>
                  <a:srgbClr val="062E64"/>
                </a:solidFill>
                <a:ea typeface="+mj-ea"/>
                <a:cs typeface="Trebuchet MS"/>
              </a:rPr>
              <a:t> ad </a:t>
            </a:r>
            <a:r>
              <a:rPr lang="en-GB" dirty="0" err="1">
                <a:solidFill>
                  <a:srgbClr val="062E64"/>
                </a:solidFill>
                <a:ea typeface="+mj-ea"/>
                <a:cs typeface="Trebuchet MS"/>
              </a:rPr>
              <a:t>ottenere</a:t>
            </a:r>
            <a:endParaRPr lang="en-GB" dirty="0">
              <a:solidFill>
                <a:srgbClr val="062E64"/>
              </a:solidFill>
              <a:ea typeface="+mj-ea"/>
              <a:cs typeface="Trebuchet MS"/>
            </a:endParaRPr>
          </a:p>
          <a:p>
            <a:pPr algn="r"/>
            <a:r>
              <a:rPr lang="en-GB" dirty="0">
                <a:solidFill>
                  <a:srgbClr val="062E64"/>
                </a:solidFill>
                <a:ea typeface="+mj-ea"/>
                <a:cs typeface="Trebuchet MS"/>
              </a:rPr>
              <a:t>Alta concentrazione di proteine dopo la fermentazione</a:t>
            </a:r>
          </a:p>
        </p:txBody>
      </p:sp>
      <p:pic>
        <p:nvPicPr>
          <p:cNvPr id="58"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5049" y="6953250"/>
            <a:ext cx="609600" cy="609600"/>
          </a:xfrm>
          <a:prstGeom prst="rect">
            <a:avLst/>
          </a:prstGeom>
        </p:spPr>
      </p:pic>
    </p:spTree>
    <p:extLst>
      <p:ext uri="{BB962C8B-B14F-4D97-AF65-F5344CB8AC3E}">
        <p14:creationId xmlns:p14="http://schemas.microsoft.com/office/powerpoint/2010/main" val="3421352964"/>
      </p:ext>
    </p:extLst>
  </p:cSld>
  <p:clrMapOvr>
    <a:masterClrMapping/>
  </p:clrMapOvr>
  <mc:AlternateContent xmlns:mc="http://schemas.openxmlformats.org/markup-compatibility/2006" xmlns:p14="http://schemas.microsoft.com/office/powerpoint/2010/main">
    <mc:Choice Requires="p14">
      <p:transition p14:dur="0" advClick="0" advTm="20800"/>
    </mc:Choice>
    <mc:Fallback xmlns="">
      <p:transition advClick="0" advTm="2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1090036"/>
          </a:xfrm>
        </p:spPr>
        <p:txBody>
          <a:bodyPr/>
          <a:lstStyle/>
          <a:p>
            <a:r>
              <a:rPr lang="en-GB" dirty="0"/>
              <a:t>4.2. Valore nutrizionale </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678426" y="2238491"/>
            <a:ext cx="10897429" cy="4148455"/>
          </a:xfrm>
        </p:spPr>
        <p:txBody>
          <a:bodyPr>
            <a:normAutofit/>
          </a:bodyPr>
          <a:lstStyle/>
          <a:p>
            <a:pPr lvl="0" algn="just"/>
            <a:r>
              <a:rPr lang="en-GB" sz="2200" dirty="0"/>
              <a:t>Gli yogurt e i latti fermentati sono ricchi di proteine di alto valore biologico, calcio facilmente assimilabile, vitamine del gruppo B (soprattutto B2 o riboflavina, ma anche acido folico, tiamina, vitamina B6 o piridossina e vitamina B5 o acido pantotenico) e vitamine liposolubili (A, D, E e K), secondo il </a:t>
            </a:r>
            <a:r>
              <a:rPr lang="en-GB" sz="2200" dirty="0" err="1"/>
              <a:t>contenuto</a:t>
            </a:r>
            <a:r>
              <a:rPr lang="en-GB" sz="2200" dirty="0"/>
              <a:t> in grassi. </a:t>
            </a:r>
            <a:r>
              <a:rPr lang="en-GB" sz="2200" dirty="0" err="1"/>
              <a:t>Contengono</a:t>
            </a:r>
            <a:r>
              <a:rPr lang="en-GB" sz="2200" dirty="0"/>
              <a:t> anche </a:t>
            </a:r>
            <a:r>
              <a:rPr lang="en-GB" sz="2200" dirty="0" err="1"/>
              <a:t>carboidrati</a:t>
            </a:r>
            <a:r>
              <a:rPr lang="en-GB" sz="2200" dirty="0"/>
              <a:t> e </a:t>
            </a:r>
            <a:r>
              <a:rPr lang="en-GB" sz="2200" dirty="0" err="1"/>
              <a:t>sali</a:t>
            </a:r>
            <a:r>
              <a:rPr lang="en-GB" sz="2200" dirty="0"/>
              <a:t> minerali. </a:t>
            </a:r>
            <a:endParaRPr lang="es-ES" sz="2200" dirty="0"/>
          </a:p>
          <a:p>
            <a:pPr lvl="0" algn="just"/>
            <a:r>
              <a:rPr lang="en-GB" sz="2200" dirty="0"/>
              <a:t>I fermenti vivi presenti negli yogurt e nei latti fermentati aumentano l'attività della lattasi intestinale e migliorano la digestione del lattosio (zucchero del latte), rendendoli adatti (generalmente) alle persone con problemi di </a:t>
            </a:r>
            <a:r>
              <a:rPr lang="en-GB" sz="2200" dirty="0" err="1"/>
              <a:t>intolleranza</a:t>
            </a:r>
            <a:r>
              <a:rPr lang="en-GB" sz="2200" dirty="0"/>
              <a:t> al lattosio. </a:t>
            </a:r>
            <a:endParaRPr lang="es-ES" sz="2200" dirty="0"/>
          </a:p>
          <a:p>
            <a:pPr lvl="0" algn="just"/>
            <a:r>
              <a:rPr lang="en-GB" sz="2200" dirty="0"/>
              <a:t>Le porzioni giornaliere raccomandate di latticini dipendono dall'età, dal sesso e dallo stato fisiologico (bambini, adulti e uomini sopra i 60 anni, 2-3 porzioni al giorno; adolescenti, 2-4 porzioni al giorno; donne incinte o che allattano, atleti e donne sopra i 60 anni, 3-4 porzioni al giorno; 1 porzione = 2 yogurt). </a:t>
            </a:r>
            <a:endParaRPr lang="es-ES" sz="2200" dirty="0"/>
          </a:p>
        </p:txBody>
      </p:sp>
      <p:pic>
        <p:nvPicPr>
          <p:cNvPr id="4"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5010" y="6905482"/>
            <a:ext cx="609600" cy="609600"/>
          </a:xfrm>
          <a:prstGeom prst="rect">
            <a:avLst/>
          </a:prstGeom>
        </p:spPr>
      </p:pic>
    </p:spTree>
    <p:extLst>
      <p:ext uri="{BB962C8B-B14F-4D97-AF65-F5344CB8AC3E}">
        <p14:creationId xmlns:p14="http://schemas.microsoft.com/office/powerpoint/2010/main" val="2543863634"/>
      </p:ext>
    </p:extLst>
  </p:cSld>
  <p:clrMapOvr>
    <a:masterClrMapping/>
  </p:clrMapOvr>
  <mc:AlternateContent xmlns:mc="http://schemas.openxmlformats.org/markup-compatibility/2006" xmlns:p14="http://schemas.microsoft.com/office/powerpoint/2010/main">
    <mc:Choice Requires="p14">
      <p:transition p14:dur="0" advClick="0" advTm="19860"/>
    </mc:Choice>
    <mc:Fallback xmlns="" xmlns:a16="http://schemas.microsoft.com/office/drawing/2014/main">
      <p:transition advClick="0" advTm="1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700010"/>
          </a:xfrm>
        </p:spPr>
        <p:txBody>
          <a:bodyPr/>
          <a:lstStyle/>
          <a:p>
            <a:r>
              <a:rPr lang="en-GB" dirty="0"/>
              <a:t>4.2. Valore nutrizionale </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74074" y="1848465"/>
            <a:ext cx="8406132" cy="4571999"/>
          </a:xfrm>
        </p:spPr>
        <p:txBody>
          <a:bodyPr>
            <a:normAutofit lnSpcReduction="10000"/>
          </a:bodyPr>
          <a:lstStyle/>
          <a:p>
            <a:pPr lvl="0" algn="just"/>
            <a:r>
              <a:rPr lang="en-GB" sz="2200" dirty="0"/>
              <a:t>Si consiglia di consumare latticini interi, poiché le vitamine liposolubili e gli acidi grassi essenziali si perdono quando il grasso viene separato.</a:t>
            </a:r>
          </a:p>
          <a:p>
            <a:pPr lvl="0" algn="just"/>
            <a:r>
              <a:rPr lang="en-GB" sz="2200" dirty="0"/>
              <a:t>I prodotti arricchiti con vitamine liposolubili (A, D, E e K) e acidi grassi essenziali sono raccomandati alle persone in sovrappeso o a quelle a cui si consiglia di consumare </a:t>
            </a:r>
            <a:r>
              <a:rPr lang="en-GB" sz="2200" dirty="0" err="1"/>
              <a:t>latticini</a:t>
            </a:r>
            <a:r>
              <a:rPr lang="en-GB" sz="2200" dirty="0"/>
              <a:t>  scremati a causa di problemi di salute.</a:t>
            </a:r>
          </a:p>
          <a:p>
            <a:pPr lvl="0" algn="just"/>
            <a:r>
              <a:rPr lang="en-GB" sz="2200" dirty="0"/>
              <a:t>Oltre al suo valore nutrizionale, il consumo di yogurt giova all'organismo perché facilita la </a:t>
            </a:r>
            <a:r>
              <a:rPr lang="en-GB" sz="2200" dirty="0" err="1"/>
              <a:t>digestione</a:t>
            </a:r>
            <a:r>
              <a:rPr lang="en-GB" sz="2200" dirty="0"/>
              <a:t> </a:t>
            </a:r>
            <a:r>
              <a:rPr lang="en-GB" sz="2200" dirty="0" err="1"/>
              <a:t>grazie</a:t>
            </a:r>
            <a:r>
              <a:rPr lang="en-GB" sz="2200" dirty="0"/>
              <a:t> a:</a:t>
            </a:r>
          </a:p>
          <a:p>
            <a:pPr lvl="0" algn="just">
              <a:buFontTx/>
              <a:buChar char="-"/>
            </a:pPr>
            <a:r>
              <a:rPr lang="en-GB" sz="2200" dirty="0" err="1"/>
              <a:t>predigestione</a:t>
            </a:r>
            <a:r>
              <a:rPr lang="en-GB" sz="2200" dirty="0"/>
              <a:t> da parte degli enzimi </a:t>
            </a:r>
            <a:r>
              <a:rPr lang="en-GB" sz="2200" dirty="0" err="1"/>
              <a:t>proteolitici</a:t>
            </a:r>
            <a:r>
              <a:rPr lang="en-GB" sz="2200" dirty="0"/>
              <a:t> </a:t>
            </a:r>
            <a:r>
              <a:rPr lang="en-GB" sz="2200" dirty="0" err="1"/>
              <a:t>prodotti</a:t>
            </a:r>
            <a:r>
              <a:rPr lang="en-GB" sz="2200" dirty="0"/>
              <a:t> </a:t>
            </a:r>
            <a:r>
              <a:rPr lang="en-GB" sz="2200" dirty="0" err="1"/>
              <a:t>dai</a:t>
            </a:r>
            <a:r>
              <a:rPr lang="en-GB" sz="2200" dirty="0"/>
              <a:t> microrganismi, che liberano peptidi e aminoacidi liberi che vengono facilmente digeriti e </a:t>
            </a:r>
            <a:r>
              <a:rPr lang="en-GB" sz="2200" dirty="0" err="1"/>
              <a:t>assorbiti</a:t>
            </a:r>
            <a:r>
              <a:rPr lang="en-GB" sz="2200" dirty="0"/>
              <a:t>;</a:t>
            </a:r>
          </a:p>
          <a:p>
            <a:pPr lvl="0" algn="just">
              <a:buFontTx/>
              <a:buChar char="-"/>
            </a:pPr>
            <a:r>
              <a:rPr lang="en-GB" sz="2200" dirty="0"/>
              <a:t>pH più basso, che provoca la precipitazione della caseina e facilita l'azione degli </a:t>
            </a:r>
            <a:r>
              <a:rPr lang="en-GB" sz="2200" dirty="0" err="1"/>
              <a:t>enzimi</a:t>
            </a:r>
            <a:r>
              <a:rPr lang="en-GB" sz="2200" dirty="0"/>
              <a:t> </a:t>
            </a:r>
            <a:r>
              <a:rPr lang="en-GB" sz="2200" dirty="0" err="1"/>
              <a:t>intestinali</a:t>
            </a:r>
            <a:r>
              <a:rPr lang="en-GB" sz="2200" dirty="0"/>
              <a:t>;</a:t>
            </a:r>
          </a:p>
          <a:p>
            <a:pPr lvl="0" algn="just">
              <a:buFontTx/>
              <a:buChar char="-"/>
            </a:pPr>
            <a:r>
              <a:rPr lang="en-GB" sz="2200" dirty="0" err="1"/>
              <a:t>Migliore</a:t>
            </a:r>
            <a:r>
              <a:rPr lang="en-GB" sz="2200" dirty="0"/>
              <a:t> </a:t>
            </a:r>
            <a:r>
              <a:rPr lang="en-GB" sz="2200" dirty="0" err="1"/>
              <a:t>assorbimento</a:t>
            </a:r>
            <a:r>
              <a:rPr lang="en-GB" sz="2200" dirty="0"/>
              <a:t> del calcio per la presenza di </a:t>
            </a:r>
            <a:r>
              <a:rPr lang="en-GB" sz="2200" dirty="0" err="1"/>
              <a:t>acido</a:t>
            </a:r>
            <a:r>
              <a:rPr lang="en-GB" sz="2200" dirty="0"/>
              <a:t> </a:t>
            </a:r>
            <a:r>
              <a:rPr lang="en-GB" sz="2200" dirty="0" err="1"/>
              <a:t>lattico</a:t>
            </a:r>
            <a:r>
              <a:rPr lang="en-GB" sz="2200" dirty="0"/>
              <a:t>.</a:t>
            </a:r>
          </a:p>
        </p:txBody>
      </p:sp>
      <p:pic>
        <p:nvPicPr>
          <p:cNvPr id="3" name="Imagen 2"/>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5919" t="-20805" r="25107" b="-101"/>
          <a:stretch/>
        </p:blipFill>
        <p:spPr>
          <a:xfrm>
            <a:off x="7481333" y="2474018"/>
            <a:ext cx="4039120" cy="303163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911254"/>
            <a:ext cx="520700" cy="609600"/>
          </a:xfrm>
          <a:prstGeom prst="rect">
            <a:avLst/>
          </a:prstGeom>
        </p:spPr>
      </p:pic>
    </p:spTree>
    <p:extLst>
      <p:ext uri="{BB962C8B-B14F-4D97-AF65-F5344CB8AC3E}">
        <p14:creationId xmlns:p14="http://schemas.microsoft.com/office/powerpoint/2010/main" val="3782052505"/>
      </p:ext>
    </p:extLst>
  </p:cSld>
  <p:clrMapOvr>
    <a:masterClrMapping/>
  </p:clrMapOvr>
  <mc:AlternateContent xmlns:mc="http://schemas.openxmlformats.org/markup-compatibility/2006" xmlns:p14="http://schemas.microsoft.com/office/powerpoint/2010/main">
    <mc:Choice Requires="p14">
      <p:transition p14:dur="0" advClick="0" advTm="12500"/>
    </mc:Choice>
    <mc:Fallback xmlns="" xmlns:a16="http://schemas.microsoft.com/office/drawing/2014/main" xmlns:a14="http://schemas.microsoft.com/office/drawing/2010/main">
      <p:transition advClick="0"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4.2. Valore nutrizionale </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623454" y="2286000"/>
            <a:ext cx="11069781" cy="4015654"/>
          </a:xfrm>
        </p:spPr>
        <p:txBody>
          <a:bodyPr>
            <a:normAutofit lnSpcReduction="10000"/>
          </a:bodyPr>
          <a:lstStyle/>
          <a:p>
            <a:pPr lvl="0" algn="just"/>
            <a:r>
              <a:rPr lang="en-US" sz="2200" dirty="0"/>
              <a:t>Il valore nutrizionale dei prodotti lattiero-caseari dipende dal latte utilizzato per la loro produzione e dagli effetti della lavorazione (trattamento termico, conservazione, scrematura, ecc.). Nel caso dei latti </a:t>
            </a:r>
            <a:r>
              <a:rPr lang="en-US" sz="2200" dirty="0" err="1"/>
              <a:t>fermentati</a:t>
            </a:r>
            <a:r>
              <a:rPr lang="en-US" sz="2200" dirty="0"/>
              <a:t>, </a:t>
            </a:r>
            <a:r>
              <a:rPr lang="en-US" sz="2200" dirty="0" err="1"/>
              <a:t>infatti</a:t>
            </a:r>
            <a:r>
              <a:rPr lang="en-US" sz="2200" dirty="0"/>
              <a:t> l'attività dei microrganismi ha un </a:t>
            </a:r>
            <a:r>
              <a:rPr lang="en-US" sz="2200" dirty="0" err="1"/>
              <a:t>impatto</a:t>
            </a:r>
            <a:r>
              <a:rPr lang="en-US" sz="2200" dirty="0"/>
              <a:t> </a:t>
            </a:r>
            <a:r>
              <a:rPr lang="en-US" sz="2200" dirty="0" err="1"/>
              <a:t>importante</a:t>
            </a:r>
            <a:r>
              <a:rPr lang="en-US" sz="2200" dirty="0"/>
              <a:t> </a:t>
            </a:r>
            <a:r>
              <a:rPr lang="en-US" sz="2200" dirty="0" err="1"/>
              <a:t>sul</a:t>
            </a:r>
            <a:r>
              <a:rPr lang="en-US" sz="2200" dirty="0"/>
              <a:t> valore nutrizionale e </a:t>
            </a:r>
            <a:r>
              <a:rPr lang="en-US" sz="2200" dirty="0" err="1"/>
              <a:t>biologico</a:t>
            </a:r>
            <a:r>
              <a:rPr lang="en-US" sz="2200" dirty="0"/>
              <a:t> del prodotto finale. </a:t>
            </a:r>
            <a:r>
              <a:rPr lang="en-US" sz="2200" dirty="0" err="1"/>
              <a:t>Inoltre</a:t>
            </a:r>
            <a:r>
              <a:rPr lang="en-US" sz="2200" dirty="0"/>
              <a:t>, i prodotti scremati hanno un contenuto inferiore di vitamine liposolubili, </a:t>
            </a:r>
            <a:r>
              <a:rPr lang="en-US" sz="2200" dirty="0" err="1"/>
              <a:t>perchè</a:t>
            </a:r>
            <a:r>
              <a:rPr lang="en-US" sz="2200" dirty="0"/>
              <a:t> vengono involontariamente rimosse quando la crema viene estratta.</a:t>
            </a:r>
          </a:p>
          <a:p>
            <a:pPr lvl="0" algn="just"/>
            <a:r>
              <a:rPr lang="en-US" sz="2200" dirty="0"/>
              <a:t>Il valore energetico, la composizione dei macronutrienti, il contenuto di </a:t>
            </a:r>
            <a:r>
              <a:rPr lang="en-US" sz="2200" dirty="0" err="1"/>
              <a:t>vitamine</a:t>
            </a:r>
            <a:r>
              <a:rPr lang="en-US" sz="2200" dirty="0"/>
              <a:t> e </a:t>
            </a:r>
            <a:r>
              <a:rPr lang="en-US" sz="2200" dirty="0" err="1"/>
              <a:t>sali</a:t>
            </a:r>
            <a:r>
              <a:rPr lang="en-US" sz="2200" dirty="0"/>
              <a:t> minerali sono simili a quelli del latte di partenza, ma da un punto di vista nutrizionale, i latti fermentati sono un alimento con una migliore digeribilità, un'alta concentrazione di enzimi e un leggero aumento delle vitamine B. Tutto questo li rende un alimento di alto valore nutrizionale.</a:t>
            </a:r>
          </a:p>
          <a:p>
            <a:pPr lvl="0" algn="just"/>
            <a:r>
              <a:rPr lang="en-US" sz="2200" dirty="0"/>
              <a:t>Le prossime due tabelle mostrano la composizione nutrizionale di diversi prodotti lattiero-caseari. </a:t>
            </a:r>
            <a:endParaRPr lang="en-GB"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435" y="6930304"/>
            <a:ext cx="609600" cy="609600"/>
          </a:xfrm>
          <a:prstGeom prst="rect">
            <a:avLst/>
          </a:prstGeom>
        </p:spPr>
      </p:pic>
    </p:spTree>
    <p:extLst>
      <p:ext uri="{BB962C8B-B14F-4D97-AF65-F5344CB8AC3E}">
        <p14:creationId xmlns:p14="http://schemas.microsoft.com/office/powerpoint/2010/main" val="3766475156"/>
      </p:ext>
    </p:extLst>
  </p:cSld>
  <p:clrMapOvr>
    <a:masterClrMapping/>
  </p:clrMapOvr>
  <mc:AlternateContent xmlns:mc="http://schemas.openxmlformats.org/markup-compatibility/2006" xmlns:p14="http://schemas.microsoft.com/office/powerpoint/2010/main">
    <mc:Choice Requires="p14">
      <p:transition p14:dur="0" advClick="0" advTm="27000"/>
    </mc:Choice>
    <mc:Fallback xmlns="" xmlns:a16="http://schemas.microsoft.com/office/drawing/2014/main">
      <p:transition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4.2. Valore nutrizionale </a:t>
            </a:r>
            <a:endParaRPr lang="es-ES" dirty="0"/>
          </a:p>
        </p:txBody>
      </p:sp>
      <p:graphicFrame>
        <p:nvGraphicFramePr>
          <p:cNvPr id="6"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nvPr>
        </p:nvGraphicFramePr>
        <p:xfrm>
          <a:off x="277091" y="2161309"/>
          <a:ext cx="11679381" cy="3921142"/>
        </p:xfrm>
        <a:graphic>
          <a:graphicData uri="http://schemas.openxmlformats.org/drawingml/2006/table">
            <a:tbl>
              <a:tblPr firstRow="1" bandRow="1">
                <a:tableStyleId>{5C22544A-7EE6-4342-B048-85BDC9FD1C3A}</a:tableStyleId>
              </a:tblPr>
              <a:tblGrid>
                <a:gridCol w="4142350">
                  <a:extLst>
                    <a:ext uri="{9D8B030D-6E8A-4147-A177-3AD203B41FA5}">
                      <a16:colId xmlns:a16="http://schemas.microsoft.com/office/drawing/2014/main" val="2149714041"/>
                    </a:ext>
                  </a:extLst>
                </a:gridCol>
                <a:gridCol w="713152">
                  <a:extLst>
                    <a:ext uri="{9D8B030D-6E8A-4147-A177-3AD203B41FA5}">
                      <a16:colId xmlns:a16="http://schemas.microsoft.com/office/drawing/2014/main" val="1406019752"/>
                    </a:ext>
                  </a:extLst>
                </a:gridCol>
                <a:gridCol w="811036">
                  <a:extLst>
                    <a:ext uri="{9D8B030D-6E8A-4147-A177-3AD203B41FA5}">
                      <a16:colId xmlns:a16="http://schemas.microsoft.com/office/drawing/2014/main" val="3557201019"/>
                    </a:ext>
                  </a:extLst>
                </a:gridCol>
                <a:gridCol w="839002">
                  <a:extLst>
                    <a:ext uri="{9D8B030D-6E8A-4147-A177-3AD203B41FA5}">
                      <a16:colId xmlns:a16="http://schemas.microsoft.com/office/drawing/2014/main" val="215256108"/>
                    </a:ext>
                  </a:extLst>
                </a:gridCol>
                <a:gridCol w="1342402">
                  <a:extLst>
                    <a:ext uri="{9D8B030D-6E8A-4147-A177-3AD203B41FA5}">
                      <a16:colId xmlns:a16="http://schemas.microsoft.com/office/drawing/2014/main" val="735942982"/>
                    </a:ext>
                  </a:extLst>
                </a:gridCol>
                <a:gridCol w="727135">
                  <a:extLst>
                    <a:ext uri="{9D8B030D-6E8A-4147-A177-3AD203B41FA5}">
                      <a16:colId xmlns:a16="http://schemas.microsoft.com/office/drawing/2014/main" val="1547606690"/>
                    </a:ext>
                  </a:extLst>
                </a:gridCol>
                <a:gridCol w="1049108">
                  <a:extLst>
                    <a:ext uri="{9D8B030D-6E8A-4147-A177-3AD203B41FA5}">
                      <a16:colId xmlns:a16="http://schemas.microsoft.com/office/drawing/2014/main" val="1438862733"/>
                    </a:ext>
                  </a:extLst>
                </a:gridCol>
                <a:gridCol w="1206310">
                  <a:extLst>
                    <a:ext uri="{9D8B030D-6E8A-4147-A177-3AD203B41FA5}">
                      <a16:colId xmlns:a16="http://schemas.microsoft.com/office/drawing/2014/main" val="570392808"/>
                    </a:ext>
                  </a:extLst>
                </a:gridCol>
                <a:gridCol w="848886">
                  <a:extLst>
                    <a:ext uri="{9D8B030D-6E8A-4147-A177-3AD203B41FA5}">
                      <a16:colId xmlns:a16="http://schemas.microsoft.com/office/drawing/2014/main" val="1439690768"/>
                    </a:ext>
                  </a:extLst>
                </a:gridCol>
              </a:tblGrid>
              <a:tr h="504002">
                <a:tc>
                  <a:txBody>
                    <a:bodyPr/>
                    <a:lstStyle/>
                    <a:p>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Acqua (g)</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Energia (Kcal)</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Proteina (g)</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Carboidrati (g)</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Lipidi (g)</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Calcio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Fosforo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Zinco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09362">
                <a:tc>
                  <a:txBody>
                    <a:bodyPr/>
                    <a:lstStyle/>
                    <a:p>
                      <a:r>
                        <a:rPr lang="en-GB" sz="1400" b="0" noProof="0" dirty="0">
                          <a:solidFill>
                            <a:srgbClr val="062E64"/>
                          </a:solidFill>
                        </a:rPr>
                        <a:t>Latte vaccino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88,4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65,9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3,1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3,8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124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92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0,38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09362">
                <a:tc>
                  <a:txBody>
                    <a:bodyPr/>
                    <a:lstStyle/>
                    <a:p>
                      <a:r>
                        <a:rPr lang="en-GB" sz="1400" b="0" noProof="0" dirty="0">
                          <a:solidFill>
                            <a:srgbClr val="062E64"/>
                          </a:solidFill>
                        </a:rPr>
                        <a:t>Latte vaccino (scremato)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91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37,6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3,9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97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0,54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09362">
                <a:tc>
                  <a:txBody>
                    <a:bodyPr/>
                    <a:lstStyle/>
                    <a:p>
                      <a:r>
                        <a:rPr lang="en-GB" sz="1400" b="0" noProof="0" dirty="0">
                          <a:solidFill>
                            <a:srgbClr val="062E64"/>
                          </a:solidFill>
                        </a:rPr>
                        <a:t>Yogurt normale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87,9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64,4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5,5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170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0,59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r h="309362">
                <a:tc>
                  <a:txBody>
                    <a:bodyPr/>
                    <a:lstStyle/>
                    <a:p>
                      <a:r>
                        <a:rPr lang="en-GB" sz="1400" b="0" noProof="0" dirty="0">
                          <a:solidFill>
                            <a:srgbClr val="062E64"/>
                          </a:solidFill>
                        </a:rPr>
                        <a:t>Yogurt normale (scremato)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89,1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47,8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6,3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0,32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140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79389384"/>
                  </a:ext>
                </a:extLst>
              </a:tr>
              <a:tr h="309362">
                <a:tc>
                  <a:txBody>
                    <a:bodyPr/>
                    <a:lstStyle/>
                    <a:p>
                      <a:r>
                        <a:rPr lang="en-GB" sz="1400" b="0" noProof="0" dirty="0">
                          <a:solidFill>
                            <a:srgbClr val="062E64"/>
                          </a:solidFill>
                        </a:rPr>
                        <a:t>Yogurt aromatizzato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75,6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114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5,4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15,6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3,4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140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0,52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764160515"/>
                  </a:ext>
                </a:extLst>
              </a:tr>
              <a:tr h="309362">
                <a:tc>
                  <a:txBody>
                    <a:bodyPr/>
                    <a:lstStyle/>
                    <a:p>
                      <a:r>
                        <a:rPr lang="en-GB" sz="1400" b="0" noProof="0" dirty="0">
                          <a:solidFill>
                            <a:srgbClr val="062E64"/>
                          </a:solidFill>
                        </a:rPr>
                        <a:t>Yogurt con frutta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78,7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95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3,8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14,3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2,3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130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2925769312"/>
                  </a:ext>
                </a:extLst>
              </a:tr>
              <a:tr h="309362">
                <a:tc>
                  <a:txBody>
                    <a:bodyPr/>
                    <a:lstStyle/>
                    <a:p>
                      <a:r>
                        <a:rPr lang="en-GB" sz="1400" b="0" noProof="0" dirty="0">
                          <a:solidFill>
                            <a:srgbClr val="062E64"/>
                          </a:solidFill>
                        </a:rPr>
                        <a:t>Yogurt greco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78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139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6,4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5,4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150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130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465100994"/>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i="1" kern="1200" noProof="0" dirty="0">
                          <a:solidFill>
                            <a:srgbClr val="062E64"/>
                          </a:solidFill>
                          <a:latin typeface="+mn-lt"/>
                          <a:ea typeface="+mn-ea"/>
                          <a:cs typeface="+mn-cs"/>
                        </a:rPr>
                        <a:t>Lactobacillus </a:t>
                      </a:r>
                      <a:r>
                        <a:rPr lang="en-GB" sz="1400" b="0" i="1" kern="1200" noProof="1">
                          <a:solidFill>
                            <a:srgbClr val="062E64"/>
                          </a:solidFill>
                          <a:latin typeface="+mn-lt"/>
                          <a:ea typeface="+mn-ea"/>
                          <a:cs typeface="+mn-cs"/>
                        </a:rPr>
                        <a:t>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a:solidFill>
                            <a:srgbClr val="062E64"/>
                          </a:solidFill>
                          <a:latin typeface="+mn-lt"/>
                          <a:ea typeface="+mn-ea"/>
                          <a:cs typeface="+mn-cs"/>
                        </a:rPr>
                        <a:t>79,6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a:solidFill>
                            <a:srgbClr val="062E64"/>
                          </a:solidFill>
                          <a:latin typeface="+mn-lt"/>
                          <a:ea typeface="+mn-ea"/>
                          <a:cs typeface="+mn-cs"/>
                        </a:rPr>
                        <a:t>98,1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a:solidFill>
                            <a:srgbClr val="062E64"/>
                          </a:solidFill>
                          <a:latin typeface="+mn-lt"/>
                          <a:ea typeface="+mn-ea"/>
                          <a:cs typeface="+mn-cs"/>
                        </a:rPr>
                        <a:t>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a:solidFill>
                            <a:srgbClr val="062E64"/>
                          </a:solidFill>
                          <a:latin typeface="+mn-lt"/>
                          <a:ea typeface="+mn-ea"/>
                          <a:cs typeface="+mn-cs"/>
                        </a:rPr>
                        <a:t>14,1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dirty="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110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46228656"/>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i="1" kern="1200" noProof="0" dirty="0">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79,5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98,5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3,1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14,1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1561094712"/>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baseline="0" noProof="1">
                          <a:solidFill>
                            <a:srgbClr val="062E64"/>
                          </a:solidFill>
                        </a:rPr>
                        <a:t>bifidobatteri </a:t>
                      </a:r>
                      <a:r>
                        <a:rPr lang="en-GB" sz="1400" b="0" baseline="0" noProof="0" dirty="0">
                          <a:solidFill>
                            <a:srgbClr val="062E64"/>
                          </a:solidFill>
                        </a:rPr>
                        <a:t>(intero)</a:t>
                      </a:r>
                      <a:endParaRPr lang="en-GB" sz="1400" b="0" i="1"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88,6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62,6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3,6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3,3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141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163802"/>
                  </a:ext>
                </a:extLst>
              </a:tr>
              <a:tr h="3093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baseline="0" noProof="1">
                          <a:solidFill>
                            <a:srgbClr val="062E64"/>
                          </a:solidFill>
                        </a:rPr>
                        <a:t>bifidobatteri </a:t>
                      </a:r>
                      <a:r>
                        <a:rPr lang="en-GB" sz="1400" b="0" baseline="0" noProof="0" dirty="0">
                          <a:solidFill>
                            <a:srgbClr val="062E64"/>
                          </a:solidFill>
                        </a:rPr>
                        <a:t>(</a:t>
                      </a:r>
                      <a:r>
                        <a:rPr lang="en-GB" sz="1400" b="0" noProof="0" dirty="0">
                          <a:solidFill>
                            <a:srgbClr val="062E64"/>
                          </a:solidFill>
                        </a:rPr>
                        <a:t>scremato</a:t>
                      </a:r>
                      <a:r>
                        <a:rPr lang="en-GB" sz="1400" b="0" baseline="0" noProof="0" dirty="0">
                          <a:solidFill>
                            <a:srgbClr val="062E64"/>
                          </a:solidFill>
                        </a:rPr>
                        <a:t>)</a:t>
                      </a:r>
                      <a:endParaRPr lang="en-GB" sz="1400" b="0" i="1"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89,3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44,3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4,9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noProof="0" dirty="0">
                          <a:solidFill>
                            <a:srgbClr val="062E64"/>
                          </a:solidFill>
                        </a:rPr>
                        <a:t>5,5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164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135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rgbClr val="062E64"/>
                          </a:solidFill>
                          <a:latin typeface="+mn-lt"/>
                          <a:ea typeface="+mn-ea"/>
                          <a:cs typeface="+mn-cs"/>
                        </a:rPr>
                        <a:t>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94157273"/>
                  </a:ext>
                </a:extLst>
              </a:tr>
            </a:tbl>
          </a:graphicData>
        </a:graphic>
      </p:graphicFrame>
      <p:sp>
        <p:nvSpPr>
          <p:cNvPr id="7" name="Rectángulo 6"/>
          <p:cNvSpPr/>
          <p:nvPr/>
        </p:nvSpPr>
        <p:spPr>
          <a:xfrm>
            <a:off x="9551903" y="6082451"/>
            <a:ext cx="1901867" cy="276999"/>
          </a:xfrm>
          <a:prstGeom prst="rect">
            <a:avLst/>
          </a:prstGeom>
        </p:spPr>
        <p:txBody>
          <a:bodyPr wrap="none">
            <a:spAutoFit/>
          </a:bodyPr>
          <a:lstStyle/>
          <a:p>
            <a:r>
              <a:rPr lang="en-GB" sz="1200" dirty="0">
                <a:solidFill>
                  <a:srgbClr val="062E64"/>
                </a:solidFill>
              </a:rPr>
              <a:t>Fonte: Ortega </a:t>
            </a:r>
            <a:r>
              <a:rPr lang="en-GB" sz="1200" i="1" dirty="0">
                <a:solidFill>
                  <a:srgbClr val="062E64"/>
                </a:solidFill>
              </a:rPr>
              <a:t>et al. </a:t>
            </a:r>
            <a:r>
              <a:rPr lang="en-GB" sz="1200" dirty="0">
                <a:solidFill>
                  <a:srgbClr val="062E64"/>
                </a:solidFill>
              </a:rPr>
              <a:t>(2004)</a:t>
            </a:r>
            <a:endParaRPr lang="es-ES" sz="1200" dirty="0">
              <a:solidFill>
                <a:srgbClr val="062E64"/>
              </a:solidFill>
            </a:endParaRPr>
          </a:p>
        </p:txBody>
      </p:sp>
      <p:sp>
        <p:nvSpPr>
          <p:cNvPr id="8" name="Rectángulo 7"/>
          <p:cNvSpPr/>
          <p:nvPr/>
        </p:nvSpPr>
        <p:spPr>
          <a:xfrm>
            <a:off x="9468773" y="1713494"/>
            <a:ext cx="2417328" cy="341632"/>
          </a:xfrm>
          <a:prstGeom prst="rect">
            <a:avLst/>
          </a:prstGeom>
        </p:spPr>
        <p:txBody>
          <a:bodyPr wrap="none">
            <a:spAutoFit/>
          </a:bodyPr>
          <a:lstStyle/>
          <a:p>
            <a:pPr>
              <a:lnSpc>
                <a:spcPct val="90000"/>
              </a:lnSpc>
              <a:spcBef>
                <a:spcPts val="1000"/>
              </a:spcBef>
            </a:pPr>
            <a:r>
              <a:rPr lang="en-GB" dirty="0">
                <a:solidFill>
                  <a:schemeClr val="accent5">
                    <a:lumMod val="75000"/>
                  </a:schemeClr>
                </a:solidFill>
              </a:rPr>
              <a:t>Composizione nutrizionale</a:t>
            </a:r>
            <a:endParaRPr lang="es-ES" dirty="0">
              <a:solidFill>
                <a:schemeClr val="accent5">
                  <a:lumMod val="75000"/>
                </a:schemeClr>
              </a:solidFill>
            </a:endParaRPr>
          </a:p>
        </p:txBody>
      </p:sp>
      <p:pic>
        <p:nvPicPr>
          <p:cNvPr id="9"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6872" y="6930950"/>
            <a:ext cx="609600" cy="609600"/>
          </a:xfrm>
          <a:prstGeom prst="rect">
            <a:avLst/>
          </a:prstGeom>
        </p:spPr>
      </p:pic>
    </p:spTree>
    <p:extLst>
      <p:ext uri="{BB962C8B-B14F-4D97-AF65-F5344CB8AC3E}">
        <p14:creationId xmlns:p14="http://schemas.microsoft.com/office/powerpoint/2010/main" val="340658085"/>
      </p:ext>
    </p:extLst>
  </p:cSld>
  <p:clrMapOvr>
    <a:masterClrMapping/>
  </p:clrMapOvr>
  <mc:AlternateContent xmlns:mc="http://schemas.openxmlformats.org/markup-compatibility/2006" xmlns:p14="http://schemas.microsoft.com/office/powerpoint/2010/main">
    <mc:Choice Requires="p14">
      <p:transition p14:dur="0" advClick="0" advTm="28850"/>
    </mc:Choice>
    <mc:Fallback xmlns="" xmlns:a16="http://schemas.microsoft.com/office/drawing/2014/main">
      <p:transition advClick="0" advTm="28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4.2. Valore nutrizionale </a:t>
            </a:r>
            <a:endParaRPr lang="es-ES" dirty="0"/>
          </a:p>
        </p:txBody>
      </p:sp>
      <p:sp>
        <p:nvSpPr>
          <p:cNvPr id="7" name="Rectángulo 6"/>
          <p:cNvSpPr/>
          <p:nvPr/>
        </p:nvSpPr>
        <p:spPr>
          <a:xfrm>
            <a:off x="9551903" y="5833067"/>
            <a:ext cx="1901867" cy="276999"/>
          </a:xfrm>
          <a:prstGeom prst="rect">
            <a:avLst/>
          </a:prstGeom>
        </p:spPr>
        <p:txBody>
          <a:bodyPr wrap="none">
            <a:spAutoFit/>
          </a:bodyPr>
          <a:lstStyle/>
          <a:p>
            <a:r>
              <a:rPr lang="en-GB" sz="1200" dirty="0">
                <a:solidFill>
                  <a:srgbClr val="062E64"/>
                </a:solidFill>
              </a:rPr>
              <a:t>Fonte: Ortega </a:t>
            </a:r>
            <a:r>
              <a:rPr lang="en-GB" sz="1200" i="1" dirty="0">
                <a:solidFill>
                  <a:srgbClr val="062E64"/>
                </a:solidFill>
              </a:rPr>
              <a:t>et al. </a:t>
            </a:r>
            <a:r>
              <a:rPr lang="en-GB" sz="1200" dirty="0">
                <a:solidFill>
                  <a:srgbClr val="062E64"/>
                </a:solidFill>
              </a:rPr>
              <a:t>(2004)</a:t>
            </a:r>
            <a:endParaRPr lang="es-ES" sz="1200" dirty="0">
              <a:solidFill>
                <a:srgbClr val="062E64"/>
              </a:solidFill>
            </a:endParaRPr>
          </a:p>
        </p:txBody>
      </p:sp>
      <p:sp>
        <p:nvSpPr>
          <p:cNvPr id="8" name="Rectángulo 7"/>
          <p:cNvSpPr/>
          <p:nvPr/>
        </p:nvSpPr>
        <p:spPr>
          <a:xfrm>
            <a:off x="9468773" y="1713494"/>
            <a:ext cx="2417328" cy="341632"/>
          </a:xfrm>
          <a:prstGeom prst="rect">
            <a:avLst/>
          </a:prstGeom>
        </p:spPr>
        <p:txBody>
          <a:bodyPr wrap="none">
            <a:spAutoFit/>
          </a:bodyPr>
          <a:lstStyle/>
          <a:p>
            <a:pPr>
              <a:lnSpc>
                <a:spcPct val="90000"/>
              </a:lnSpc>
              <a:spcBef>
                <a:spcPts val="1000"/>
              </a:spcBef>
            </a:pPr>
            <a:r>
              <a:rPr lang="en-GB" dirty="0">
                <a:solidFill>
                  <a:schemeClr val="accent5">
                    <a:lumMod val="75000"/>
                  </a:schemeClr>
                </a:solidFill>
              </a:rPr>
              <a:t>Composizione nutrizionale</a:t>
            </a:r>
            <a:endParaRPr lang="es-ES" dirty="0">
              <a:solidFill>
                <a:schemeClr val="accent5">
                  <a:lumMod val="75000"/>
                </a:schemeClr>
              </a:solidFill>
            </a:endParaRPr>
          </a:p>
        </p:txBody>
      </p:sp>
      <p:graphicFrame>
        <p:nvGraphicFramePr>
          <p:cNvPr id="9"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nvPr>
        </p:nvGraphicFramePr>
        <p:xfrm>
          <a:off x="277092" y="2161308"/>
          <a:ext cx="11679380" cy="3657612"/>
        </p:xfrm>
        <a:graphic>
          <a:graphicData uri="http://schemas.openxmlformats.org/drawingml/2006/table">
            <a:tbl>
              <a:tblPr firstRow="1" bandRow="1">
                <a:tableStyleId>{5C22544A-7EE6-4342-B048-85BDC9FD1C3A}</a:tableStyleId>
              </a:tblPr>
              <a:tblGrid>
                <a:gridCol w="5430984">
                  <a:extLst>
                    <a:ext uri="{9D8B030D-6E8A-4147-A177-3AD203B41FA5}">
                      <a16:colId xmlns:a16="http://schemas.microsoft.com/office/drawing/2014/main" val="2149714041"/>
                    </a:ext>
                  </a:extLst>
                </a:gridCol>
                <a:gridCol w="692728">
                  <a:extLst>
                    <a:ext uri="{9D8B030D-6E8A-4147-A177-3AD203B41FA5}">
                      <a16:colId xmlns:a16="http://schemas.microsoft.com/office/drawing/2014/main" val="1406019752"/>
                    </a:ext>
                  </a:extLst>
                </a:gridCol>
                <a:gridCol w="665018">
                  <a:extLst>
                    <a:ext uri="{9D8B030D-6E8A-4147-A177-3AD203B41FA5}">
                      <a16:colId xmlns:a16="http://schemas.microsoft.com/office/drawing/2014/main" val="3557201019"/>
                    </a:ext>
                  </a:extLst>
                </a:gridCol>
                <a:gridCol w="665018">
                  <a:extLst>
                    <a:ext uri="{9D8B030D-6E8A-4147-A177-3AD203B41FA5}">
                      <a16:colId xmlns:a16="http://schemas.microsoft.com/office/drawing/2014/main" val="215256108"/>
                    </a:ext>
                  </a:extLst>
                </a:gridCol>
                <a:gridCol w="623455">
                  <a:extLst>
                    <a:ext uri="{9D8B030D-6E8A-4147-A177-3AD203B41FA5}">
                      <a16:colId xmlns:a16="http://schemas.microsoft.com/office/drawing/2014/main" val="735942982"/>
                    </a:ext>
                  </a:extLst>
                </a:gridCol>
                <a:gridCol w="623454">
                  <a:extLst>
                    <a:ext uri="{9D8B030D-6E8A-4147-A177-3AD203B41FA5}">
                      <a16:colId xmlns:a16="http://schemas.microsoft.com/office/drawing/2014/main" val="1547606690"/>
                    </a:ext>
                  </a:extLst>
                </a:gridCol>
                <a:gridCol w="609600">
                  <a:extLst>
                    <a:ext uri="{9D8B030D-6E8A-4147-A177-3AD203B41FA5}">
                      <a16:colId xmlns:a16="http://schemas.microsoft.com/office/drawing/2014/main" val="1438862733"/>
                    </a:ext>
                  </a:extLst>
                </a:gridCol>
                <a:gridCol w="595746">
                  <a:extLst>
                    <a:ext uri="{9D8B030D-6E8A-4147-A177-3AD203B41FA5}">
                      <a16:colId xmlns:a16="http://schemas.microsoft.com/office/drawing/2014/main" val="570392808"/>
                    </a:ext>
                  </a:extLst>
                </a:gridCol>
                <a:gridCol w="595745">
                  <a:extLst>
                    <a:ext uri="{9D8B030D-6E8A-4147-A177-3AD203B41FA5}">
                      <a16:colId xmlns:a16="http://schemas.microsoft.com/office/drawing/2014/main" val="1439690768"/>
                    </a:ext>
                  </a:extLst>
                </a:gridCol>
                <a:gridCol w="568036">
                  <a:extLst>
                    <a:ext uri="{9D8B030D-6E8A-4147-A177-3AD203B41FA5}">
                      <a16:colId xmlns:a16="http://schemas.microsoft.com/office/drawing/2014/main" val="1843522599"/>
                    </a:ext>
                  </a:extLst>
                </a:gridCol>
                <a:gridCol w="609596">
                  <a:extLst>
                    <a:ext uri="{9D8B030D-6E8A-4147-A177-3AD203B41FA5}">
                      <a16:colId xmlns:a16="http://schemas.microsoft.com/office/drawing/2014/main" val="877918221"/>
                    </a:ext>
                  </a:extLst>
                </a:gridCol>
              </a:tblGrid>
              <a:tr h="304801">
                <a:tc>
                  <a:txBody>
                    <a:bodyPr/>
                    <a:lstStyle/>
                    <a:p>
                      <a:endParaRPr lang="en-GB" sz="1400" b="1" noProof="0" dirty="0">
                        <a:solidFill>
                          <a:schemeClr val="bg1"/>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B1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B2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B3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B6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B9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B12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C</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D</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noProof="0" dirty="0">
                          <a:solidFill>
                            <a:schemeClr val="bg1"/>
                          </a:solidFill>
                        </a:rPr>
                        <a:t>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04801">
                <a:tc>
                  <a:txBody>
                    <a:bodyPr/>
                    <a:lstStyle/>
                    <a:p>
                      <a:r>
                        <a:rPr lang="en-GB" sz="1400" b="0" noProof="0" dirty="0">
                          <a:solidFill>
                            <a:srgbClr val="062E64"/>
                          </a:solidFill>
                        </a:rPr>
                        <a:t>Latte vaccino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0,73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5,5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46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04801">
                <a:tc>
                  <a:txBody>
                    <a:bodyPr/>
                    <a:lstStyle/>
                    <a:p>
                      <a:r>
                        <a:rPr lang="en-GB" sz="1400" b="0" noProof="0" dirty="0">
                          <a:solidFill>
                            <a:srgbClr val="062E64"/>
                          </a:solidFill>
                        </a:rPr>
                        <a:t>Latte vaccino (scremato)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5,3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04801">
                <a:tc>
                  <a:txBody>
                    <a:bodyPr/>
                    <a:lstStyle/>
                    <a:p>
                      <a:r>
                        <a:rPr lang="en-GB" sz="1400" b="0" noProof="0" dirty="0">
                          <a:solidFill>
                            <a:srgbClr val="062E64"/>
                          </a:solidFill>
                        </a:rPr>
                        <a:t>Yogurt normale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3,7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9,8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r h="304801">
                <a:tc>
                  <a:txBody>
                    <a:bodyPr/>
                    <a:lstStyle/>
                    <a:p>
                      <a:r>
                        <a:rPr lang="en-GB" sz="1400" b="0" noProof="0" dirty="0">
                          <a:solidFill>
                            <a:srgbClr val="062E64"/>
                          </a:solidFill>
                        </a:rPr>
                        <a:t>Yogurt normale (scremato)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1,2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4,7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79389384"/>
                  </a:ext>
                </a:extLst>
              </a:tr>
              <a:tr h="304801">
                <a:tc>
                  <a:txBody>
                    <a:bodyPr/>
                    <a:lstStyle/>
                    <a:p>
                      <a:r>
                        <a:rPr lang="en-GB" sz="1400" b="0" noProof="0" dirty="0">
                          <a:solidFill>
                            <a:srgbClr val="062E64"/>
                          </a:solidFill>
                        </a:rPr>
                        <a:t>Yogurt aromatizzato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0,44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0,17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0,94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27,4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764160515"/>
                  </a:ext>
                </a:extLst>
              </a:tr>
              <a:tr h="304801">
                <a:tc>
                  <a:txBody>
                    <a:bodyPr/>
                    <a:lstStyle/>
                    <a:p>
                      <a:r>
                        <a:rPr lang="en-GB" sz="1400" b="0" noProof="0" dirty="0">
                          <a:solidFill>
                            <a:srgbClr val="062E64"/>
                          </a:solidFill>
                        </a:rPr>
                        <a:t>Yogurt con frutta (intero)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1,4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0,013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18,1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0,18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0,7</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14,5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2925769312"/>
                  </a:ext>
                </a:extLst>
              </a:tr>
              <a:tr h="304801">
                <a:tc>
                  <a:txBody>
                    <a:bodyPr/>
                    <a:lstStyle/>
                    <a:p>
                      <a:r>
                        <a:rPr lang="en-GB" sz="1400" b="0" noProof="0" dirty="0">
                          <a:solidFill>
                            <a:srgbClr val="062E64"/>
                          </a:solidFill>
                        </a:rPr>
                        <a:t>Yogurt greco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0,36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1,6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0,38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465100994"/>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i="1" kern="1200" noProof="0" dirty="0">
                          <a:solidFill>
                            <a:srgbClr val="062E64"/>
                          </a:solidFill>
                          <a:latin typeface="+mn-lt"/>
                          <a:ea typeface="+mn-ea"/>
                          <a:cs typeface="+mn-cs"/>
                        </a:rPr>
                        <a:t>Lactobacillus </a:t>
                      </a:r>
                      <a:r>
                        <a:rPr lang="en-GB" sz="1400" b="0" i="1" kern="1200" noProof="1">
                          <a:solidFill>
                            <a:srgbClr val="062E64"/>
                          </a:solidFill>
                          <a:latin typeface="+mn-lt"/>
                          <a:ea typeface="+mn-ea"/>
                          <a:cs typeface="+mn-cs"/>
                        </a:rPr>
                        <a:t>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746228656"/>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i="1" kern="1200" noProof="0" dirty="0">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2,6</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1561094712"/>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baseline="0" noProof="1">
                          <a:solidFill>
                            <a:srgbClr val="062E64"/>
                          </a:solidFill>
                        </a:rPr>
                        <a:t>bifidobatteri </a:t>
                      </a:r>
                      <a:r>
                        <a:rPr lang="en-GB" sz="1400" b="0" baseline="0" noProof="0" dirty="0">
                          <a:solidFill>
                            <a:srgbClr val="062E64"/>
                          </a:solidFill>
                        </a:rPr>
                        <a:t>(intero)</a:t>
                      </a:r>
                      <a:endParaRPr lang="en-GB" sz="1400" b="0" i="1"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0,18</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0,09</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33,5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163802"/>
                  </a:ext>
                </a:extLst>
              </a:tr>
              <a:tr h="3048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noProof="0" dirty="0">
                          <a:solidFill>
                            <a:srgbClr val="062E64"/>
                          </a:solidFill>
                        </a:rPr>
                        <a:t>Latte fermentato con </a:t>
                      </a:r>
                      <a:r>
                        <a:rPr lang="en-GB" sz="1400" b="0" baseline="0" noProof="1">
                          <a:solidFill>
                            <a:srgbClr val="062E64"/>
                          </a:solidFill>
                        </a:rPr>
                        <a:t>bifidobatteri </a:t>
                      </a:r>
                      <a:r>
                        <a:rPr lang="en-GB" sz="1400" b="0" baseline="0" noProof="0" dirty="0">
                          <a:solidFill>
                            <a:srgbClr val="062E64"/>
                          </a:solidFill>
                        </a:rPr>
                        <a:t>(</a:t>
                      </a:r>
                      <a:r>
                        <a:rPr lang="en-GB" sz="1400" b="0" noProof="0" dirty="0">
                          <a:solidFill>
                            <a:srgbClr val="062E64"/>
                          </a:solidFill>
                        </a:rPr>
                        <a:t>scremato</a:t>
                      </a:r>
                      <a:r>
                        <a:rPr lang="en-GB" sz="1400" b="0" baseline="0" noProof="0" dirty="0">
                          <a:solidFill>
                            <a:srgbClr val="062E64"/>
                          </a:solidFill>
                        </a:rPr>
                        <a:t>)</a:t>
                      </a:r>
                      <a:endParaRPr lang="en-GB" sz="1400" b="0" i="1" kern="1200" noProof="0" dirty="0">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0,04</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0,21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0,42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noProof="1">
                          <a:solidFill>
                            <a:srgbClr val="062E64"/>
                          </a:solidFill>
                          <a:latin typeface="+mn-lt"/>
                        </a:rPr>
                        <a:t>0,11</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5</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0,3</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0" i="0" kern="1200" noProof="1">
                          <a:solidFill>
                            <a:srgbClr val="062E64"/>
                          </a:solidFill>
                          <a:latin typeface="+mn-lt"/>
                          <a:ea typeface="+mn-ea"/>
                          <a:cs typeface="+mn-cs"/>
                        </a:rPr>
                        <a:t>2</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0</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1">
                          <a:ln>
                            <a:noFill/>
                          </a:ln>
                          <a:solidFill>
                            <a:srgbClr val="062E64"/>
                          </a:solidFill>
                          <a:effectLst/>
                          <a:uLnTx/>
                          <a:uFillTx/>
                          <a:latin typeface="+mn-lt"/>
                          <a:ea typeface="+mn-ea"/>
                          <a:cs typeface="+mn-cs"/>
                        </a:rPr>
                        <a:t>Tr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94157273"/>
                  </a:ext>
                </a:extLst>
              </a:tr>
            </a:tbl>
          </a:graphicData>
        </a:graphic>
      </p:graphicFrame>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3770" y="7042150"/>
            <a:ext cx="609600" cy="609600"/>
          </a:xfrm>
          <a:prstGeom prst="rect">
            <a:avLst/>
          </a:prstGeom>
        </p:spPr>
      </p:pic>
    </p:spTree>
    <p:extLst>
      <p:ext uri="{BB962C8B-B14F-4D97-AF65-F5344CB8AC3E}">
        <p14:creationId xmlns:p14="http://schemas.microsoft.com/office/powerpoint/2010/main" val="189758381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xmlns:a16="http://schemas.microsoft.com/office/drawing/2014/main">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471948" y="1148455"/>
            <a:ext cx="10881852" cy="837661"/>
          </a:xfrm>
        </p:spPr>
        <p:txBody>
          <a:bodyPr>
            <a:normAutofit/>
          </a:bodyPr>
          <a:lstStyle/>
          <a:p>
            <a:r>
              <a:rPr lang="en-GB" dirty="0"/>
              <a:t>4.3. </a:t>
            </a:r>
            <a:r>
              <a:rPr lang="en-GB" dirty="0" err="1"/>
              <a:t>Caratteristiche</a:t>
            </a:r>
            <a:r>
              <a:rPr lang="en-GB" dirty="0"/>
              <a:t> </a:t>
            </a:r>
            <a:r>
              <a:rPr lang="en-GB" dirty="0" err="1"/>
              <a:t>commerciali</a:t>
            </a:r>
            <a:r>
              <a:rPr lang="en-GB" dirty="0"/>
              <a:t>: </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32509" y="2055694"/>
            <a:ext cx="11526981" cy="4079188"/>
          </a:xfrm>
        </p:spPr>
        <p:txBody>
          <a:bodyPr>
            <a:noAutofit/>
          </a:bodyPr>
          <a:lstStyle/>
          <a:p>
            <a:pPr marL="0" lvl="0" indent="0" algn="just">
              <a:buNone/>
            </a:pPr>
            <a:r>
              <a:rPr lang="en-GB" sz="2000" dirty="0"/>
              <a:t> </a:t>
            </a:r>
            <a:r>
              <a:rPr lang="en-GB" dirty="0"/>
              <a:t>1. Tutti gli yogurt devono avere un pH di 4,6 o </a:t>
            </a:r>
            <a:r>
              <a:rPr lang="en-GB" dirty="0" err="1"/>
              <a:t>inferiore</a:t>
            </a:r>
            <a:r>
              <a:rPr lang="en-GB" dirty="0"/>
              <a:t>. </a:t>
            </a:r>
            <a:endParaRPr lang="es-ES" dirty="0"/>
          </a:p>
          <a:p>
            <a:pPr marL="0" indent="0" algn="just">
              <a:buNone/>
            </a:pPr>
            <a:r>
              <a:rPr lang="en-GB" dirty="0"/>
              <a:t>2. Il contenuto minimo di grassi </a:t>
            </a:r>
            <a:r>
              <a:rPr lang="en-GB" dirty="0" err="1"/>
              <a:t>degli</a:t>
            </a:r>
            <a:r>
              <a:rPr lang="en-GB" dirty="0"/>
              <a:t> yogurt deve </a:t>
            </a:r>
            <a:r>
              <a:rPr lang="en-GB" dirty="0" err="1"/>
              <a:t>essere</a:t>
            </a:r>
            <a:r>
              <a:rPr lang="en-GB" dirty="0"/>
              <a:t> 2%  eccetto per gli yogurt "parzialmente scremati", dove deve essere inferiore a 2 e superiore a 0,5 % e per gli yogurt "</a:t>
            </a:r>
            <a:r>
              <a:rPr lang="en-GB" dirty="0" err="1"/>
              <a:t>scremati</a:t>
            </a:r>
            <a:r>
              <a:rPr lang="en-GB" dirty="0"/>
              <a:t>" dove deve </a:t>
            </a:r>
            <a:r>
              <a:rPr lang="en-GB" dirty="0" err="1"/>
              <a:t>essere</a:t>
            </a:r>
            <a:r>
              <a:rPr lang="en-GB" dirty="0"/>
              <a:t> 0,5%  o </a:t>
            </a:r>
            <a:r>
              <a:rPr lang="en-GB" dirty="0" err="1"/>
              <a:t>inferiore</a:t>
            </a:r>
            <a:r>
              <a:rPr lang="en-GB" dirty="0"/>
              <a:t>. </a:t>
            </a:r>
            <a:endParaRPr lang="es-ES" dirty="0"/>
          </a:p>
          <a:p>
            <a:pPr marL="0" indent="0" algn="just">
              <a:buNone/>
            </a:pPr>
            <a:r>
              <a:rPr lang="en-GB" dirty="0"/>
              <a:t>3. Tutti gli yogurt devono avere un contenuto minimo di solidi non grassi di 8,5%. </a:t>
            </a:r>
            <a:endParaRPr lang="es-ES" dirty="0"/>
          </a:p>
          <a:p>
            <a:pPr marL="0" indent="0" algn="just">
              <a:buNone/>
            </a:pPr>
            <a:r>
              <a:rPr lang="en-GB" dirty="0"/>
              <a:t>4. Contenuto di yogurt: </a:t>
            </a:r>
            <a:endParaRPr lang="es-ES" dirty="0"/>
          </a:p>
          <a:p>
            <a:pPr marL="0" indent="0" algn="just">
              <a:buNone/>
            </a:pPr>
            <a:r>
              <a:rPr lang="en-GB" dirty="0"/>
              <a:t>(a) Per gli yogurt con frutta, succhi e/o altri alimenti, la quantità minima di yogurt nel prodotto finito deve </a:t>
            </a:r>
            <a:r>
              <a:rPr lang="en-GB" dirty="0" err="1"/>
              <a:t>essere</a:t>
            </a:r>
            <a:r>
              <a:rPr lang="en-GB" dirty="0"/>
              <a:t> 70%. </a:t>
            </a:r>
            <a:endParaRPr lang="es-ES" dirty="0"/>
          </a:p>
          <a:p>
            <a:pPr marL="0" indent="0" algn="just">
              <a:buNone/>
            </a:pPr>
            <a:r>
              <a:rPr lang="en-GB" dirty="0"/>
              <a:t>(b) Per gli yogurt aromatizzati, la quantità minima di yogurt nel prodotto finito è di 80%. </a:t>
            </a:r>
            <a:endParaRPr lang="es-E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960177"/>
            <a:ext cx="609600" cy="609600"/>
          </a:xfrm>
          <a:prstGeom prst="rect">
            <a:avLst/>
          </a:prstGeom>
        </p:spPr>
      </p:pic>
    </p:spTree>
    <p:extLst>
      <p:ext uri="{BB962C8B-B14F-4D97-AF65-F5344CB8AC3E}">
        <p14:creationId xmlns:p14="http://schemas.microsoft.com/office/powerpoint/2010/main" val="2777824088"/>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xmlns:a16="http://schemas.microsoft.com/office/drawing/2014/main">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186814" y="1148455"/>
            <a:ext cx="11218606" cy="1325563"/>
          </a:xfrm>
        </p:spPr>
        <p:txBody>
          <a:bodyPr>
            <a:normAutofit/>
          </a:bodyPr>
          <a:lstStyle/>
          <a:p>
            <a:r>
              <a:rPr lang="en-GB" dirty="0"/>
              <a:t>4.4. </a:t>
            </a:r>
            <a:r>
              <a:rPr lang="en-GB" dirty="0" err="1"/>
              <a:t>Materie</a:t>
            </a:r>
            <a:r>
              <a:rPr lang="en-GB" dirty="0"/>
              <a:t> prime per la produzione di yogurt </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186814" y="2252338"/>
            <a:ext cx="8425110" cy="4084927"/>
          </a:xfrm>
        </p:spPr>
        <p:txBody>
          <a:bodyPr>
            <a:noAutofit/>
          </a:bodyPr>
          <a:lstStyle/>
          <a:p>
            <a:pPr marL="0" lvl="0" indent="0" algn="just">
              <a:buNone/>
            </a:pPr>
            <a:r>
              <a:rPr lang="en-GB" sz="2200" dirty="0"/>
              <a:t>Materie prime essenziali: </a:t>
            </a:r>
            <a:endParaRPr lang="es-ES" sz="2200" dirty="0"/>
          </a:p>
          <a:p>
            <a:pPr marL="457200" lvl="1" indent="0" algn="just">
              <a:buNone/>
            </a:pPr>
            <a:r>
              <a:rPr lang="en-GB" sz="2200" dirty="0"/>
              <a:t>-Latte. Si può usare qualsiasi tipo di latte. Può anche essere latte concentrato, latte completamente o parzialmente scremato o una miscela di latte. Lo yogurt era originariamente fatto con latte di pecora e di bufala, a volte con l'aggiunta di latte di </a:t>
            </a:r>
            <a:r>
              <a:rPr lang="en-GB" sz="2200" dirty="0" err="1"/>
              <a:t>mucca</a:t>
            </a:r>
            <a:r>
              <a:rPr lang="en-GB" sz="2200" dirty="0"/>
              <a:t>.</a:t>
            </a:r>
          </a:p>
          <a:p>
            <a:pPr marL="457200" lvl="1" indent="0" algn="just">
              <a:buNone/>
            </a:pPr>
            <a:r>
              <a:rPr lang="en-GB" sz="2200" dirty="0" err="1"/>
              <a:t>Oggi</a:t>
            </a:r>
            <a:r>
              <a:rPr lang="en-GB" sz="2200" dirty="0"/>
              <a:t>, il latte di mucca è il più usato.</a:t>
            </a:r>
          </a:p>
          <a:p>
            <a:pPr lvl="1" algn="just"/>
            <a:endParaRPr lang="es-ES" sz="2200" dirty="0"/>
          </a:p>
          <a:p>
            <a:pPr marL="457200" lvl="1" indent="0" algn="just">
              <a:buNone/>
            </a:pPr>
            <a:r>
              <a:rPr lang="en-GB" sz="2200" dirty="0"/>
              <a:t>-</a:t>
            </a:r>
            <a:r>
              <a:rPr lang="en-GB" sz="2200" dirty="0" err="1"/>
              <a:t>Fermenti</a:t>
            </a:r>
            <a:r>
              <a:rPr lang="en-GB" sz="2200" dirty="0"/>
              <a:t> lattici (ceppi di batteri lattici termofili </a:t>
            </a:r>
            <a:r>
              <a:rPr lang="en-GB" sz="2200" i="1" dirty="0"/>
              <a:t>Lactobacillus </a:t>
            </a:r>
            <a:r>
              <a:rPr lang="en-GB" sz="2200" i="1" noProof="1"/>
              <a:t>bulgaricus </a:t>
            </a:r>
            <a:r>
              <a:rPr lang="en-GB" sz="2200" dirty="0"/>
              <a:t>e </a:t>
            </a:r>
            <a:r>
              <a:rPr lang="en-GB" sz="2200" i="1" dirty="0"/>
              <a:t>Streptococcus </a:t>
            </a:r>
            <a:r>
              <a:rPr lang="en-GB" sz="2200" i="1" noProof="1"/>
              <a:t>thermophilus</a:t>
            </a:r>
            <a:r>
              <a:rPr lang="en-GB" sz="2200" dirty="0"/>
              <a:t>). </a:t>
            </a:r>
            <a:endParaRPr lang="es-ES" sz="2200" dirty="0"/>
          </a:p>
        </p:txBody>
      </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30468" y="2280007"/>
            <a:ext cx="2793496" cy="4084928"/>
          </a:xfrm>
          <a:prstGeom prst="rect">
            <a:avLst/>
          </a:prstGeom>
        </p:spPr>
      </p:pic>
      <p:sp>
        <p:nvSpPr>
          <p:cNvPr id="6" name="Rectángulo 5"/>
          <p:cNvSpPr/>
          <p:nvPr/>
        </p:nvSpPr>
        <p:spPr>
          <a:xfrm>
            <a:off x="8779596" y="6364935"/>
            <a:ext cx="2844368" cy="276999"/>
          </a:xfrm>
          <a:prstGeom prst="rect">
            <a:avLst/>
          </a:prstGeom>
        </p:spPr>
        <p:txBody>
          <a:bodyPr wrap="none">
            <a:spAutoFit/>
          </a:bodyPr>
          <a:lstStyle/>
          <a:p>
            <a:pPr algn="ctr"/>
            <a:r>
              <a:rPr lang="en-GB" sz="1200" noProof="1">
                <a:solidFill>
                  <a:srgbClr val="062E64"/>
                </a:solidFill>
              </a:rPr>
              <a:t>Immagine gratuita di Dagny Walter su Pixabay</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9664" y="6965322"/>
            <a:ext cx="609600" cy="609600"/>
          </a:xfrm>
          <a:prstGeom prst="rect">
            <a:avLst/>
          </a:prstGeom>
        </p:spPr>
      </p:pic>
    </p:spTree>
    <p:extLst>
      <p:ext uri="{BB962C8B-B14F-4D97-AF65-F5344CB8AC3E}">
        <p14:creationId xmlns:p14="http://schemas.microsoft.com/office/powerpoint/2010/main" val="2241235768"/>
      </p:ext>
    </p:extLst>
  </p:cSld>
  <p:clrMapOvr>
    <a:masterClrMapping/>
  </p:clrMapOvr>
  <mc:AlternateContent xmlns:mc="http://schemas.openxmlformats.org/markup-compatibility/2006" xmlns:p14="http://schemas.microsoft.com/office/powerpoint/2010/main">
    <mc:Choice Requires="p14">
      <p:transition p14:dur="0" advClick="0" advTm="14650"/>
    </mc:Choice>
    <mc:Fallback xmlns="" xmlns:a16="http://schemas.microsoft.com/office/drawing/2014/main" xmlns:a14="http://schemas.microsoft.com/office/drawing/2010/main">
      <p:transition advClick="0" advTm="14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A1778-BA92-43EE-914D-F7F8570E464B}"/>
              </a:ext>
            </a:extLst>
          </p:cNvPr>
          <p:cNvSpPr>
            <a:spLocks noGrp="1"/>
          </p:cNvSpPr>
          <p:nvPr>
            <p:ph sz="half" idx="2"/>
          </p:nvPr>
        </p:nvSpPr>
        <p:spPr>
          <a:xfrm>
            <a:off x="124689" y="2133600"/>
            <a:ext cx="11956475" cy="3882943"/>
          </a:xfrm>
        </p:spPr>
        <p:txBody>
          <a:bodyPr numCol="2">
            <a:normAutofit/>
          </a:bodyPr>
          <a:lstStyle/>
          <a:p>
            <a:pPr marL="273050" indent="-273050">
              <a:buAutoNum type="arabicPeriod"/>
            </a:pPr>
            <a:r>
              <a:rPr lang="en-GB" sz="2200" b="1" dirty="0"/>
              <a:t>Yogurt e altri latti fermentati.</a:t>
            </a:r>
          </a:p>
          <a:p>
            <a:pPr marL="447675" lvl="2" indent="-174625">
              <a:spcBef>
                <a:spcPts val="1000"/>
              </a:spcBef>
              <a:buFont typeface="+mj-lt"/>
              <a:buAutoNum type="arabicPeriod"/>
            </a:pPr>
            <a:r>
              <a:rPr lang="en-US" sz="2200" dirty="0"/>
              <a:t>Tipi di yogurt e latte fermentato</a:t>
            </a:r>
            <a:r>
              <a:rPr lang="en-GB" sz="2200" dirty="0"/>
              <a:t>.</a:t>
            </a:r>
          </a:p>
          <a:p>
            <a:pPr marL="447675" lvl="2" indent="-174625">
              <a:spcBef>
                <a:spcPts val="1000"/>
              </a:spcBef>
              <a:buFont typeface="+mj-lt"/>
              <a:buAutoNum type="arabicPeriod"/>
            </a:pPr>
            <a:r>
              <a:rPr lang="en-US" sz="2200" dirty="0"/>
              <a:t>Valore nutrizionale</a:t>
            </a:r>
            <a:r>
              <a:rPr lang="en-GB" sz="2200" dirty="0"/>
              <a:t>. </a:t>
            </a:r>
          </a:p>
          <a:p>
            <a:pPr marL="447675" lvl="2" indent="-174625">
              <a:spcBef>
                <a:spcPts val="1000"/>
              </a:spcBef>
              <a:buFont typeface="+mj-lt"/>
              <a:buAutoNum type="arabicPeriod"/>
            </a:pPr>
            <a:r>
              <a:rPr lang="en-US" sz="2200" dirty="0"/>
              <a:t>Fattori essenziali di composizione e qualità</a:t>
            </a:r>
            <a:r>
              <a:rPr lang="en-GB" sz="2200" dirty="0"/>
              <a:t>.</a:t>
            </a:r>
          </a:p>
          <a:p>
            <a:pPr marL="447675" lvl="2" indent="-174625">
              <a:spcBef>
                <a:spcPts val="1000"/>
              </a:spcBef>
              <a:buFont typeface="+mj-lt"/>
              <a:buAutoNum type="arabicPeriod"/>
            </a:pPr>
            <a:r>
              <a:rPr lang="en-US" sz="2200" dirty="0"/>
              <a:t>Materie prime utilizzate nell'elaborazione dello yogurt</a:t>
            </a:r>
            <a:r>
              <a:rPr lang="en-GB" sz="2200" dirty="0"/>
              <a:t>. </a:t>
            </a:r>
          </a:p>
          <a:p>
            <a:pPr marL="447675" lvl="2" indent="-174625">
              <a:spcBef>
                <a:spcPts val="1000"/>
              </a:spcBef>
              <a:buFont typeface="+mj-lt"/>
              <a:buAutoNum type="arabicPeriod"/>
            </a:pPr>
            <a:r>
              <a:rPr lang="en-US" sz="2200" dirty="0"/>
              <a:t>Tecnologia di lavorazione</a:t>
            </a:r>
            <a:r>
              <a:rPr lang="en-GB" sz="2200" dirty="0"/>
              <a:t>.</a:t>
            </a:r>
          </a:p>
          <a:p>
            <a:pPr marL="447675" lvl="2" indent="-174625">
              <a:spcBef>
                <a:spcPts val="1000"/>
              </a:spcBef>
              <a:buFont typeface="+mj-lt"/>
              <a:buAutoNum type="arabicPeriod"/>
            </a:pPr>
            <a:r>
              <a:rPr lang="en-US" sz="2200" dirty="0"/>
              <a:t>Riferimenti / link</a:t>
            </a:r>
            <a:r>
              <a:rPr lang="en-GB" sz="2200" dirty="0"/>
              <a:t>.</a:t>
            </a:r>
            <a:endParaRPr lang="es-ES_tradnl" dirty="0"/>
          </a:p>
          <a:p>
            <a:pPr marL="536575" indent="-263525">
              <a:buNone/>
            </a:pPr>
            <a:endParaRPr lang="lt-LT" sz="1400" dirty="0"/>
          </a:p>
        </p:txBody>
      </p:sp>
      <p:sp>
        <p:nvSpPr>
          <p:cNvPr id="6" name="Title 5">
            <a:extLst>
              <a:ext uri="{FF2B5EF4-FFF2-40B4-BE49-F238E27FC236}">
                <a16:creationId xmlns:a16="http://schemas.microsoft.com/office/drawing/2014/main" id="{FB17723B-D711-4BC4-A00B-357A803ACBD2}"/>
              </a:ext>
            </a:extLst>
          </p:cNvPr>
          <p:cNvSpPr>
            <a:spLocks noGrp="1"/>
          </p:cNvSpPr>
          <p:nvPr>
            <p:ph type="title"/>
          </p:nvPr>
        </p:nvSpPr>
        <p:spPr>
          <a:xfrm>
            <a:off x="354011" y="1028162"/>
            <a:ext cx="11592456" cy="1325563"/>
          </a:xfrm>
        </p:spPr>
        <p:txBody>
          <a:bodyPr/>
          <a:lstStyle/>
          <a:p>
            <a:r>
              <a:rPr lang="en-US" b="1" dirty="0"/>
              <a:t>Struttura: </a:t>
            </a:r>
            <a:r>
              <a:rPr lang="en-US" sz="3600" dirty="0"/>
              <a:t>Prodotti a base di latte fermentato </a:t>
            </a:r>
            <a:endParaRPr lang="lt-LT" dirty="0"/>
          </a:p>
        </p:txBody>
      </p:sp>
      <p:pic>
        <p:nvPicPr>
          <p:cNvPr id="4"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6867" y="7004050"/>
            <a:ext cx="609600" cy="609600"/>
          </a:xfrm>
          <a:prstGeom prst="rect">
            <a:avLst/>
          </a:prstGeom>
        </p:spPr>
      </p:pic>
      <p:pic>
        <p:nvPicPr>
          <p:cNvPr id="5" name="Imagen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00402" y="2909455"/>
            <a:ext cx="4643199" cy="3107088"/>
          </a:xfrm>
          <a:prstGeom prst="rect">
            <a:avLst/>
          </a:prstGeom>
        </p:spPr>
      </p:pic>
    </p:spTree>
    <p:extLst>
      <p:ext uri="{BB962C8B-B14F-4D97-AF65-F5344CB8AC3E}">
        <p14:creationId xmlns:p14="http://schemas.microsoft.com/office/powerpoint/2010/main" val="934099387"/>
      </p:ext>
    </p:extLst>
  </p:cSld>
  <p:clrMapOvr>
    <a:masterClrMapping/>
  </p:clrMapOvr>
  <mc:AlternateContent xmlns:mc="http://schemas.openxmlformats.org/markup-compatibility/2006" xmlns:p14="http://schemas.microsoft.com/office/powerpoint/2010/main">
    <mc:Choice Requires="p14">
      <p:transition p14:dur="0" advTm="18500"/>
    </mc:Choice>
    <mc:Fallback xmlns:a14="http://schemas.microsoft.com/office/drawing/2010/main" xmlns:a16="http://schemas.microsoft.com/office/drawing/2014/main" xmlns="">
      <p:transition advTm="1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0785764" cy="1325563"/>
          </a:xfrm>
        </p:spPr>
        <p:txBody>
          <a:bodyPr>
            <a:normAutofit/>
          </a:bodyPr>
          <a:lstStyle/>
          <a:p>
            <a:r>
              <a:rPr lang="en-GB" dirty="0"/>
              <a:t>4.4. Materie prime per la produzione di yogurt </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53297" y="2307757"/>
            <a:ext cx="6338447" cy="3815952"/>
          </a:xfrm>
        </p:spPr>
        <p:txBody>
          <a:bodyPr>
            <a:noAutofit/>
          </a:bodyPr>
          <a:lstStyle/>
          <a:p>
            <a:pPr marL="0" lvl="0" indent="0">
              <a:buNone/>
            </a:pPr>
            <a:r>
              <a:rPr lang="en-GB" sz="2200" dirty="0"/>
              <a:t>Altri ingredienti (a seconda del tipo di yogurt): </a:t>
            </a:r>
            <a:endParaRPr lang="es-ES" sz="2200" dirty="0"/>
          </a:p>
          <a:p>
            <a:pPr lvl="1"/>
            <a:r>
              <a:rPr lang="en-GB" sz="2200" dirty="0"/>
              <a:t>Panna pastorizzata, siero di latte in polvere, proteine del latte o latte in polvere. </a:t>
            </a:r>
            <a:endParaRPr lang="es-ES" sz="2200" dirty="0"/>
          </a:p>
          <a:p>
            <a:pPr lvl="1"/>
            <a:r>
              <a:rPr lang="en-GB" sz="2200" dirty="0"/>
              <a:t>Zuccheri o dolcificanti. </a:t>
            </a:r>
            <a:endParaRPr lang="es-ES" sz="2200" dirty="0"/>
          </a:p>
          <a:p>
            <a:pPr lvl="1"/>
            <a:r>
              <a:rPr lang="en-GB" sz="2200" dirty="0"/>
              <a:t>Frutta (pezzi, polpa, marmellata, confettura, marmellata, composta, sciroppo, succo, ecc.) </a:t>
            </a:r>
            <a:endParaRPr lang="es-ES" sz="2200" dirty="0"/>
          </a:p>
          <a:p>
            <a:pPr lvl="1"/>
            <a:r>
              <a:rPr lang="en-GB" sz="2200" dirty="0"/>
              <a:t>Altri (miele, cereali, noci, cioccolato, cacao, caffè, spezie, ecc.) </a:t>
            </a:r>
            <a:endParaRPr lang="es-ES" sz="2200" dirty="0"/>
          </a:p>
          <a:p>
            <a:pPr lvl="1"/>
            <a:r>
              <a:rPr lang="en-GB" sz="2200" dirty="0"/>
              <a:t>Aromi. </a:t>
            </a:r>
            <a:endParaRPr lang="es-ES" sz="2200" dirty="0"/>
          </a:p>
          <a:p>
            <a:pPr lvl="1"/>
            <a:r>
              <a:rPr lang="en-GB" sz="2200" dirty="0"/>
              <a:t>Pigmenti (coloranti).</a:t>
            </a:r>
          </a:p>
          <a:p>
            <a:pPr lvl="1"/>
            <a:endParaRPr lang="es-ES" sz="1800" dirty="0"/>
          </a:p>
        </p:txBody>
      </p:sp>
      <p:sp>
        <p:nvSpPr>
          <p:cNvPr id="4" name="Content Placeholder 2">
            <a:extLst>
              <a:ext uri="{FF2B5EF4-FFF2-40B4-BE49-F238E27FC236}">
                <a16:creationId xmlns:a16="http://schemas.microsoft.com/office/drawing/2014/main" id="{DBE18B30-9AA9-423F-ACB5-930B869328A2}"/>
              </a:ext>
            </a:extLst>
          </p:cNvPr>
          <p:cNvSpPr txBox="1">
            <a:spLocks/>
          </p:cNvSpPr>
          <p:nvPr/>
        </p:nvSpPr>
        <p:spPr>
          <a:xfrm>
            <a:off x="6231082" y="2692819"/>
            <a:ext cx="5392882" cy="37029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62E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62E6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62E6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62E6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62E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200" dirty="0"/>
              <a:t>Gelatina. </a:t>
            </a:r>
            <a:endParaRPr lang="es-ES" sz="2200" dirty="0"/>
          </a:p>
          <a:p>
            <a:pPr lvl="1"/>
            <a:r>
              <a:rPr lang="en-GB" sz="2200" dirty="0"/>
              <a:t>Amidi commestibili. </a:t>
            </a:r>
            <a:endParaRPr lang="es-ES" sz="2200" dirty="0"/>
          </a:p>
          <a:p>
            <a:pPr lvl="1"/>
            <a:r>
              <a:rPr lang="en-GB" sz="2200" dirty="0"/>
              <a:t>Stabilizzatori. </a:t>
            </a:r>
            <a:endParaRPr lang="es-ES" sz="2200" dirty="0"/>
          </a:p>
          <a:p>
            <a:pPr lvl="1"/>
            <a:r>
              <a:rPr lang="en-GB" sz="2200" dirty="0"/>
              <a:t>Conservanti.</a:t>
            </a:r>
          </a:p>
          <a:p>
            <a:pPr lvl="1"/>
            <a:r>
              <a:rPr lang="en-GB" sz="2200" dirty="0"/>
              <a:t>Probiotici (batteri </a:t>
            </a:r>
            <a:r>
              <a:rPr lang="en-GB" sz="2200" i="1" noProof="1"/>
              <a:t>Bifidobacterium lactis </a:t>
            </a:r>
            <a:r>
              <a:rPr lang="en-GB" sz="2200" dirty="0"/>
              <a:t>e </a:t>
            </a:r>
            <a:r>
              <a:rPr lang="en-GB" sz="2200" i="1" dirty="0"/>
              <a:t>Lactobacillus </a:t>
            </a:r>
            <a:r>
              <a:rPr lang="en-GB" sz="2200" i="1" noProof="1"/>
              <a:t>casei</a:t>
            </a:r>
            <a:r>
              <a:rPr lang="en-GB" sz="2200" dirty="0"/>
              <a:t>). </a:t>
            </a:r>
            <a:endParaRPr lang="es-ES" sz="2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9164" y="7023100"/>
            <a:ext cx="609600" cy="609600"/>
          </a:xfrm>
          <a:prstGeom prst="rect">
            <a:avLst/>
          </a:prstGeom>
        </p:spPr>
      </p:pic>
    </p:spTree>
    <p:extLst>
      <p:ext uri="{BB962C8B-B14F-4D97-AF65-F5344CB8AC3E}">
        <p14:creationId xmlns:p14="http://schemas.microsoft.com/office/powerpoint/2010/main" val="1391460042"/>
      </p:ext>
    </p:extLst>
  </p:cSld>
  <p:clrMapOvr>
    <a:masterClrMapping/>
  </p:clrMapOvr>
  <mc:AlternateContent xmlns:mc="http://schemas.openxmlformats.org/markup-compatibility/2006" xmlns:p14="http://schemas.microsoft.com/office/powerpoint/2010/main">
    <mc:Choice Requires="p14">
      <p:transition p14:dur="0" advClick="0" advTm="21750"/>
    </mc:Choice>
    <mc:Fallback xmlns="" xmlns:a16="http://schemas.microsoft.com/office/drawing/2014/main">
      <p:transition advClick="0" advTm="2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10785764" cy="1325563"/>
          </a:xfrm>
        </p:spPr>
        <p:txBody>
          <a:bodyPr>
            <a:normAutofit/>
          </a:bodyPr>
          <a:lstStyle/>
          <a:p>
            <a:r>
              <a:rPr lang="en-GB" dirty="0"/>
              <a:t>4.4. Materie prime per la produzione di yogurt </a:t>
            </a:r>
            <a:endParaRPr lang="es-ES" dirty="0"/>
          </a:p>
        </p:txBody>
      </p:sp>
      <p:sp>
        <p:nvSpPr>
          <p:cNvPr id="8" name="Rectángulo redondeado 7"/>
          <p:cNvSpPr/>
          <p:nvPr/>
        </p:nvSpPr>
        <p:spPr>
          <a:xfrm>
            <a:off x="481781" y="2474018"/>
            <a:ext cx="5260258" cy="2042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70C0"/>
                </a:solidFill>
              </a:rPr>
              <a:t>L'innovazione, la tendenza crescente verso stili di vita sani e le intolleranze alimentari hanno </a:t>
            </a:r>
            <a:r>
              <a:rPr lang="en-GB" sz="2200" dirty="0" err="1">
                <a:solidFill>
                  <a:srgbClr val="0070C0"/>
                </a:solidFill>
              </a:rPr>
              <a:t>portato</a:t>
            </a:r>
            <a:r>
              <a:rPr lang="en-GB" sz="2200" dirty="0">
                <a:solidFill>
                  <a:srgbClr val="0070C0"/>
                </a:solidFill>
              </a:rPr>
              <a:t> </a:t>
            </a:r>
            <a:r>
              <a:rPr lang="en-GB" sz="2200" dirty="0" err="1">
                <a:solidFill>
                  <a:srgbClr val="0070C0"/>
                </a:solidFill>
              </a:rPr>
              <a:t>all’insorgenza</a:t>
            </a:r>
            <a:r>
              <a:rPr lang="en-GB" sz="2200" dirty="0">
                <a:solidFill>
                  <a:srgbClr val="0070C0"/>
                </a:solidFill>
              </a:rPr>
              <a:t>  di nuovi gusti e </a:t>
            </a:r>
            <a:r>
              <a:rPr lang="en-GB" sz="2200" dirty="0" err="1">
                <a:solidFill>
                  <a:srgbClr val="0070C0"/>
                </a:solidFill>
              </a:rPr>
              <a:t>nuovi</a:t>
            </a:r>
            <a:r>
              <a:rPr lang="en-GB" sz="2200" dirty="0">
                <a:solidFill>
                  <a:srgbClr val="0070C0"/>
                </a:solidFill>
              </a:rPr>
              <a:t> tipi di </a:t>
            </a:r>
            <a:r>
              <a:rPr lang="en-GB" sz="2200" dirty="0" err="1">
                <a:solidFill>
                  <a:srgbClr val="0070C0"/>
                </a:solidFill>
              </a:rPr>
              <a:t>bevande</a:t>
            </a:r>
            <a:r>
              <a:rPr lang="en-GB" sz="2200" dirty="0">
                <a:solidFill>
                  <a:srgbClr val="0070C0"/>
                </a:solidFill>
              </a:rPr>
              <a:t> lattice (anche quando non sono STRETTAMENTE yogurt)</a:t>
            </a:r>
          </a:p>
        </p:txBody>
      </p:sp>
      <p:sp>
        <p:nvSpPr>
          <p:cNvPr id="7" name="Rectángulo redondeado 6"/>
          <p:cNvSpPr/>
          <p:nvPr/>
        </p:nvSpPr>
        <p:spPr>
          <a:xfrm>
            <a:off x="6622473" y="3956455"/>
            <a:ext cx="4876800" cy="204256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0070C0"/>
                </a:solidFill>
              </a:rPr>
              <a:t>Bevande</a:t>
            </a:r>
            <a:r>
              <a:rPr lang="en-GB" sz="2200" dirty="0">
                <a:solidFill>
                  <a:srgbClr val="0070C0"/>
                </a:solidFill>
              </a:rPr>
              <a:t>, </a:t>
            </a:r>
            <a:r>
              <a:rPr lang="en-GB" sz="2200" dirty="0" err="1">
                <a:solidFill>
                  <a:srgbClr val="0070C0"/>
                </a:solidFill>
              </a:rPr>
              <a:t>concentrati</a:t>
            </a:r>
            <a:r>
              <a:rPr lang="en-GB" sz="2200" dirty="0">
                <a:solidFill>
                  <a:srgbClr val="0070C0"/>
                </a:solidFill>
              </a:rPr>
              <a:t> (</a:t>
            </a:r>
            <a:r>
              <a:rPr lang="en-GB" sz="2200" noProof="1">
                <a:solidFill>
                  <a:srgbClr val="0070C0"/>
                </a:solidFill>
              </a:rPr>
              <a:t>skyr</a:t>
            </a:r>
            <a:r>
              <a:rPr lang="en-GB" sz="2200" dirty="0">
                <a:solidFill>
                  <a:srgbClr val="0070C0"/>
                </a:solidFill>
              </a:rPr>
              <a:t>, </a:t>
            </a:r>
            <a:r>
              <a:rPr lang="en-GB" sz="2200" noProof="1">
                <a:solidFill>
                  <a:srgbClr val="0070C0"/>
                </a:solidFill>
              </a:rPr>
              <a:t>labneh</a:t>
            </a:r>
            <a:r>
              <a:rPr lang="en-GB" sz="2200" dirty="0">
                <a:solidFill>
                  <a:srgbClr val="0070C0"/>
                </a:solidFill>
              </a:rPr>
              <a:t>, </a:t>
            </a:r>
            <a:r>
              <a:rPr lang="en-GB" sz="2200" noProof="1">
                <a:solidFill>
                  <a:srgbClr val="0070C0"/>
                </a:solidFill>
              </a:rPr>
              <a:t>chakka</a:t>
            </a:r>
            <a:r>
              <a:rPr lang="en-GB" sz="2200" dirty="0">
                <a:solidFill>
                  <a:srgbClr val="0070C0"/>
                </a:solidFill>
              </a:rPr>
              <a:t>, ecc.), </a:t>
            </a:r>
            <a:r>
              <a:rPr lang="en-GB" sz="2200" dirty="0" err="1">
                <a:solidFill>
                  <a:srgbClr val="0070C0"/>
                </a:solidFill>
              </a:rPr>
              <a:t>pastorizzati</a:t>
            </a:r>
            <a:r>
              <a:rPr lang="en-GB" sz="2200" dirty="0">
                <a:solidFill>
                  <a:srgbClr val="0070C0"/>
                </a:solidFill>
              </a:rPr>
              <a:t> di soia, "yogurt" pastorizzati dopo la fermentazione, yogurt probiotici e congelati </a:t>
            </a:r>
            <a:r>
              <a:rPr lang="en-GB" sz="2200" dirty="0" err="1">
                <a:solidFill>
                  <a:srgbClr val="0070C0"/>
                </a:solidFill>
              </a:rPr>
              <a:t>sono</a:t>
            </a:r>
            <a:r>
              <a:rPr lang="en-GB" sz="2200" dirty="0">
                <a:solidFill>
                  <a:srgbClr val="0070C0"/>
                </a:solidFill>
              </a:rPr>
              <a:t> </a:t>
            </a:r>
            <a:r>
              <a:rPr lang="en-GB" sz="2200" dirty="0" err="1">
                <a:solidFill>
                  <a:srgbClr val="0070C0"/>
                </a:solidFill>
              </a:rPr>
              <a:t>degli</a:t>
            </a:r>
            <a:r>
              <a:rPr lang="en-GB" sz="2200" dirty="0">
                <a:solidFill>
                  <a:srgbClr val="0070C0"/>
                </a:solidFill>
              </a:rPr>
              <a:t> esempi</a:t>
            </a:r>
          </a:p>
        </p:txBody>
      </p:sp>
      <p:pic>
        <p:nvPicPr>
          <p:cNvPr id="5"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985000"/>
            <a:ext cx="609600" cy="609600"/>
          </a:xfrm>
          <a:prstGeom prst="rect">
            <a:avLst/>
          </a:prstGeom>
        </p:spPr>
      </p:pic>
    </p:spTree>
    <p:extLst>
      <p:ext uri="{BB962C8B-B14F-4D97-AF65-F5344CB8AC3E}">
        <p14:creationId xmlns:p14="http://schemas.microsoft.com/office/powerpoint/2010/main" val="1511994764"/>
      </p:ext>
    </p:extLst>
  </p:cSld>
  <p:clrMapOvr>
    <a:masterClrMapping/>
  </p:clrMapOvr>
  <mc:AlternateContent xmlns:mc="http://schemas.openxmlformats.org/markup-compatibility/2006" xmlns:p14="http://schemas.microsoft.com/office/powerpoint/2010/main">
    <mc:Choice Requires="p14">
      <p:transition p14:dur="0" advClick="0" advTm="13580"/>
    </mc:Choice>
    <mc:Fallback xmlns="" xmlns:a16="http://schemas.microsoft.com/office/drawing/2014/main">
      <p:transition advClick="0" advTm="13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833681048"/>
              </p:ext>
            </p:extLst>
          </p:nvPr>
        </p:nvGraphicFramePr>
        <p:xfrm>
          <a:off x="131618" y="2867891"/>
          <a:ext cx="11921836" cy="3503411"/>
        </p:xfrm>
        <a:graphic>
          <a:graphicData uri="http://schemas.openxmlformats.org/drawingml/2006/table">
            <a:tbl>
              <a:tblPr>
                <a:tableStyleId>{5C22544A-7EE6-4342-B048-85BDC9FD1C3A}</a:tableStyleId>
              </a:tblPr>
              <a:tblGrid>
                <a:gridCol w="791577">
                  <a:extLst>
                    <a:ext uri="{9D8B030D-6E8A-4147-A177-3AD203B41FA5}">
                      <a16:colId xmlns:a16="http://schemas.microsoft.com/office/drawing/2014/main" val="280140367"/>
                    </a:ext>
                  </a:extLst>
                </a:gridCol>
                <a:gridCol w="1590037">
                  <a:extLst>
                    <a:ext uri="{9D8B030D-6E8A-4147-A177-3AD203B41FA5}">
                      <a16:colId xmlns:a16="http://schemas.microsoft.com/office/drawing/2014/main" val="3247364071"/>
                    </a:ext>
                  </a:extLst>
                </a:gridCol>
                <a:gridCol w="1590037">
                  <a:extLst>
                    <a:ext uri="{9D8B030D-6E8A-4147-A177-3AD203B41FA5}">
                      <a16:colId xmlns:a16="http://schemas.microsoft.com/office/drawing/2014/main" val="1804727509"/>
                    </a:ext>
                  </a:extLst>
                </a:gridCol>
                <a:gridCol w="1590037">
                  <a:extLst>
                    <a:ext uri="{9D8B030D-6E8A-4147-A177-3AD203B41FA5}">
                      <a16:colId xmlns:a16="http://schemas.microsoft.com/office/drawing/2014/main" val="3264521210"/>
                    </a:ext>
                  </a:extLst>
                </a:gridCol>
                <a:gridCol w="1590037">
                  <a:extLst>
                    <a:ext uri="{9D8B030D-6E8A-4147-A177-3AD203B41FA5}">
                      <a16:colId xmlns:a16="http://schemas.microsoft.com/office/drawing/2014/main" val="1213294415"/>
                    </a:ext>
                  </a:extLst>
                </a:gridCol>
                <a:gridCol w="1590037">
                  <a:extLst>
                    <a:ext uri="{9D8B030D-6E8A-4147-A177-3AD203B41FA5}">
                      <a16:colId xmlns:a16="http://schemas.microsoft.com/office/drawing/2014/main" val="2358136549"/>
                    </a:ext>
                  </a:extLst>
                </a:gridCol>
                <a:gridCol w="1590037">
                  <a:extLst>
                    <a:ext uri="{9D8B030D-6E8A-4147-A177-3AD203B41FA5}">
                      <a16:colId xmlns:a16="http://schemas.microsoft.com/office/drawing/2014/main" val="1007752042"/>
                    </a:ext>
                  </a:extLst>
                </a:gridCol>
                <a:gridCol w="1590037">
                  <a:extLst>
                    <a:ext uri="{9D8B030D-6E8A-4147-A177-3AD203B41FA5}">
                      <a16:colId xmlns:a16="http://schemas.microsoft.com/office/drawing/2014/main" val="3602810177"/>
                    </a:ext>
                  </a:extLst>
                </a:gridCol>
              </a:tblGrid>
              <a:tr h="470804">
                <a:tc>
                  <a:txBody>
                    <a:bodyPr/>
                    <a:lstStyle/>
                    <a:p>
                      <a:pPr algn="l" fontAlgn="b"/>
                      <a:endParaRPr lang="es-ES" sz="600" b="0" i="0" u="none" strike="noStrike">
                        <a:solidFill>
                          <a:srgbClr val="000000"/>
                        </a:solidFill>
                        <a:effectLst/>
                        <a:latin typeface="Calibri" panose="020F0502020204030204" pitchFamily="34" charset="0"/>
                      </a:endParaRPr>
                    </a:p>
                  </a:txBody>
                  <a:tcPr marL="4554" marR="4554" marT="4554" marB="0" anchor="b"/>
                </a:tc>
                <a:tc>
                  <a:txBody>
                    <a:bodyPr/>
                    <a:lstStyle/>
                    <a:p>
                      <a:pPr algn="ctr" fontAlgn="ctr"/>
                      <a:r>
                        <a:rPr lang="es-ES" sz="1100" u="none" strike="noStrike">
                          <a:effectLst/>
                        </a:rPr>
                        <a:t>Yogurt greco</a:t>
                      </a:r>
                      <a:endParaRPr lang="es-E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a:effectLst/>
                        </a:rPr>
                        <a:t>Yogurt scremato</a:t>
                      </a:r>
                      <a:endParaRPr lang="es-E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a:effectLst/>
                        </a:rPr>
                        <a:t>Yogurt senza lattosio</a:t>
                      </a:r>
                      <a:endParaRPr lang="es-E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1100" u="none" strike="noStrike">
                          <a:effectLst/>
                        </a:rPr>
                        <a:t>Yogurt con bifidus</a:t>
                      </a:r>
                      <a:br>
                        <a:rPr lang="en-US" sz="1100" u="none" strike="noStrike">
                          <a:effectLst/>
                        </a:rPr>
                      </a:br>
                      <a:r>
                        <a:rPr lang="en-US" sz="1100" u="none" strike="noStrike">
                          <a:effectLst/>
                        </a:rPr>
                        <a:t>(probiotici funzionali)</a:t>
                      </a:r>
                      <a:endParaRPr lang="en-U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1100" u="none" strike="noStrike">
                          <a:effectLst/>
                        </a:rPr>
                        <a:t>Yogurt con L Casei </a:t>
                      </a:r>
                      <a:br>
                        <a:rPr lang="en-US" sz="1100" u="none" strike="noStrike">
                          <a:effectLst/>
                        </a:rPr>
                      </a:br>
                      <a:r>
                        <a:rPr lang="en-US" sz="1100" u="none" strike="noStrike">
                          <a:effectLst/>
                        </a:rPr>
                        <a:t>(probiotici funzionali)</a:t>
                      </a:r>
                      <a:endParaRPr lang="en-US" sz="11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noProof="1">
                          <a:effectLst/>
                        </a:rPr>
                        <a:t>Yogurt con proteine</a:t>
                      </a:r>
                      <a:endParaRPr lang="es-ES" sz="1100" b="1" i="0" u="none" strike="noStrike" noProof="1">
                        <a:solidFill>
                          <a:srgbClr val="000000"/>
                        </a:solidFill>
                        <a:effectLst/>
                        <a:latin typeface="Calibri" panose="020F0502020204030204" pitchFamily="34" charset="0"/>
                      </a:endParaRPr>
                    </a:p>
                  </a:txBody>
                  <a:tcPr marL="4554" marR="4554" marT="4554" marB="0" anchor="ctr"/>
                </a:tc>
                <a:tc>
                  <a:txBody>
                    <a:bodyPr/>
                    <a:lstStyle/>
                    <a:p>
                      <a:pPr algn="ctr" fontAlgn="ctr"/>
                      <a:r>
                        <a:rPr lang="es-ES" sz="1100" u="none" strike="noStrike">
                          <a:effectLst/>
                        </a:rPr>
                        <a:t>Yogurt con steroli naturali</a:t>
                      </a:r>
                      <a:endParaRPr lang="es-ES" sz="1100" b="1" i="0" u="none" strike="noStrike">
                        <a:solidFill>
                          <a:srgbClr val="000000"/>
                        </a:solidFill>
                        <a:effectLst/>
                        <a:latin typeface="Calibri" panose="020F0502020204030204" pitchFamily="34" charset="0"/>
                      </a:endParaRPr>
                    </a:p>
                  </a:txBody>
                  <a:tcPr marL="4554" marR="4554" marT="4554" marB="0" anchor="ctr"/>
                </a:tc>
                <a:extLst>
                  <a:ext uri="{0D108BD9-81ED-4DB2-BD59-A6C34878D82A}">
                    <a16:rowId xmlns:a16="http://schemas.microsoft.com/office/drawing/2014/main" val="350319109"/>
                  </a:ext>
                </a:extLst>
              </a:tr>
              <a:tr h="876984">
                <a:tc>
                  <a:txBody>
                    <a:bodyPr/>
                    <a:lstStyle/>
                    <a:p>
                      <a:pPr algn="l" fontAlgn="ctr"/>
                      <a:r>
                        <a:rPr lang="es-ES" sz="900" u="none" strike="noStrike">
                          <a:effectLst/>
                        </a:rPr>
                        <a:t>Descrizione</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dirty="0">
                          <a:effectLst/>
                        </a:rPr>
                        <a:t>Lo yogurt greco è un prodotto lattiero-caseario fermentato, essendo più spesso, più denso, più cremoso e con un gusto più palpabile dello yogurt convenzionale e avendo un basso livello di lattosio rispetto ad altri prodotti lattiero-caseari.</a:t>
                      </a:r>
                      <a:endParaRPr lang="en-US" sz="600" b="0" i="0" u="none" strike="noStrike" dirty="0">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Lo yogurt scremato è prodotto con latte scremato. In termini nutrizionali, l'unica differenza è che è sotto l'1% di grassi, anche se contiene il resto dei nutrienti in proporzioni simili.</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Il lattosio è un carboidrato disaccaride, uno zucchero diviso in due componenti: glucosio e galattosio. La lattasi è l'enzima prodotto naturalmente nel corpo che divide i due componenti del lattosio, che vengono assorbiti nell'intestino.</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Bifidus contiene i due batteri dello yogurt (Streptococcus thermophilus e Lactobacillus bulgaricus) e un terzo batterio vivo supplementare del genere Bifidobacterium, che è presente in una quantità fino a 12,5 miliardi in ogni confezione di yogurt.</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Il Lactobacillus casei è una specie di batterio anaerobico presente nell'intestino e nella bocca degli esseri umani. È un batterio probiotico e produttore di acido lattico utilizzato nella produzione di prodotti caseari fermentati.</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Gli yogurt addizionati di proteine hanno circa il 10% di proteine nella loro composizione, rispetto al 3% degli yogurt convenzionali.</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Si tratta di prodotti lattiero-caseari arricchiti con steroli vegetali, che sono estratti naturali presenti in frutta, verdura, ortaggi, oli vegetali, noci, cereali e altri alimenti.</a:t>
                      </a:r>
                      <a:endParaRPr lang="en-US" sz="600" b="0" i="0" u="none" strike="noStrike">
                        <a:solidFill>
                          <a:srgbClr val="222222"/>
                        </a:solidFill>
                        <a:effectLst/>
                        <a:latin typeface="Arial" panose="020B0604020202020204" pitchFamily="34" charset="0"/>
                      </a:endParaRPr>
                    </a:p>
                  </a:txBody>
                  <a:tcPr marL="4554" marR="4554" marT="4554" marB="0" anchor="ctr"/>
                </a:tc>
                <a:extLst>
                  <a:ext uri="{0D108BD9-81ED-4DB2-BD59-A6C34878D82A}">
                    <a16:rowId xmlns:a16="http://schemas.microsoft.com/office/drawing/2014/main" val="4194667588"/>
                  </a:ext>
                </a:extLst>
              </a:tr>
              <a:tr h="876984">
                <a:tc>
                  <a:txBody>
                    <a:bodyPr/>
                    <a:lstStyle/>
                    <a:p>
                      <a:pPr algn="l" fontAlgn="ctr"/>
                      <a:r>
                        <a:rPr lang="es-ES" sz="900" u="none" strike="noStrike">
                          <a:effectLst/>
                        </a:rPr>
                        <a:t>Processo</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Nella ricetta tradizionale greca, lo yogurt è fatto rimuovendo il siero dopo la fermentazione per ottenere una consistenza più cremosa.</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Il latte scremato è latte con il grasso rimosso per centrifugazione. Questo grasso viene poi usato per fare la panna e il burro.</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La maggior parte delle persone assume che i prodotti "senza lattosio" non contengono lattosio, ma questo non è vero. Ciò che viene fatto è l'aggiunta dell'enzima lattasi.</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Se durante il processo di fabbricazione vengono aggiunti batteri diversi da quelli associati alla produzione dello yogurt, il prodotto finale non può essere chiamato yogurt: è un latte fermentato, come nel caso del bifidus.</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Si ottiene aggiungendo fermenti lattici del tipo Lactobacillus casei nel processo di produzione del latte fermentato, al fine di fornire presunti benefici aggiuntivi.</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 prodotti lattiero-caseari con aggiunta di proteine si ottengono usando il latte e un concentrato di nutrienti, che può essere ulteriore latte in polvere, formaggio fresco o concentrati di proteine. In questo modo, il prodotto risultante ha una proporzione maggiore di nutrienti propri dell'alimento.</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In questo caso, il latte fermentato viene aggiunto con steroli vegetali naturali. La dose massima giornaliera di 3g/giorno non deve essere superata.</a:t>
                      </a:r>
                      <a:br>
                        <a:rPr lang="en-US" sz="600" u="none" strike="noStrike">
                          <a:effectLst/>
                        </a:rPr>
                      </a:br>
                      <a:endParaRPr lang="en-US" sz="600" b="0" i="0" u="none" strike="noStrike">
                        <a:solidFill>
                          <a:srgbClr val="222222"/>
                        </a:solidFill>
                        <a:effectLst/>
                        <a:latin typeface="Arial" panose="020B0604020202020204" pitchFamily="34" charset="0"/>
                      </a:endParaRPr>
                    </a:p>
                  </a:txBody>
                  <a:tcPr marL="4554" marR="4554" marT="4554" marB="0" anchor="ctr"/>
                </a:tc>
                <a:extLst>
                  <a:ext uri="{0D108BD9-81ED-4DB2-BD59-A6C34878D82A}">
                    <a16:rowId xmlns:a16="http://schemas.microsoft.com/office/drawing/2014/main" val="3859232337"/>
                  </a:ext>
                </a:extLst>
              </a:tr>
              <a:tr h="628187">
                <a:tc>
                  <a:txBody>
                    <a:bodyPr/>
                    <a:lstStyle/>
                    <a:p>
                      <a:pPr algn="l" fontAlgn="ctr"/>
                      <a:r>
                        <a:rPr lang="es-ES" sz="900" u="none" strike="noStrike">
                          <a:effectLst/>
                        </a:rPr>
                        <a:t>Vantaggi</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Rispetto allo yogurt normale, ha più proteine e più grassi. Ha anche meno lattosio e meno calcio perché alcuni di questi nutrienti possono essere persi attraverso il siero di latte.</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È particolarmente adatto alle diete in cui il consumo di latte intero è proibito, poiché la sua crema contiene acidi grassi saturi che aumentano i livelli di colesterolo nel sangue.</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Migliora la digeribilità degli yogurt per le persone intolleranti al lattosio. Tuttavia, la maggior parte degli yogurt ha un basso contenuto di lattosio, poiché il lattosio viene consumato dai fermenti lattici durante la fermentazione.</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 bifidobatteri fanno parte del nostro microbiota intestinale fin dalla giovane età. Quando vengono consumati sotto forma di latte fermentato, hanno proprietà probiotiche salutari.</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 probiotici Lactobacillus casei sono microrganismi vivi che possono migliorare la nostra salute intestinale e il sistema immunitario.</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Integratore per rafforzare l'assunzione di proteine in modo naturale o come supplemento nelle diete per la perdita di peso.</a:t>
                      </a:r>
                      <a:endParaRPr lang="en-US" sz="600" b="0" i="0" u="none" strike="noStrike">
                        <a:solidFill>
                          <a:srgbClr val="222222"/>
                        </a:solidFill>
                        <a:effectLst/>
                        <a:latin typeface="Arial" panose="020B0604020202020204" pitchFamily="34" charset="0"/>
                      </a:endParaRPr>
                    </a:p>
                  </a:txBody>
                  <a:tcPr marL="4554" marR="4554" marT="4554" marB="0" anchor="ctr"/>
                </a:tc>
                <a:tc>
                  <a:txBody>
                    <a:bodyPr/>
                    <a:lstStyle/>
                    <a:p>
                      <a:pPr algn="ctr" fontAlgn="ctr"/>
                      <a:r>
                        <a:rPr lang="en-US" sz="600" u="none" strike="noStrike">
                          <a:effectLst/>
                        </a:rPr>
                        <a:t>Diversi studi dimostrano che gli steroli hanno la capacità di ridurre l'assorbimento del colesterolo e quindi di abbassare i livelli di colesterolo nel sangue.</a:t>
                      </a:r>
                      <a:endParaRPr lang="en-US" sz="600" b="0" i="0" u="none" strike="noStrike">
                        <a:solidFill>
                          <a:srgbClr val="222222"/>
                        </a:solidFill>
                        <a:effectLst/>
                        <a:latin typeface="Arial" panose="020B0604020202020204" pitchFamily="34" charset="0"/>
                      </a:endParaRPr>
                    </a:p>
                  </a:txBody>
                  <a:tcPr marL="4554" marR="4554" marT="4554" marB="0" anchor="ctr"/>
                </a:tc>
                <a:extLst>
                  <a:ext uri="{0D108BD9-81ED-4DB2-BD59-A6C34878D82A}">
                    <a16:rowId xmlns:a16="http://schemas.microsoft.com/office/drawing/2014/main" val="279612208"/>
                  </a:ext>
                </a:extLst>
              </a:tr>
              <a:tr h="650452">
                <a:tc>
                  <a:txBody>
                    <a:bodyPr/>
                    <a:lstStyle/>
                    <a:p>
                      <a:pPr algn="l" fontAlgn="ctr"/>
                      <a:r>
                        <a:rPr lang="es-ES" sz="900" u="none" strike="noStrike">
                          <a:effectLst/>
                        </a:rPr>
                        <a:t>Ingredienti</a:t>
                      </a:r>
                      <a:endParaRPr lang="es-ES" sz="900" b="1"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dirty="0">
                          <a:effectLst/>
                        </a:rPr>
                        <a:t>Latte </a:t>
                      </a:r>
                      <a:r>
                        <a:rPr lang="en-US" sz="600" u="none" strike="noStrike" dirty="0" err="1">
                          <a:effectLst/>
                        </a:rPr>
                        <a:t>intero</a:t>
                      </a:r>
                      <a:br>
                        <a:rPr lang="en-US" sz="600" u="none" strike="noStrike" dirty="0">
                          <a:effectLst/>
                        </a:rPr>
                      </a:br>
                      <a:r>
                        <a:rPr lang="en-US" sz="600" u="none" strike="noStrike" dirty="0">
                          <a:effectLst/>
                        </a:rPr>
                        <a:t>Crema</a:t>
                      </a:r>
                      <a:br>
                        <a:rPr lang="en-US" sz="600" u="none" strike="noStrike" dirty="0">
                          <a:effectLst/>
                        </a:rPr>
                      </a:br>
                      <a:r>
                        <a:rPr lang="en-US" sz="600" u="none" strike="noStrike" dirty="0" err="1">
                          <a:effectLst/>
                        </a:rPr>
                        <a:t>Fermenti</a:t>
                      </a:r>
                      <a:r>
                        <a:rPr lang="en-US" sz="600" u="none" strike="noStrike" dirty="0">
                          <a:effectLst/>
                        </a:rPr>
                        <a:t> </a:t>
                      </a:r>
                      <a:r>
                        <a:rPr lang="en-US" sz="600" u="none" strike="noStrike" dirty="0" err="1">
                          <a:effectLst/>
                        </a:rPr>
                        <a:t>lattici</a:t>
                      </a:r>
                      <a:br>
                        <a:rPr lang="en-US" sz="600" u="none" strike="noStrike" dirty="0">
                          <a:effectLst/>
                        </a:rPr>
                      </a:br>
                      <a:r>
                        <a:rPr lang="en-US" sz="600" u="none" strike="noStrike" dirty="0" err="1">
                          <a:effectLst/>
                        </a:rPr>
                        <a:t>Lattosio</a:t>
                      </a:r>
                      <a:br>
                        <a:rPr lang="en-US" sz="600" u="none" strike="noStrike" dirty="0">
                          <a:effectLst/>
                        </a:rPr>
                      </a:br>
                      <a:r>
                        <a:rPr lang="en-US" sz="600" u="none" strike="noStrike" dirty="0" err="1">
                          <a:effectLst/>
                        </a:rPr>
                        <a:t>Proteine</a:t>
                      </a:r>
                      <a:r>
                        <a:rPr lang="en-US" sz="600" u="none" strike="noStrike" dirty="0">
                          <a:effectLst/>
                        </a:rPr>
                        <a:t> del latte</a:t>
                      </a:r>
                      <a:endParaRPr lang="en-US" sz="600" b="0" i="0" u="none" strike="noStrike" dirty="0">
                        <a:solidFill>
                          <a:srgbClr val="000000"/>
                        </a:solidFill>
                        <a:effectLst/>
                        <a:latin typeface="Calibri" panose="020F0502020204030204" pitchFamily="34" charset="0"/>
                      </a:endParaRPr>
                    </a:p>
                  </a:txBody>
                  <a:tcPr marL="4554" marR="4554" marT="4554" marB="0" anchor="ctr"/>
                </a:tc>
                <a:tc>
                  <a:txBody>
                    <a:bodyPr/>
                    <a:lstStyle/>
                    <a:p>
                      <a:pPr algn="ctr" fontAlgn="ctr"/>
                      <a:r>
                        <a:rPr lang="es-ES" sz="600" u="none" strike="noStrike">
                          <a:effectLst/>
                        </a:rPr>
                        <a:t>Latte scremato</a:t>
                      </a:r>
                      <a:br>
                        <a:rPr lang="es-ES" sz="600" u="none" strike="noStrike">
                          <a:effectLst/>
                        </a:rPr>
                      </a:br>
                      <a:r>
                        <a:rPr lang="es-ES" sz="600" u="none" strike="noStrike">
                          <a:effectLst/>
                        </a:rPr>
                        <a:t>Fermenti lattici</a:t>
                      </a:r>
                      <a:br>
                        <a:rPr lang="es-ES" sz="600" u="none" strike="noStrike">
                          <a:effectLst/>
                        </a:rPr>
                      </a:br>
                      <a:endParaRPr lang="es-E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Latte intero</a:t>
                      </a:r>
                      <a:br>
                        <a:rPr lang="en-US" sz="600" u="none" strike="noStrike">
                          <a:effectLst/>
                        </a:rPr>
                      </a:br>
                      <a:r>
                        <a:rPr lang="en-US" sz="600" u="none" strike="noStrike">
                          <a:effectLst/>
                        </a:rPr>
                        <a:t>Fermenti lattici</a:t>
                      </a:r>
                      <a:br>
                        <a:rPr lang="en-US" sz="600" u="none" strike="noStrike">
                          <a:effectLst/>
                        </a:rPr>
                      </a:br>
                      <a:r>
                        <a:rPr lang="en-US" sz="600" u="none" strike="noStrike">
                          <a:effectLst/>
                        </a:rPr>
                        <a:t>Lattasi</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Latte intero</a:t>
                      </a:r>
                      <a:br>
                        <a:rPr lang="en-US" sz="600" u="none" strike="noStrike">
                          <a:effectLst/>
                        </a:rPr>
                      </a:br>
                      <a:r>
                        <a:rPr lang="en-US" sz="600" u="none" strike="noStrike">
                          <a:effectLst/>
                        </a:rPr>
                        <a:t>Fermenti lattici</a:t>
                      </a:r>
                      <a:br>
                        <a:rPr lang="en-US" sz="600" u="none" strike="noStrike">
                          <a:effectLst/>
                        </a:rPr>
                      </a:br>
                      <a:r>
                        <a:rPr lang="en-US" sz="600" u="none" strike="noStrike">
                          <a:effectLst/>
                        </a:rPr>
                        <a:t>Bifidobatteri</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Latte intero</a:t>
                      </a:r>
                      <a:br>
                        <a:rPr lang="en-US" sz="600" u="none" strike="noStrike">
                          <a:effectLst/>
                        </a:rPr>
                      </a:br>
                      <a:r>
                        <a:rPr lang="en-US" sz="600" u="none" strike="noStrike">
                          <a:effectLst/>
                        </a:rPr>
                        <a:t>Fermenti lattici</a:t>
                      </a:r>
                      <a:br>
                        <a:rPr lang="en-US" sz="600" u="none" strike="noStrike">
                          <a:effectLst/>
                        </a:rPr>
                      </a:br>
                      <a:r>
                        <a:rPr lang="en-US" sz="600" u="none" strike="noStrike">
                          <a:effectLst/>
                        </a:rPr>
                        <a:t>Lactobacillus Casei</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a:effectLst/>
                        </a:rPr>
                        <a:t>Latte intero</a:t>
                      </a:r>
                      <a:br>
                        <a:rPr lang="en-US" sz="600" u="none" strike="noStrike">
                          <a:effectLst/>
                        </a:rPr>
                      </a:br>
                      <a:r>
                        <a:rPr lang="en-US" sz="600" u="none" strike="noStrike">
                          <a:effectLst/>
                        </a:rPr>
                        <a:t>Fermenti lattici</a:t>
                      </a:r>
                      <a:br>
                        <a:rPr lang="en-US" sz="600" u="none" strike="noStrike">
                          <a:effectLst/>
                        </a:rPr>
                      </a:br>
                      <a:r>
                        <a:rPr lang="en-US" sz="600" u="none" strike="noStrike">
                          <a:effectLst/>
                        </a:rPr>
                        <a:t>Latte in polvere/formaggio fresco/concentrato</a:t>
                      </a:r>
                      <a:endParaRPr lang="en-US" sz="600" b="0" i="0" u="none" strike="noStrike">
                        <a:solidFill>
                          <a:srgbClr val="000000"/>
                        </a:solidFill>
                        <a:effectLst/>
                        <a:latin typeface="Calibri" panose="020F0502020204030204" pitchFamily="34" charset="0"/>
                      </a:endParaRPr>
                    </a:p>
                  </a:txBody>
                  <a:tcPr marL="4554" marR="4554" marT="4554" marB="0" anchor="ctr"/>
                </a:tc>
                <a:tc>
                  <a:txBody>
                    <a:bodyPr/>
                    <a:lstStyle/>
                    <a:p>
                      <a:pPr algn="ctr" fontAlgn="ctr"/>
                      <a:r>
                        <a:rPr lang="en-US" sz="600" u="none" strike="noStrike" dirty="0">
                          <a:effectLst/>
                        </a:rPr>
                        <a:t>Latte intero</a:t>
                      </a:r>
                      <a:br>
                        <a:rPr lang="en-US" sz="600" u="none" strike="noStrike" dirty="0">
                          <a:effectLst/>
                        </a:rPr>
                      </a:br>
                      <a:r>
                        <a:rPr lang="en-US" sz="600" u="none" strike="noStrike" dirty="0">
                          <a:effectLst/>
                        </a:rPr>
                        <a:t>Fermenti lattici</a:t>
                      </a:r>
                      <a:br>
                        <a:rPr lang="en-US" sz="600" u="none" strike="noStrike" dirty="0">
                          <a:effectLst/>
                        </a:rPr>
                      </a:br>
                      <a:r>
                        <a:rPr lang="en-US" sz="600" u="none" strike="noStrike" dirty="0">
                          <a:effectLst/>
                        </a:rPr>
                        <a:t>Steroli naturali</a:t>
                      </a:r>
                      <a:endParaRPr lang="en-US" sz="600" b="0" i="0" u="none" strike="noStrike" dirty="0">
                        <a:solidFill>
                          <a:srgbClr val="000000"/>
                        </a:solidFill>
                        <a:effectLst/>
                        <a:latin typeface="Calibri" panose="020F0502020204030204" pitchFamily="34" charset="0"/>
                      </a:endParaRPr>
                    </a:p>
                  </a:txBody>
                  <a:tcPr marL="4554" marR="4554" marT="4554" marB="0" anchor="ctr"/>
                </a:tc>
                <a:extLst>
                  <a:ext uri="{0D108BD9-81ED-4DB2-BD59-A6C34878D82A}">
                    <a16:rowId xmlns:a16="http://schemas.microsoft.com/office/drawing/2014/main" val="3030919031"/>
                  </a:ext>
                </a:extLst>
              </a:tr>
            </a:tbl>
          </a:graphicData>
        </a:graphic>
      </p:graphicFrame>
      <p:pic>
        <p:nvPicPr>
          <p:cNvPr id="10" name="37 Imagen">
            <a:extLst>
              <a:ext uri="{FF2B5EF4-FFF2-40B4-BE49-F238E27FC236}">
                <a16:creationId xmlns:a16="http://schemas.microsoft.com/office/drawing/2014/main" id="{230DE50F-EC08-7944-AE32-4DA5199C74A0}"/>
              </a:ext>
            </a:extLst>
          </p:cNvPr>
          <p:cNvPicPr preferRelativeResize="0">
            <a:picLocks/>
          </p:cNvPicPr>
          <p:nvPr/>
        </p:nvPicPr>
        <p:blipFill>
          <a:blip r:embed="rId5"/>
          <a:stretch>
            <a:fillRect/>
          </a:stretch>
        </p:blipFill>
        <p:spPr>
          <a:xfrm rot="5400000">
            <a:off x="8933544" y="1519639"/>
            <a:ext cx="1440000" cy="1080000"/>
          </a:xfrm>
          <a:prstGeom prst="rect">
            <a:avLst/>
          </a:prstGeom>
        </p:spPr>
      </p:pic>
      <p:pic>
        <p:nvPicPr>
          <p:cNvPr id="11" name="38 Imagen">
            <a:extLst>
              <a:ext uri="{FF2B5EF4-FFF2-40B4-BE49-F238E27FC236}">
                <a16:creationId xmlns:a16="http://schemas.microsoft.com/office/drawing/2014/main" id="{1C5FBDB7-2CAE-FD47-8792-D1CABEDB0DDF}"/>
              </a:ext>
            </a:extLst>
          </p:cNvPr>
          <p:cNvPicPr>
            <a:picLocks noChangeAspect="1"/>
          </p:cNvPicPr>
          <p:nvPr/>
        </p:nvPicPr>
        <p:blipFill>
          <a:blip r:embed="rId6"/>
          <a:stretch>
            <a:fillRect/>
          </a:stretch>
        </p:blipFill>
        <p:spPr>
          <a:xfrm rot="5400000">
            <a:off x="10452410" y="1519639"/>
            <a:ext cx="1440000" cy="1080000"/>
          </a:xfrm>
          <a:prstGeom prst="rect">
            <a:avLst/>
          </a:prstGeom>
        </p:spPr>
      </p:pic>
      <p:pic>
        <p:nvPicPr>
          <p:cNvPr id="13" name="51 Imagen">
            <a:extLst>
              <a:ext uri="{FF2B5EF4-FFF2-40B4-BE49-F238E27FC236}">
                <a16:creationId xmlns:a16="http://schemas.microsoft.com/office/drawing/2014/main" id="{308EAE9C-E3B1-9248-ADD9-5AE0F612973C}"/>
              </a:ext>
            </a:extLst>
          </p:cNvPr>
          <p:cNvPicPr preferRelativeResize="0">
            <a:picLocks/>
          </p:cNvPicPr>
          <p:nvPr/>
        </p:nvPicPr>
        <p:blipFill>
          <a:blip r:embed="rId7"/>
          <a:stretch>
            <a:fillRect/>
          </a:stretch>
        </p:blipFill>
        <p:spPr>
          <a:xfrm rot="5400000">
            <a:off x="5768347" y="1519639"/>
            <a:ext cx="1440000" cy="1080000"/>
          </a:xfrm>
          <a:prstGeom prst="rect">
            <a:avLst/>
          </a:prstGeom>
        </p:spPr>
      </p:pic>
      <p:pic>
        <p:nvPicPr>
          <p:cNvPr id="14" name="52 Imagen">
            <a:extLst>
              <a:ext uri="{FF2B5EF4-FFF2-40B4-BE49-F238E27FC236}">
                <a16:creationId xmlns:a16="http://schemas.microsoft.com/office/drawing/2014/main" id="{51A3E7B3-DD02-404F-B9FB-48317F32B1D5}"/>
              </a:ext>
            </a:extLst>
          </p:cNvPr>
          <p:cNvPicPr preferRelativeResize="0">
            <a:picLocks/>
          </p:cNvPicPr>
          <p:nvPr/>
        </p:nvPicPr>
        <p:blipFill>
          <a:blip r:embed="rId8"/>
          <a:stretch>
            <a:fillRect/>
          </a:stretch>
        </p:blipFill>
        <p:spPr>
          <a:xfrm rot="5400000">
            <a:off x="7338478" y="1519639"/>
            <a:ext cx="1440000" cy="1080000"/>
          </a:xfrm>
          <a:prstGeom prst="rect">
            <a:avLst/>
          </a:prstGeom>
        </p:spPr>
      </p:pic>
      <p:pic>
        <p:nvPicPr>
          <p:cNvPr id="15" name="53 Imagen">
            <a:extLst>
              <a:ext uri="{FF2B5EF4-FFF2-40B4-BE49-F238E27FC236}">
                <a16:creationId xmlns:a16="http://schemas.microsoft.com/office/drawing/2014/main" id="{891B5A0A-F49C-4E4B-B71F-4755E19D1B66}"/>
              </a:ext>
            </a:extLst>
          </p:cNvPr>
          <p:cNvPicPr preferRelativeResize="0">
            <a:picLocks/>
          </p:cNvPicPr>
          <p:nvPr/>
        </p:nvPicPr>
        <p:blipFill>
          <a:blip r:embed="rId9"/>
          <a:stretch>
            <a:fillRect/>
          </a:stretch>
        </p:blipFill>
        <p:spPr>
          <a:xfrm rot="5400000">
            <a:off x="2582712" y="1528436"/>
            <a:ext cx="1440000" cy="1080000"/>
          </a:xfrm>
          <a:prstGeom prst="rect">
            <a:avLst/>
          </a:prstGeom>
        </p:spPr>
      </p:pic>
      <p:pic>
        <p:nvPicPr>
          <p:cNvPr id="16" name="54 Imagen">
            <a:extLst>
              <a:ext uri="{FF2B5EF4-FFF2-40B4-BE49-F238E27FC236}">
                <a16:creationId xmlns:a16="http://schemas.microsoft.com/office/drawing/2014/main" id="{7684E251-C9A7-DF4C-A560-2BCA7AE8044E}"/>
              </a:ext>
            </a:extLst>
          </p:cNvPr>
          <p:cNvPicPr>
            <a:picLocks noChangeAspect="1"/>
          </p:cNvPicPr>
          <p:nvPr/>
        </p:nvPicPr>
        <p:blipFill>
          <a:blip r:embed="rId10"/>
          <a:stretch>
            <a:fillRect/>
          </a:stretch>
        </p:blipFill>
        <p:spPr>
          <a:xfrm rot="5400000">
            <a:off x="1012581" y="1519639"/>
            <a:ext cx="1440000" cy="1080000"/>
          </a:xfrm>
          <a:prstGeom prst="rect">
            <a:avLst/>
          </a:prstGeom>
        </p:spPr>
      </p:pic>
      <p:pic>
        <p:nvPicPr>
          <p:cNvPr id="17" name="55 Imagen">
            <a:extLst>
              <a:ext uri="{FF2B5EF4-FFF2-40B4-BE49-F238E27FC236}">
                <a16:creationId xmlns:a16="http://schemas.microsoft.com/office/drawing/2014/main" id="{949C6AB4-A547-FD4B-AF7F-941A7FB482AC}"/>
              </a:ext>
            </a:extLst>
          </p:cNvPr>
          <p:cNvPicPr preferRelativeResize="0">
            <a:picLocks/>
          </p:cNvPicPr>
          <p:nvPr/>
        </p:nvPicPr>
        <p:blipFill>
          <a:blip r:embed="rId11"/>
          <a:stretch>
            <a:fillRect/>
          </a:stretch>
        </p:blipFill>
        <p:spPr>
          <a:xfrm rot="5400000">
            <a:off x="4152843" y="1528436"/>
            <a:ext cx="1440000" cy="1080000"/>
          </a:xfrm>
          <a:prstGeom prst="rect">
            <a:avLst/>
          </a:prstGeom>
        </p:spPr>
      </p:pic>
      <p:pic>
        <p:nvPicPr>
          <p:cNvPr id="12"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07610" y="7118350"/>
            <a:ext cx="609600" cy="609600"/>
          </a:xfrm>
          <a:prstGeom prst="rect">
            <a:avLst/>
          </a:prstGeom>
        </p:spPr>
      </p:pic>
    </p:spTree>
    <p:extLst>
      <p:ext uri="{BB962C8B-B14F-4D97-AF65-F5344CB8AC3E}">
        <p14:creationId xmlns:p14="http://schemas.microsoft.com/office/powerpoint/2010/main" val="3361542669"/>
      </p:ext>
    </p:extLst>
  </p:cSld>
  <p:clrMapOvr>
    <a:masterClrMapping/>
  </p:clrMapOvr>
  <mc:AlternateContent xmlns:mc="http://schemas.openxmlformats.org/markup-compatibility/2006" xmlns:p14="http://schemas.microsoft.com/office/powerpoint/2010/main">
    <mc:Choice Requires="p14">
      <p:transition p14:dur="0" advClick="0" advTm="11000"/>
    </mc:Choice>
    <mc:Fallback xmlns:a16="http://schemas.microsoft.com/office/drawing/2014/main" xmlns="">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968580"/>
          </a:xfrm>
        </p:spPr>
        <p:txBody>
          <a:bodyPr/>
          <a:lstStyle/>
          <a:p>
            <a:r>
              <a:rPr lang="en-GB" dirty="0"/>
              <a:t>4.5. Tecnologia di lavorazione </a:t>
            </a:r>
            <a:endParaRPr lang="es-ES" dirty="0"/>
          </a:p>
        </p:txBody>
      </p:sp>
      <p:sp>
        <p:nvSpPr>
          <p:cNvPr id="6" name="Rectángulo 5"/>
          <p:cNvSpPr/>
          <p:nvPr/>
        </p:nvSpPr>
        <p:spPr>
          <a:xfrm>
            <a:off x="8611902" y="5853796"/>
            <a:ext cx="3234055" cy="646331"/>
          </a:xfrm>
          <a:prstGeom prst="rect">
            <a:avLst/>
          </a:prstGeom>
        </p:spPr>
        <p:txBody>
          <a:bodyPr wrap="square">
            <a:spAutoFit/>
          </a:bodyPr>
          <a:lstStyle/>
          <a:p>
            <a:pPr algn="ctr"/>
            <a:r>
              <a:rPr lang="en-US" sz="1200" dirty="0">
                <a:solidFill>
                  <a:srgbClr val="2E2E2E"/>
                </a:solidFill>
              </a:rPr>
              <a:t>Fonte: W.M.A. </a:t>
            </a:r>
            <a:r>
              <a:rPr lang="en-GB" sz="1200" noProof="1">
                <a:solidFill>
                  <a:srgbClr val="2E2E2E"/>
                </a:solidFill>
              </a:rPr>
              <a:t>Mullan</a:t>
            </a:r>
            <a:r>
              <a:rPr lang="en-US" sz="1200" dirty="0">
                <a:solidFill>
                  <a:srgbClr val="2E2E2E"/>
                </a:solidFill>
              </a:rPr>
              <a:t>, in </a:t>
            </a:r>
            <a:r>
              <a:rPr lang="en-US" sz="1200" dirty="0">
                <a:solidFill>
                  <a:srgbClr val="0C7DBB"/>
                </a:solidFill>
                <a:hlinkClick r:id="rId4"/>
              </a:rPr>
              <a:t>Enciclopedia della microbiologia alimentare (seconda edizione)</a:t>
            </a:r>
            <a:r>
              <a:rPr lang="en-US" sz="1200" dirty="0">
                <a:solidFill>
                  <a:srgbClr val="2E2E2E"/>
                </a:solidFill>
              </a:rPr>
              <a:t>, 2014 </a:t>
            </a:r>
            <a:endParaRPr lang="es-ES" sz="1200" dirty="0"/>
          </a:p>
          <a:p>
            <a:pPr algn="ctr"/>
            <a:endParaRPr lang="es-ES" sz="1200" dirty="0">
              <a:solidFill>
                <a:srgbClr val="062E64"/>
              </a:solidFill>
            </a:endParaRP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1902" y="2474018"/>
            <a:ext cx="3234055" cy="3234055"/>
          </a:xfrm>
          <a:prstGeom prst="rect">
            <a:avLst/>
          </a:prstGeom>
        </p:spPr>
      </p:pic>
      <p:sp>
        <p:nvSpPr>
          <p:cNvPr id="9"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46042" y="1878497"/>
            <a:ext cx="8171793" cy="4472608"/>
          </a:xfrm>
        </p:spPr>
        <p:txBody>
          <a:bodyPr>
            <a:normAutofit/>
          </a:bodyPr>
          <a:lstStyle/>
          <a:p>
            <a:pPr marL="0" lvl="0" indent="0" algn="just">
              <a:buNone/>
            </a:pPr>
            <a:r>
              <a:rPr lang="en-GB" dirty="0"/>
              <a:t>Lo yogurt è un prodotto caseario ottenuto dalla fermentazione batterica del latte. </a:t>
            </a:r>
          </a:p>
          <a:p>
            <a:pPr marL="0" lvl="0" indent="0" algn="just">
              <a:buNone/>
            </a:pPr>
            <a:r>
              <a:rPr lang="en-GB" dirty="0"/>
              <a:t>Si ottiene dall'azione di due batteri, di solito in un rapporto 1:1 (</a:t>
            </a:r>
            <a:r>
              <a:rPr lang="en-GB" i="1" dirty="0"/>
              <a:t>Lactobacillus </a:t>
            </a:r>
            <a:r>
              <a:rPr lang="en-GB" i="1" noProof="1"/>
              <a:t>bulgaricus</a:t>
            </a:r>
            <a:r>
              <a:rPr lang="en-GB" dirty="0"/>
              <a:t>, responsabile dell'acidificazione, e </a:t>
            </a:r>
            <a:r>
              <a:rPr lang="en-GB" i="1" dirty="0"/>
              <a:t>Streptococcus </a:t>
            </a:r>
            <a:r>
              <a:rPr lang="en-GB" i="1" noProof="1"/>
              <a:t>thermophilus</a:t>
            </a:r>
            <a:r>
              <a:rPr lang="en-GB" dirty="0"/>
              <a:t>, responsabile dei sapori e degli aromi caratteristici) su latte pastorizzato, omogeneizzato e standardizzato in grasso e </a:t>
            </a:r>
            <a:r>
              <a:rPr lang="en-GB" dirty="0" err="1"/>
              <a:t>proteine</a:t>
            </a:r>
            <a:r>
              <a:rPr lang="en-GB" dirty="0"/>
              <a:t>, </a:t>
            </a:r>
            <a:r>
              <a:rPr lang="en-GB" dirty="0" err="1"/>
              <a:t>anche</a:t>
            </a:r>
            <a:r>
              <a:rPr lang="en-GB" dirty="0"/>
              <a:t> </a:t>
            </a:r>
            <a:r>
              <a:rPr lang="en-GB" dirty="0" err="1"/>
              <a:t>addizionato</a:t>
            </a:r>
            <a:r>
              <a:rPr lang="en-GB" dirty="0"/>
              <a:t> con solidi di latte, latte in polvere o latte concentrato. </a:t>
            </a:r>
          </a:p>
          <a:p>
            <a:pPr marL="0" lvl="0" indent="0" algn="just">
              <a:buNone/>
            </a:pPr>
            <a:r>
              <a:rPr lang="en-GB" dirty="0"/>
              <a:t>I microrganismi che producono la fermentazione lattica devono essere vitali e presenti nel prodotto finito in una quantità minima da 1 a 10 </a:t>
            </a:r>
            <a:r>
              <a:rPr lang="en-GB" dirty="0" err="1"/>
              <a:t>milioni</a:t>
            </a:r>
            <a:r>
              <a:rPr lang="en-GB" dirty="0"/>
              <a:t> di cellule per </a:t>
            </a:r>
            <a:r>
              <a:rPr lang="en-GB" dirty="0" err="1"/>
              <a:t>millilitro</a:t>
            </a:r>
            <a:r>
              <a:rPr lang="en-GB" dirty="0"/>
              <a:t> (</a:t>
            </a:r>
            <a:r>
              <a:rPr lang="en-GB" dirty="0" err="1"/>
              <a:t>ogni</a:t>
            </a:r>
            <a:r>
              <a:rPr lang="en-GB" dirty="0"/>
              <a:t> paese definisce le proprie norme). </a:t>
            </a:r>
            <a:endParaRPr lang="es-ES" dirty="0"/>
          </a:p>
        </p:txBody>
      </p:sp>
      <p:pic>
        <p:nvPicPr>
          <p:cNvPr id="8"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1157" y="7033636"/>
            <a:ext cx="609600" cy="609600"/>
          </a:xfrm>
          <a:prstGeom prst="rect">
            <a:avLst/>
          </a:prstGeom>
        </p:spPr>
      </p:pic>
    </p:spTree>
    <p:extLst>
      <p:ext uri="{BB962C8B-B14F-4D97-AF65-F5344CB8AC3E}">
        <p14:creationId xmlns:p14="http://schemas.microsoft.com/office/powerpoint/2010/main" val="3982034638"/>
      </p:ext>
    </p:extLst>
  </p:cSld>
  <p:clrMapOvr>
    <a:masterClrMapping/>
  </p:clrMapOvr>
  <mc:AlternateContent xmlns:mc="http://schemas.openxmlformats.org/markup-compatibility/2006" xmlns:p14="http://schemas.microsoft.com/office/powerpoint/2010/main">
    <mc:Choice Requires="p14">
      <p:transition p14:dur="0" advClick="0" advTm="30000"/>
    </mc:Choice>
    <mc:Fallback xmlns:a14="http://schemas.microsoft.com/office/drawing/2010/main" xmlns:a16="http://schemas.microsoft.com/office/drawing/2014/main" xmlns="">
      <p:transition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899006"/>
          </a:xfrm>
        </p:spPr>
        <p:txBody>
          <a:bodyPr/>
          <a:lstStyle/>
          <a:p>
            <a:r>
              <a:rPr lang="en-GB" dirty="0"/>
              <a:t>4.5. Tecnologia di lavorazione </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36713" y="1828800"/>
            <a:ext cx="11171583" cy="4512365"/>
          </a:xfrm>
        </p:spPr>
        <p:txBody>
          <a:bodyPr>
            <a:normAutofit lnSpcReduction="10000"/>
          </a:bodyPr>
          <a:lstStyle/>
          <a:p>
            <a:pPr lvl="0" algn="just"/>
            <a:r>
              <a:rPr lang="en-GB" dirty="0"/>
              <a:t>Si consiglia di consumare latticini interi, poiché le vitamine liposolubili e gli acidi grassi essenziali si perdono quando il grasso viene separato.</a:t>
            </a:r>
          </a:p>
          <a:p>
            <a:pPr lvl="0" algn="just"/>
            <a:r>
              <a:rPr lang="en-GB" dirty="0"/>
              <a:t>I prodotti arricchiti con vitamine liposolubili (A, D, E e K) e acidi grassi essenziali sono raccomandati alle persone in sovrappeso o a quelle a cui si consiglia di consumare </a:t>
            </a:r>
            <a:r>
              <a:rPr lang="en-GB" dirty="0" err="1"/>
              <a:t>latticini</a:t>
            </a:r>
            <a:r>
              <a:rPr lang="en-GB" dirty="0"/>
              <a:t> </a:t>
            </a:r>
            <a:r>
              <a:rPr lang="en-GB" dirty="0" err="1"/>
              <a:t>scremati</a:t>
            </a:r>
            <a:r>
              <a:rPr lang="en-GB" dirty="0"/>
              <a:t> a causa di problemi di salute.</a:t>
            </a:r>
          </a:p>
          <a:p>
            <a:pPr lvl="0" algn="just"/>
            <a:r>
              <a:rPr lang="en-GB" dirty="0"/>
              <a:t>Oltre al suo valore nutrizionale, il consumo di yogurt giova all'organismo perché facilita la </a:t>
            </a:r>
            <a:r>
              <a:rPr lang="en-GB" dirty="0" err="1"/>
              <a:t>digestione</a:t>
            </a:r>
            <a:r>
              <a:rPr lang="en-GB" dirty="0"/>
              <a:t>:</a:t>
            </a:r>
          </a:p>
          <a:p>
            <a:pPr marL="0" lvl="0" indent="0" algn="just">
              <a:buNone/>
            </a:pPr>
            <a:r>
              <a:rPr lang="en-GB" dirty="0"/>
              <a:t>-</a:t>
            </a:r>
            <a:r>
              <a:rPr lang="en-GB" dirty="0" err="1"/>
              <a:t>grazie</a:t>
            </a:r>
            <a:r>
              <a:rPr lang="en-GB" dirty="0"/>
              <a:t> alla predigestione da parte degli enzimi proteolitici dei microrganismi, che liberano peptidi e aminoacidi liberi che vengono facilmente digeriti e </a:t>
            </a:r>
            <a:r>
              <a:rPr lang="en-GB" dirty="0" err="1"/>
              <a:t>assorbiti</a:t>
            </a:r>
            <a:r>
              <a:rPr lang="en-GB" dirty="0"/>
              <a:t>;</a:t>
            </a:r>
          </a:p>
          <a:p>
            <a:pPr marL="0" lvl="0" indent="0" algn="just">
              <a:buNone/>
            </a:pPr>
            <a:r>
              <a:rPr lang="en-GB" dirty="0"/>
              <a:t>-</a:t>
            </a:r>
            <a:r>
              <a:rPr lang="en-GB" dirty="0" err="1"/>
              <a:t>grazie</a:t>
            </a:r>
            <a:r>
              <a:rPr lang="en-GB" dirty="0"/>
              <a:t> al pH più basso, che provoca la precipitazione della caseina e facilita l'azione degli </a:t>
            </a:r>
            <a:r>
              <a:rPr lang="en-GB" dirty="0" err="1"/>
              <a:t>enzimi</a:t>
            </a:r>
            <a:r>
              <a:rPr lang="en-GB" dirty="0"/>
              <a:t> </a:t>
            </a:r>
            <a:r>
              <a:rPr lang="en-GB" dirty="0" err="1"/>
              <a:t>intestinali</a:t>
            </a:r>
            <a:r>
              <a:rPr lang="en-GB" dirty="0"/>
              <a:t>;</a:t>
            </a:r>
          </a:p>
          <a:p>
            <a:pPr marL="0" lvl="0" indent="0" algn="just">
              <a:buNone/>
            </a:pPr>
            <a:r>
              <a:rPr lang="en-GB" dirty="0"/>
              <a:t>-</a:t>
            </a:r>
            <a:r>
              <a:rPr lang="en-GB" dirty="0" err="1"/>
              <a:t>grazie</a:t>
            </a:r>
            <a:r>
              <a:rPr lang="en-GB" dirty="0"/>
              <a:t> ad un </a:t>
            </a:r>
            <a:r>
              <a:rPr lang="en-GB" dirty="0" err="1"/>
              <a:t>maggiore</a:t>
            </a:r>
            <a:r>
              <a:rPr lang="en-GB" dirty="0"/>
              <a:t> l'assorbimento del calcio per la presenza di </a:t>
            </a:r>
            <a:r>
              <a:rPr lang="en-GB" dirty="0" err="1"/>
              <a:t>acido</a:t>
            </a:r>
            <a:r>
              <a:rPr lang="en-GB" dirty="0"/>
              <a:t> </a:t>
            </a:r>
            <a:r>
              <a:rPr lang="en-GB" dirty="0" err="1"/>
              <a:t>lattico</a:t>
            </a:r>
            <a:r>
              <a:rPr lang="en-GB" dirty="0"/>
              <a:t>.</a:t>
            </a:r>
          </a:p>
        </p:txBody>
      </p:sp>
    </p:spTree>
    <p:extLst>
      <p:ext uri="{BB962C8B-B14F-4D97-AF65-F5344CB8AC3E}">
        <p14:creationId xmlns:p14="http://schemas.microsoft.com/office/powerpoint/2010/main" val="242630436"/>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
      <p:transition advClick="0"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15637" y="2258291"/>
            <a:ext cx="11305308" cy="3973544"/>
          </a:xfrm>
        </p:spPr>
        <p:txBody>
          <a:bodyPr>
            <a:normAutofit/>
          </a:bodyPr>
          <a:lstStyle/>
          <a:p>
            <a:pPr marL="0" lvl="0" indent="0" algn="just">
              <a:buNone/>
            </a:pPr>
            <a:r>
              <a:rPr lang="en-GB" sz="2200" dirty="0"/>
              <a:t>Processo di produzione: </a:t>
            </a:r>
            <a:endParaRPr lang="es-ES" sz="2200" dirty="0"/>
          </a:p>
          <a:p>
            <a:pPr marL="0" indent="0" algn="just">
              <a:buNone/>
            </a:pPr>
            <a:r>
              <a:rPr lang="en-GB" sz="2200" dirty="0"/>
              <a:t>1) Arricchimento del latte in </a:t>
            </a:r>
            <a:r>
              <a:rPr lang="en-GB" sz="2200" dirty="0" err="1"/>
              <a:t>estratto</a:t>
            </a:r>
            <a:r>
              <a:rPr lang="en-GB" sz="2200" dirty="0"/>
              <a:t> secco: Il contenuto di materia secca del latte influenza la viscosità e la consistenza del prodotto finale, così come le sue caratteristiche organolettiche. </a:t>
            </a:r>
            <a:endParaRPr lang="es-ES" sz="2200" dirty="0"/>
          </a:p>
          <a:p>
            <a:pPr marL="0" indent="0" algn="just">
              <a:buNone/>
            </a:pPr>
            <a:r>
              <a:rPr lang="en-GB" sz="2200" dirty="0"/>
              <a:t>2) </a:t>
            </a:r>
            <a:r>
              <a:rPr lang="en-GB" sz="2200" dirty="0" err="1"/>
              <a:t>Trattamento</a:t>
            </a:r>
            <a:r>
              <a:rPr lang="en-GB" sz="2200" dirty="0"/>
              <a:t> </a:t>
            </a:r>
            <a:r>
              <a:rPr lang="en-GB" sz="2200" dirty="0" err="1"/>
              <a:t>termico</a:t>
            </a:r>
            <a:r>
              <a:rPr lang="en-GB" sz="2200" dirty="0"/>
              <a:t>: La pastorizzazione o </a:t>
            </a:r>
            <a:r>
              <a:rPr lang="en-GB" sz="2200" dirty="0" err="1"/>
              <a:t>trattamento</a:t>
            </a:r>
            <a:r>
              <a:rPr lang="en-GB" sz="2200" dirty="0"/>
              <a:t> simile viene applicata al latte per ridurre la carica microbica. </a:t>
            </a:r>
            <a:endParaRPr lang="es-ES" sz="2200" dirty="0"/>
          </a:p>
          <a:p>
            <a:pPr marL="0" indent="0" algn="just">
              <a:buNone/>
            </a:pPr>
            <a:r>
              <a:rPr lang="en-GB" sz="2200" dirty="0"/>
              <a:t>3) </a:t>
            </a:r>
            <a:r>
              <a:rPr lang="en-GB" sz="2200" dirty="0" err="1"/>
              <a:t>Omogeneizzazione</a:t>
            </a:r>
            <a:r>
              <a:rPr lang="en-GB" sz="2200" dirty="0"/>
              <a:t>: </a:t>
            </a:r>
            <a:r>
              <a:rPr lang="en-GB" sz="2200" dirty="0" err="1"/>
              <a:t>Soprattutto</a:t>
            </a:r>
            <a:r>
              <a:rPr lang="en-GB" sz="2200" dirty="0"/>
              <a:t> nel latte </a:t>
            </a:r>
            <a:r>
              <a:rPr lang="en-GB" sz="2200" dirty="0" err="1"/>
              <a:t>intero</a:t>
            </a:r>
            <a:r>
              <a:rPr lang="en-GB" sz="2200" dirty="0"/>
              <a:t> per evitare la </a:t>
            </a:r>
            <a:r>
              <a:rPr lang="en-GB" sz="2200" dirty="0" err="1"/>
              <a:t>separazione</a:t>
            </a:r>
            <a:r>
              <a:rPr lang="en-GB" sz="2200" dirty="0"/>
              <a:t> del </a:t>
            </a:r>
            <a:r>
              <a:rPr lang="en-GB" sz="2200" dirty="0" err="1"/>
              <a:t>grasso</a:t>
            </a:r>
            <a:r>
              <a:rPr lang="en-GB" sz="2200" dirty="0"/>
              <a:t> durante il </a:t>
            </a:r>
            <a:r>
              <a:rPr lang="en-GB" sz="2200" dirty="0" err="1"/>
              <a:t>processo</a:t>
            </a:r>
            <a:r>
              <a:rPr lang="en-GB" sz="2200" dirty="0"/>
              <a:t> di </a:t>
            </a:r>
            <a:r>
              <a:rPr lang="en-GB" sz="2200" dirty="0" err="1"/>
              <a:t>produzione</a:t>
            </a:r>
            <a:r>
              <a:rPr lang="en-GB" sz="2200" dirty="0"/>
              <a:t> e la </a:t>
            </a:r>
            <a:r>
              <a:rPr lang="en-GB" sz="2200" dirty="0" err="1"/>
              <a:t>conservazione</a:t>
            </a:r>
            <a:r>
              <a:rPr lang="en-GB" sz="2200" dirty="0"/>
              <a:t> del </a:t>
            </a:r>
            <a:r>
              <a:rPr lang="en-GB" sz="2200" dirty="0" err="1"/>
              <a:t>prodotto</a:t>
            </a:r>
            <a:r>
              <a:rPr lang="en-GB" sz="2200" dirty="0"/>
              <a:t>. </a:t>
            </a:r>
            <a:endParaRPr lang="es-ES" sz="2200" dirty="0"/>
          </a:p>
          <a:p>
            <a:pPr marL="0" indent="0" algn="just">
              <a:buNone/>
            </a:pPr>
            <a:r>
              <a:rPr lang="en-GB" sz="2200" dirty="0"/>
              <a:t>4) </a:t>
            </a:r>
            <a:r>
              <a:rPr lang="en-GB" sz="2200" dirty="0" err="1"/>
              <a:t>Inoculo</a:t>
            </a:r>
            <a:r>
              <a:rPr lang="en-GB" sz="2200" dirty="0"/>
              <a:t>: Si aggiungono le colture starter. Il latte deve avere una bassa carica batterica, essere privo di antibiotici e disinfettanti, non essere contaminato da batteriofagi e non </a:t>
            </a:r>
            <a:r>
              <a:rPr lang="en-GB" sz="2200" dirty="0" err="1"/>
              <a:t>essere</a:t>
            </a:r>
            <a:r>
              <a:rPr lang="en-GB" sz="2200" dirty="0"/>
              <a:t> </a:t>
            </a:r>
            <a:r>
              <a:rPr lang="en-GB" sz="2200" noProof="1"/>
              <a:t>mastitico </a:t>
            </a:r>
            <a:r>
              <a:rPr lang="en-GB" sz="2200" dirty="0"/>
              <a:t>(da vacche malate) per un corretto </a:t>
            </a:r>
            <a:r>
              <a:rPr lang="en-GB" sz="2200" dirty="0" err="1"/>
              <a:t>sviluppo</a:t>
            </a:r>
            <a:r>
              <a:rPr lang="en-GB" sz="2200" dirty="0"/>
              <a:t> </a:t>
            </a:r>
            <a:r>
              <a:rPr lang="en-GB" sz="2200" dirty="0" err="1"/>
              <a:t>delle</a:t>
            </a:r>
            <a:r>
              <a:rPr lang="en-GB" sz="2200" dirty="0"/>
              <a:t> </a:t>
            </a:r>
            <a:r>
              <a:rPr lang="en-GB" sz="2200" dirty="0" err="1"/>
              <a:t>colture</a:t>
            </a:r>
            <a:r>
              <a:rPr lang="en-GB" sz="2200" dirty="0"/>
              <a:t> starter. </a:t>
            </a:r>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4.5. Tecnologia di lavorazione </a:t>
            </a:r>
            <a:endParaRPr lang="es-ES" dirty="0"/>
          </a:p>
        </p:txBody>
      </p:sp>
      <p:pic>
        <p:nvPicPr>
          <p:cNvPr id="5"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16145" y="6981999"/>
            <a:ext cx="609600" cy="609600"/>
          </a:xfrm>
          <a:prstGeom prst="rect">
            <a:avLst/>
          </a:prstGeom>
        </p:spPr>
      </p:pic>
    </p:spTree>
    <p:extLst>
      <p:ext uri="{BB962C8B-B14F-4D97-AF65-F5344CB8AC3E}">
        <p14:creationId xmlns:p14="http://schemas.microsoft.com/office/powerpoint/2010/main" val="415808448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a16="http://schemas.microsoft.com/office/drawing/2014/main"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216854" y="1873794"/>
            <a:ext cx="11305308" cy="4219499"/>
          </a:xfrm>
        </p:spPr>
        <p:txBody>
          <a:bodyPr>
            <a:normAutofit/>
          </a:bodyPr>
          <a:lstStyle/>
          <a:p>
            <a:pPr marL="0" indent="0" algn="just">
              <a:buNone/>
            </a:pPr>
            <a:r>
              <a:rPr lang="en-GB" sz="2200" dirty="0"/>
              <a:t>5) Incubazione e </a:t>
            </a:r>
            <a:r>
              <a:rPr lang="en-GB" sz="2200" dirty="0" err="1"/>
              <a:t>fermentazione</a:t>
            </a:r>
            <a:r>
              <a:rPr lang="en-GB" sz="2200" dirty="0"/>
              <a:t>: Si </a:t>
            </a:r>
            <a:r>
              <a:rPr lang="en-GB" sz="2200" dirty="0" err="1"/>
              <a:t>realizza</a:t>
            </a:r>
            <a:r>
              <a:rPr lang="en-GB" sz="2200" dirty="0"/>
              <a:t> ad una temperatura e un tempo adatti allo sviluppo ottimale delle colture inoculate (42-45 ºC per circa 2 ore). La fermentazione lattica realizzata da microrganismi che trasformano il lattosio in acido </a:t>
            </a:r>
            <a:r>
              <a:rPr lang="en-GB" sz="2200" dirty="0" err="1"/>
              <a:t>lattico</a:t>
            </a:r>
            <a:r>
              <a:rPr lang="en-GB" sz="2200" dirty="0"/>
              <a:t> </a:t>
            </a:r>
            <a:r>
              <a:rPr lang="en-GB" sz="2200" dirty="0" err="1"/>
              <a:t>fino</a:t>
            </a:r>
            <a:r>
              <a:rPr lang="en-GB" sz="2200" dirty="0"/>
              <a:t> ad una </a:t>
            </a:r>
            <a:r>
              <a:rPr lang="en-GB" sz="2200" dirty="0" err="1"/>
              <a:t>concentrazione</a:t>
            </a:r>
            <a:r>
              <a:rPr lang="en-GB" sz="2200" dirty="0"/>
              <a:t> di 0,9- 1,2 %; tale </a:t>
            </a:r>
            <a:r>
              <a:rPr lang="en-GB" sz="2200" dirty="0" err="1"/>
              <a:t>produzione</a:t>
            </a:r>
            <a:r>
              <a:rPr lang="en-GB" sz="2200" dirty="0"/>
              <a:t> </a:t>
            </a:r>
            <a:r>
              <a:rPr lang="en-GB" sz="2200" dirty="0" err="1"/>
              <a:t>riduce</a:t>
            </a:r>
            <a:r>
              <a:rPr lang="en-GB" sz="2200" dirty="0"/>
              <a:t> il pH del mezzo </a:t>
            </a:r>
            <a:r>
              <a:rPr lang="en-GB" sz="2200" dirty="0" err="1"/>
              <a:t>limitando</a:t>
            </a:r>
            <a:r>
              <a:rPr lang="en-GB" sz="2200" dirty="0"/>
              <a:t> lo sviluppo di </a:t>
            </a:r>
            <a:r>
              <a:rPr lang="en-GB" sz="2200" dirty="0" err="1"/>
              <a:t>microrganismi</a:t>
            </a:r>
            <a:r>
              <a:rPr lang="en-GB" sz="2200" dirty="0"/>
              <a:t> </a:t>
            </a:r>
            <a:r>
              <a:rPr lang="en-GB" sz="2200" dirty="0" err="1"/>
              <a:t>indesiderati</a:t>
            </a:r>
            <a:r>
              <a:rPr lang="en-GB" sz="2200" dirty="0"/>
              <a:t> e  </a:t>
            </a:r>
            <a:r>
              <a:rPr lang="en-GB" sz="2200" dirty="0" err="1"/>
              <a:t>coagulando</a:t>
            </a:r>
            <a:r>
              <a:rPr lang="en-GB" sz="2200" dirty="0"/>
              <a:t> il latte con  </a:t>
            </a:r>
            <a:r>
              <a:rPr lang="en-GB" sz="2200" dirty="0" err="1"/>
              <a:t>produzione</a:t>
            </a:r>
            <a:r>
              <a:rPr lang="en-GB" sz="2200" dirty="0"/>
              <a:t> di un sapore </a:t>
            </a:r>
            <a:r>
              <a:rPr lang="en-GB" sz="2200" dirty="0" err="1"/>
              <a:t>acido</a:t>
            </a:r>
            <a:r>
              <a:rPr lang="en-GB" sz="2200" dirty="0"/>
              <a:t>. Altri componenti metabolici secondari forniscono l'aroma. </a:t>
            </a:r>
            <a:endParaRPr lang="es-ES" sz="2200" dirty="0"/>
          </a:p>
          <a:p>
            <a:pPr marL="0" indent="0" algn="just">
              <a:buNone/>
            </a:pPr>
            <a:r>
              <a:rPr lang="en-GB" sz="2200" dirty="0"/>
              <a:t>6) Aggiunta di </a:t>
            </a:r>
            <a:r>
              <a:rPr lang="en-GB" sz="2200" dirty="0" err="1"/>
              <a:t>ingredienti</a:t>
            </a:r>
            <a:r>
              <a:rPr lang="en-GB" sz="2200" dirty="0"/>
              <a:t>: Gli zuccheri e gli aromi sono aggiunti immediatamente dopo </a:t>
            </a:r>
            <a:r>
              <a:rPr lang="en-GB" sz="2200" dirty="0" err="1"/>
              <a:t>l’inoculo</a:t>
            </a:r>
            <a:r>
              <a:rPr lang="en-GB" sz="2200" dirty="0"/>
              <a:t> (yogurt set o </a:t>
            </a:r>
            <a:r>
              <a:rPr lang="en-GB" sz="2200" dirty="0" err="1"/>
              <a:t>intero</a:t>
            </a:r>
            <a:r>
              <a:rPr lang="en-GB" sz="2200" dirty="0"/>
              <a:t>) e la frutta o altri ingredienti dopo il raffreddamento (yogurt </a:t>
            </a:r>
            <a:r>
              <a:rPr lang="en-GB" sz="2200" dirty="0" err="1"/>
              <a:t>mescolato</a:t>
            </a:r>
            <a:r>
              <a:rPr lang="en-GB" sz="2200" dirty="0"/>
              <a:t> o </a:t>
            </a:r>
            <a:r>
              <a:rPr lang="en-GB" sz="2200" dirty="0" err="1"/>
              <a:t>rotto</a:t>
            </a:r>
            <a:r>
              <a:rPr lang="en-GB" sz="2200" dirty="0"/>
              <a:t>).</a:t>
            </a:r>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894636"/>
          </a:xfrm>
        </p:spPr>
        <p:txBody>
          <a:bodyPr/>
          <a:lstStyle/>
          <a:p>
            <a:r>
              <a:rPr lang="en-GB" dirty="0"/>
              <a:t>4.5. </a:t>
            </a:r>
            <a:r>
              <a:rPr lang="en-GB" dirty="0" err="1"/>
              <a:t>Tecnologia</a:t>
            </a:r>
            <a:r>
              <a:rPr lang="en-GB" dirty="0"/>
              <a:t> di lavorazione </a:t>
            </a:r>
            <a:endParaRPr lang="es-ES" dirty="0"/>
          </a:p>
        </p:txBody>
      </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99418" y="4622372"/>
            <a:ext cx="2400000" cy="1800000"/>
          </a:xfrm>
          <a:prstGeom prst="rect">
            <a:avLst/>
          </a:prstGeom>
        </p:spPr>
      </p:pic>
      <p:sp>
        <p:nvSpPr>
          <p:cNvPr id="6" name="Rectángulo redondeado 5"/>
          <p:cNvSpPr/>
          <p:nvPr/>
        </p:nvSpPr>
        <p:spPr>
          <a:xfrm>
            <a:off x="1593274" y="5027563"/>
            <a:ext cx="5181599" cy="98961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endParaRPr lang="es-ES" sz="1600" noProof="1">
              <a:solidFill>
                <a:srgbClr val="062E64"/>
              </a:solidFill>
              <a:hlinkClick r:id="rId5"/>
            </a:endParaRPr>
          </a:p>
          <a:p>
            <a:r>
              <a:rPr lang="en-US" dirty="0">
                <a:solidFill>
                  <a:srgbClr val="062E64"/>
                </a:solidFill>
              </a:rPr>
              <a:t>Guarda i seguenti video per ulteriori informazioni: </a:t>
            </a:r>
            <a:r>
              <a:rPr lang="es-ES" sz="1600" noProof="1">
                <a:solidFill>
                  <a:srgbClr val="062E64"/>
                </a:solidFill>
                <a:hlinkClick r:id="rId5"/>
              </a:rPr>
              <a:t>https://www.youtube.com/watch?v=v7fG394NEHM</a:t>
            </a:r>
            <a:endParaRPr lang="es-ES" sz="1600" noProof="1">
              <a:solidFill>
                <a:srgbClr val="062E64"/>
              </a:solidFill>
            </a:endParaRPr>
          </a:p>
          <a:p>
            <a:pPr algn="just"/>
            <a:r>
              <a:rPr lang="es-ES" sz="1600" noProof="1">
                <a:solidFill>
                  <a:srgbClr val="062E64"/>
                </a:solidFill>
                <a:hlinkClick r:id="rId6"/>
              </a:rPr>
              <a:t>https://www.youtube.com/watch?v=ja6CfQirtxU</a:t>
            </a:r>
            <a:endParaRPr lang="es-ES" sz="1600" noProof="1">
              <a:solidFill>
                <a:srgbClr val="062E64"/>
              </a:solidFill>
            </a:endParaRPr>
          </a:p>
          <a:p>
            <a:pPr algn="ctr"/>
            <a:endParaRPr lang="en-GB" sz="2200" dirty="0">
              <a:solidFill>
                <a:srgbClr val="0070C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4618" y="7061200"/>
            <a:ext cx="609600" cy="609600"/>
          </a:xfrm>
          <a:prstGeom prst="rect">
            <a:avLst/>
          </a:prstGeom>
        </p:spPr>
      </p:pic>
    </p:spTree>
    <p:extLst>
      <p:ext uri="{BB962C8B-B14F-4D97-AF65-F5344CB8AC3E}">
        <p14:creationId xmlns:p14="http://schemas.microsoft.com/office/powerpoint/2010/main" val="622675577"/>
      </p:ext>
    </p:extLst>
  </p:cSld>
  <p:clrMapOvr>
    <a:masterClrMapping/>
  </p:clrMapOvr>
  <mc:AlternateContent xmlns:mc="http://schemas.openxmlformats.org/markup-compatibility/2006" xmlns:p14="http://schemas.microsoft.com/office/powerpoint/2010/main">
    <mc:Choice Requires="p14">
      <p:transition p14:dur="0" advClick="0" advTm="10200"/>
    </mc:Choice>
    <mc:Fallback xmlns:a14="http://schemas.microsoft.com/office/drawing/2010/main" xmlns:a16="http://schemas.microsoft.com/office/drawing/2014/main" xmlns="">
      <p:transition advClick="0" advTm="1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p:cNvGrpSpPr/>
          <p:nvPr/>
        </p:nvGrpSpPr>
        <p:grpSpPr>
          <a:xfrm>
            <a:off x="5211096" y="1316183"/>
            <a:ext cx="6989293" cy="5125353"/>
            <a:chOff x="221673" y="1157225"/>
            <a:chExt cx="6048692" cy="5188158"/>
          </a:xfrm>
        </p:grpSpPr>
        <p:pic>
          <p:nvPicPr>
            <p:cNvPr id="2" name="Imagen 1"/>
            <p:cNvPicPr>
              <a:picLocks noChangeAspect="1"/>
            </p:cNvPicPr>
            <p:nvPr/>
          </p:nvPicPr>
          <p:blipFill>
            <a:blip r:embed="rId4"/>
            <a:stretch>
              <a:fillRect/>
            </a:stretch>
          </p:blipFill>
          <p:spPr>
            <a:xfrm>
              <a:off x="221673" y="1157225"/>
              <a:ext cx="5929745" cy="5188158"/>
            </a:xfrm>
            <a:prstGeom prst="rect">
              <a:avLst/>
            </a:prstGeom>
          </p:spPr>
        </p:pic>
        <p:sp>
          <p:nvSpPr>
            <p:cNvPr id="3" name="Rectángulo 2"/>
            <p:cNvSpPr/>
            <p:nvPr/>
          </p:nvSpPr>
          <p:spPr>
            <a:xfrm>
              <a:off x="464832" y="5434639"/>
              <a:ext cx="2746721" cy="380154"/>
            </a:xfrm>
            <a:prstGeom prst="rect">
              <a:avLst/>
            </a:prstGeom>
          </p:spPr>
          <p:txBody>
            <a:bodyPr wrap="square">
              <a:spAutoFit/>
            </a:bodyPr>
            <a:lstStyle/>
            <a:p>
              <a:pPr algn="just">
                <a:lnSpc>
                  <a:spcPct val="107000"/>
                </a:lnSpc>
                <a:spcAft>
                  <a:spcPts val="0"/>
                </a:spcAft>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Set yogurt(</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coagulo</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intero</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ángulo 3"/>
            <p:cNvSpPr/>
            <p:nvPr/>
          </p:nvSpPr>
          <p:spPr>
            <a:xfrm>
              <a:off x="514042" y="4918362"/>
              <a:ext cx="2306055" cy="316481"/>
            </a:xfrm>
            <a:prstGeom prst="rect">
              <a:avLst/>
            </a:prstGeom>
          </p:spPr>
          <p:txBody>
            <a:bodyPr wrap="squar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Raffreddamento e stoccaggio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ángulo 4"/>
            <p:cNvSpPr/>
            <p:nvPr/>
          </p:nvSpPr>
          <p:spPr>
            <a:xfrm>
              <a:off x="1060292" y="4545851"/>
              <a:ext cx="1176797"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Fermentazione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ángulo 5"/>
            <p:cNvSpPr/>
            <p:nvPr/>
          </p:nvSpPr>
          <p:spPr>
            <a:xfrm>
              <a:off x="3401665" y="5859702"/>
              <a:ext cx="2868700" cy="380154"/>
            </a:xfrm>
            <a:prstGeom prst="rect">
              <a:avLst/>
            </a:prstGeom>
          </p:spPr>
          <p:txBody>
            <a:bodyPr wrap="square">
              <a:spAutoFit/>
            </a:bodyPr>
            <a:lstStyle/>
            <a:p>
              <a:pPr algn="just">
                <a:lnSpc>
                  <a:spcPct val="107000"/>
                </a:lnSpc>
                <a:spcAft>
                  <a:spcPts val="0"/>
                </a:spcAft>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Yogurt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mescolato</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coagulo</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chemeClr val="bg1"/>
                  </a:solidFill>
                  <a:latin typeface="Calibri" panose="020F0502020204030204" pitchFamily="34" charset="0"/>
                  <a:ea typeface="Calibri" panose="020F0502020204030204" pitchFamily="34" charset="0"/>
                  <a:cs typeface="Calibri" panose="020F0502020204030204" pitchFamily="34" charset="0"/>
                </a:rPr>
                <a:t>rotto</a:t>
              </a: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ángulo 6"/>
            <p:cNvSpPr/>
            <p:nvPr/>
          </p:nvSpPr>
          <p:spPr>
            <a:xfrm>
              <a:off x="731804" y="4175170"/>
              <a:ext cx="1833772"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Imballaggio e tappatura</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ángulo 7"/>
            <p:cNvSpPr/>
            <p:nvPr/>
          </p:nvSpPr>
          <p:spPr>
            <a:xfrm>
              <a:off x="395954" y="3796647"/>
              <a:ext cx="2505475" cy="316481"/>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Aggiunta di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frutta</a:t>
              </a: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o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caffè</a:t>
              </a: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o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altro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ángulo 8"/>
            <p:cNvSpPr/>
            <p:nvPr/>
          </p:nvSpPr>
          <p:spPr>
            <a:xfrm>
              <a:off x="4163714" y="3779014"/>
              <a:ext cx="1176797"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Fermentazione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ángulo 9"/>
            <p:cNvSpPr/>
            <p:nvPr/>
          </p:nvSpPr>
          <p:spPr>
            <a:xfrm>
              <a:off x="3937241" y="5372173"/>
              <a:ext cx="1629742" cy="312650"/>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Raffreddamento e stoccaggio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ángulo 10"/>
            <p:cNvSpPr/>
            <p:nvPr/>
          </p:nvSpPr>
          <p:spPr>
            <a:xfrm>
              <a:off x="4163714" y="4068653"/>
              <a:ext cx="1403268" cy="316481"/>
            </a:xfrm>
            <a:prstGeom prst="rect">
              <a:avLst/>
            </a:prstGeom>
          </p:spPr>
          <p:txBody>
            <a:bodyPr wrap="squar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Raffreddamento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Rectángulo 11"/>
            <p:cNvSpPr/>
            <p:nvPr/>
          </p:nvSpPr>
          <p:spPr>
            <a:xfrm>
              <a:off x="3746933" y="4395218"/>
              <a:ext cx="1980020" cy="316481"/>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Aggiunta di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frutta</a:t>
              </a: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o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altro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Rectángulo 12"/>
            <p:cNvSpPr/>
            <p:nvPr/>
          </p:nvSpPr>
          <p:spPr>
            <a:xfrm>
              <a:off x="3780547" y="4718123"/>
              <a:ext cx="1849015" cy="316481"/>
            </a:xfrm>
            <a:prstGeom prst="rect">
              <a:avLst/>
            </a:prstGeom>
          </p:spPr>
          <p:txBody>
            <a:bodyPr wrap="none">
              <a:spAutoFit/>
            </a:bodyPr>
            <a:lstStyle/>
            <a:p>
              <a:pPr algn="just">
                <a:lnSpc>
                  <a:spcPct val="107000"/>
                </a:lnSpc>
                <a:spcAft>
                  <a:spcPts val="0"/>
                </a:spcAft>
              </a:pP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Miscelazione</a:t>
              </a: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o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montaggio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Rectángulo 13"/>
            <p:cNvSpPr/>
            <p:nvPr/>
          </p:nvSpPr>
          <p:spPr>
            <a:xfrm>
              <a:off x="3798321" y="5035871"/>
              <a:ext cx="1833772"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Imballaggio e tappatura</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5" name="Rectángulo 14"/>
            <p:cNvSpPr/>
            <p:nvPr/>
          </p:nvSpPr>
          <p:spPr>
            <a:xfrm>
              <a:off x="2221573" y="3223309"/>
              <a:ext cx="2155911"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Aggiunta di colture starter</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ángulo 15"/>
            <p:cNvSpPr/>
            <p:nvPr/>
          </p:nvSpPr>
          <p:spPr>
            <a:xfrm>
              <a:off x="2585356" y="2941160"/>
              <a:ext cx="1438116" cy="316481"/>
            </a:xfrm>
            <a:prstGeom prst="rect">
              <a:avLst/>
            </a:prstGeom>
          </p:spPr>
          <p:txBody>
            <a:bodyPr wrap="squar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Raffreddamento</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ángulo 16"/>
            <p:cNvSpPr/>
            <p:nvPr/>
          </p:nvSpPr>
          <p:spPr>
            <a:xfrm>
              <a:off x="2689200" y="2677978"/>
              <a:ext cx="1220655"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Pastorizzazione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ángulo 17"/>
            <p:cNvSpPr/>
            <p:nvPr/>
          </p:nvSpPr>
          <p:spPr>
            <a:xfrm>
              <a:off x="2005552" y="2402194"/>
              <a:ext cx="2380113" cy="316481"/>
            </a:xfrm>
            <a:prstGeom prst="rect">
              <a:avLst/>
            </a:prstGeom>
          </p:spPr>
          <p:txBody>
            <a:bodyPr wrap="squar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Omogeneizzazione del latte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19" name="Rectángulo 18"/>
            <p:cNvSpPr/>
            <p:nvPr/>
          </p:nvSpPr>
          <p:spPr>
            <a:xfrm>
              <a:off x="2378657" y="2090401"/>
              <a:ext cx="1673856" cy="316481"/>
            </a:xfrm>
            <a:prstGeom prst="rect">
              <a:avLst/>
            </a:prstGeom>
          </p:spPr>
          <p:txBody>
            <a:bodyPr wrap="squar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Rimozione dell'aria</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Rectángulo 19"/>
            <p:cNvSpPr/>
            <p:nvPr/>
          </p:nvSpPr>
          <p:spPr>
            <a:xfrm>
              <a:off x="1952131" y="1817806"/>
              <a:ext cx="2895186" cy="316481"/>
            </a:xfrm>
            <a:prstGeom prst="rect">
              <a:avLst/>
            </a:prstGeom>
          </p:spPr>
          <p:txBody>
            <a:bodyPr wrap="squar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Aggiunta di latte in </a:t>
              </a:r>
              <a:r>
                <a:rPr lang="en-GB" sz="1400" dirty="0" err="1">
                  <a:solidFill>
                    <a:schemeClr val="accent1"/>
                  </a:solidFill>
                  <a:latin typeface="Calibri" panose="020F0502020204030204" pitchFamily="34" charset="0"/>
                  <a:ea typeface="Calibri" panose="020F0502020204030204" pitchFamily="34" charset="0"/>
                  <a:cs typeface="Calibri" panose="020F0502020204030204" pitchFamily="34" charset="0"/>
                </a:rPr>
                <a:t>polvere</a:t>
              </a: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 e conc.</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Rectángulo 20"/>
            <p:cNvSpPr/>
            <p:nvPr/>
          </p:nvSpPr>
          <p:spPr>
            <a:xfrm>
              <a:off x="2349616" y="1524467"/>
              <a:ext cx="1673856"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Standardizzazione del latte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22" name="Rectángulo 21"/>
            <p:cNvSpPr/>
            <p:nvPr/>
          </p:nvSpPr>
          <p:spPr>
            <a:xfrm>
              <a:off x="2585356" y="1237496"/>
              <a:ext cx="1252394" cy="322845"/>
            </a:xfrm>
            <a:prstGeom prst="rect">
              <a:avLst/>
            </a:prstGeom>
          </p:spPr>
          <p:txBody>
            <a:bodyPr wrap="none">
              <a:spAutoFit/>
            </a:bodyPr>
            <a:lstStyle/>
            <a:p>
              <a:pPr algn="just">
                <a:lnSpc>
                  <a:spcPct val="107000"/>
                </a:lnSpc>
                <a:spcAft>
                  <a:spcPts val="0"/>
                </a:spcAft>
              </a:pPr>
              <a:r>
                <a:rPr lang="en-GB" sz="1400" dirty="0">
                  <a:solidFill>
                    <a:schemeClr val="accent1"/>
                  </a:solidFill>
                  <a:latin typeface="Calibri" panose="020F0502020204030204" pitchFamily="34" charset="0"/>
                  <a:ea typeface="Calibri" panose="020F0502020204030204" pitchFamily="34" charset="0"/>
                  <a:cs typeface="Calibri" panose="020F0502020204030204" pitchFamily="34" charset="0"/>
                </a:rPr>
                <a:t>Raccolta del latte</a:t>
              </a:r>
              <a:endParaRPr lang="es-ES" sz="1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24" name="Rectángulo 23"/>
          <p:cNvSpPr/>
          <p:nvPr/>
        </p:nvSpPr>
        <p:spPr>
          <a:xfrm>
            <a:off x="4667303" y="1987714"/>
            <a:ext cx="1982209" cy="341632"/>
          </a:xfrm>
          <a:prstGeom prst="rect">
            <a:avLst/>
          </a:prstGeom>
        </p:spPr>
        <p:txBody>
          <a:bodyPr wrap="none">
            <a:spAutoFit/>
          </a:bodyPr>
          <a:lstStyle/>
          <a:p>
            <a:pPr>
              <a:lnSpc>
                <a:spcPct val="90000"/>
              </a:lnSpc>
              <a:spcBef>
                <a:spcPts val="1000"/>
              </a:spcBef>
            </a:pPr>
            <a:r>
              <a:rPr lang="en-GB" dirty="0">
                <a:solidFill>
                  <a:schemeClr val="accent5">
                    <a:lumMod val="75000"/>
                  </a:schemeClr>
                </a:solidFill>
              </a:rPr>
              <a:t>Processo di produzione</a:t>
            </a:r>
            <a:endParaRPr lang="es-ES" dirty="0">
              <a:solidFill>
                <a:schemeClr val="accent5">
                  <a:lumMod val="75000"/>
                </a:schemeClr>
              </a:solidFill>
            </a:endParaRPr>
          </a:p>
        </p:txBody>
      </p:sp>
      <p:sp>
        <p:nvSpPr>
          <p:cNvPr id="25" name="Rectángulo 24"/>
          <p:cNvSpPr/>
          <p:nvPr/>
        </p:nvSpPr>
        <p:spPr>
          <a:xfrm>
            <a:off x="8742060" y="6467857"/>
            <a:ext cx="3342775" cy="276999"/>
          </a:xfrm>
          <a:prstGeom prst="rect">
            <a:avLst/>
          </a:prstGeom>
        </p:spPr>
        <p:txBody>
          <a:bodyPr wrap="none">
            <a:spAutoFit/>
          </a:bodyPr>
          <a:lstStyle/>
          <a:p>
            <a:r>
              <a:rPr lang="en-GB" sz="1200" dirty="0">
                <a:solidFill>
                  <a:srgbClr val="062E64"/>
                </a:solidFill>
              </a:rPr>
              <a:t>Fonte: </a:t>
            </a:r>
            <a:r>
              <a:rPr lang="es-ES" sz="1200" dirty="0">
                <a:solidFill>
                  <a:srgbClr val="062E64"/>
                </a:solidFill>
              </a:rPr>
              <a:t>Federación Nacional de Industrias Lácteas</a:t>
            </a:r>
          </a:p>
        </p:txBody>
      </p:sp>
      <p:pic>
        <p:nvPicPr>
          <p:cNvPr id="23" name="Imagen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53111" y="2645109"/>
            <a:ext cx="2478726" cy="3304970"/>
          </a:xfrm>
          <a:prstGeom prst="rect">
            <a:avLst/>
          </a:prstGeom>
        </p:spPr>
      </p:pic>
      <p:sp>
        <p:nvSpPr>
          <p:cNvPr id="28" name="Title 1">
            <a:extLst>
              <a:ext uri="{FF2B5EF4-FFF2-40B4-BE49-F238E27FC236}">
                <a16:creationId xmlns:a16="http://schemas.microsoft.com/office/drawing/2014/main" id="{B7469D13-D15C-47A9-B2F5-6A04E7F24653}"/>
              </a:ext>
            </a:extLst>
          </p:cNvPr>
          <p:cNvSpPr>
            <a:spLocks noGrp="1"/>
          </p:cNvSpPr>
          <p:nvPr>
            <p:ph type="title"/>
          </p:nvPr>
        </p:nvSpPr>
        <p:spPr>
          <a:xfrm>
            <a:off x="353725" y="1117319"/>
            <a:ext cx="6847708" cy="1001733"/>
          </a:xfrm>
        </p:spPr>
        <p:txBody>
          <a:bodyPr/>
          <a:lstStyle/>
          <a:p>
            <a:r>
              <a:rPr lang="en-GB" dirty="0"/>
              <a:t>4.5. Tecnologia di lavorazione </a:t>
            </a:r>
            <a:endParaRPr lang="es-ES" dirty="0"/>
          </a:p>
        </p:txBody>
      </p:sp>
      <p:pic>
        <p:nvPicPr>
          <p:cNvPr id="29" name="Audio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1869" y="7033782"/>
            <a:ext cx="609600" cy="609600"/>
          </a:xfrm>
          <a:prstGeom prst="rect">
            <a:avLst/>
          </a:prstGeom>
        </p:spPr>
      </p:pic>
    </p:spTree>
    <p:extLst>
      <p:ext uri="{BB962C8B-B14F-4D97-AF65-F5344CB8AC3E}">
        <p14:creationId xmlns:p14="http://schemas.microsoft.com/office/powerpoint/2010/main" val="45791845"/>
      </p:ext>
    </p:extLst>
  </p:cSld>
  <p:clrMapOvr>
    <a:masterClrMapping/>
  </p:clrMapOvr>
  <mc:AlternateContent xmlns:mc="http://schemas.openxmlformats.org/markup-compatibility/2006" xmlns:p14="http://schemas.microsoft.com/office/powerpoint/2010/main">
    <mc:Choice Requires="p14">
      <p:transition p14:dur="0" advClick="0" advTm="12200"/>
    </mc:Choice>
    <mc:Fallback xmlns:a16="http://schemas.microsoft.com/office/drawing/2014/main" xmlns:a14="http://schemas.microsoft.com/office/drawing/2010/main" xmlns="">
      <p:transition advClick="0" advTm="1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a:t>4.5. Tecnologia di lavorazione </a:t>
            </a:r>
            <a:endParaRPr lang="es-ES" dirty="0"/>
          </a:p>
        </p:txBody>
      </p:sp>
      <p:sp>
        <p:nvSpPr>
          <p:cNvPr id="7" name="Rectángulo 6"/>
          <p:cNvSpPr/>
          <p:nvPr/>
        </p:nvSpPr>
        <p:spPr>
          <a:xfrm>
            <a:off x="838200" y="2181153"/>
            <a:ext cx="4320991"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Fasi </a:t>
            </a:r>
            <a:r>
              <a:rPr lang="en-US" sz="2200" dirty="0" err="1">
                <a:solidFill>
                  <a:schemeClr val="accent5">
                    <a:lumMod val="75000"/>
                  </a:schemeClr>
                </a:solidFill>
              </a:rPr>
              <a:t>finali</a:t>
            </a:r>
            <a:r>
              <a:rPr lang="en-US" sz="2200" dirty="0">
                <a:solidFill>
                  <a:schemeClr val="accent5">
                    <a:lumMod val="75000"/>
                  </a:schemeClr>
                </a:solidFill>
              </a:rPr>
              <a:t> di produzione dello yogurt</a:t>
            </a:r>
            <a:endParaRPr lang="en-GB" sz="2200" dirty="0">
              <a:solidFill>
                <a:schemeClr val="accent5">
                  <a:lumMod val="75000"/>
                </a:schemeClr>
              </a:solidFill>
            </a:endParaRPr>
          </a:p>
        </p:txBody>
      </p:sp>
      <p:sp>
        <p:nvSpPr>
          <p:cNvPr id="10" name="Rectángulo 9"/>
          <p:cNvSpPr/>
          <p:nvPr/>
        </p:nvSpPr>
        <p:spPr>
          <a:xfrm>
            <a:off x="838200" y="6021509"/>
            <a:ext cx="3477940" cy="276999"/>
          </a:xfrm>
          <a:prstGeom prst="rect">
            <a:avLst/>
          </a:prstGeom>
        </p:spPr>
        <p:txBody>
          <a:bodyPr wrap="none">
            <a:spAutoFit/>
          </a:bodyPr>
          <a:lstStyle/>
          <a:p>
            <a:r>
              <a:rPr lang="en-GB" sz="1200" dirty="0">
                <a:solidFill>
                  <a:srgbClr val="062E64"/>
                </a:solidFill>
              </a:rPr>
              <a:t>Fonte: Tetra Pak Dairy Processing Handbook (1995)</a:t>
            </a:r>
            <a:endParaRPr lang="es-ES" sz="1200" dirty="0">
              <a:solidFill>
                <a:srgbClr val="062E64"/>
              </a:solidFill>
            </a:endParaRPr>
          </a:p>
        </p:txBody>
      </p:sp>
      <p:grpSp>
        <p:nvGrpSpPr>
          <p:cNvPr id="53" name="Grupo 52"/>
          <p:cNvGrpSpPr/>
          <p:nvPr/>
        </p:nvGrpSpPr>
        <p:grpSpPr>
          <a:xfrm>
            <a:off x="7372478" y="3018033"/>
            <a:ext cx="2578747" cy="2265657"/>
            <a:chOff x="9500878" y="4270785"/>
            <a:chExt cx="2578747" cy="2265657"/>
          </a:xfrm>
        </p:grpSpPr>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878" y="4270785"/>
              <a:ext cx="2578747" cy="2265657"/>
            </a:xfrm>
            <a:prstGeom prst="rect">
              <a:avLst/>
            </a:prstGeom>
          </p:spPr>
        </p:pic>
        <p:grpSp>
          <p:nvGrpSpPr>
            <p:cNvPr id="51" name="Grupo 50"/>
            <p:cNvGrpSpPr/>
            <p:nvPr/>
          </p:nvGrpSpPr>
          <p:grpSpPr>
            <a:xfrm>
              <a:off x="9681773" y="4276969"/>
              <a:ext cx="2247957" cy="2098641"/>
              <a:chOff x="9681773" y="4276969"/>
              <a:chExt cx="2247957" cy="2098641"/>
            </a:xfrm>
          </p:grpSpPr>
          <p:sp>
            <p:nvSpPr>
              <p:cNvPr id="3" name="Rectángulo 2"/>
              <p:cNvSpPr/>
              <p:nvPr/>
            </p:nvSpPr>
            <p:spPr>
              <a:xfrm>
                <a:off x="9689725" y="4276969"/>
                <a:ext cx="2240005" cy="369332"/>
              </a:xfrm>
              <a:prstGeom prst="rect">
                <a:avLst/>
              </a:prstGeom>
              <a:solidFill>
                <a:schemeClr val="bg1"/>
              </a:solidFill>
            </p:spPr>
            <p:txBody>
              <a:bodyPr wrap="square">
                <a:spAutoFit/>
              </a:bodyPr>
              <a:lstStyle/>
              <a:p>
                <a:pPr algn="ctr"/>
                <a:r>
                  <a:rPr lang="en-GB" sz="1600" b="1" dirty="0">
                    <a:solidFill>
                      <a:srgbClr val="062E64"/>
                    </a:solidFill>
                  </a:rPr>
                  <a:t> Concentrato </a:t>
                </a:r>
                <a:endParaRPr lang="es-ES" sz="1600" dirty="0"/>
              </a:p>
            </p:txBody>
          </p:sp>
          <p:sp>
            <p:nvSpPr>
              <p:cNvPr id="14" name="Rectángulo 13"/>
              <p:cNvSpPr/>
              <p:nvPr/>
            </p:nvSpPr>
            <p:spPr>
              <a:xfrm>
                <a:off x="9681773" y="6224410"/>
                <a:ext cx="846000" cy="151200"/>
              </a:xfrm>
              <a:prstGeom prst="rect">
                <a:avLst/>
              </a:prstGeom>
              <a:solidFill>
                <a:srgbClr val="FFF795"/>
              </a:solidFill>
            </p:spPr>
            <p:txBody>
              <a:bodyPr wrap="square" lIns="0" tIns="0" rIns="0" bIns="0">
                <a:spAutoFit/>
              </a:bodyPr>
              <a:lstStyle/>
              <a:p>
                <a:pPr algn="ctr"/>
                <a:r>
                  <a:rPr lang="en-GB" sz="1000" dirty="0">
                    <a:solidFill>
                      <a:srgbClr val="062E64"/>
                    </a:solidFill>
                  </a:rPr>
                  <a:t>Imballaggio </a:t>
                </a:r>
                <a:endParaRPr lang="es-ES" sz="1000" dirty="0"/>
              </a:p>
            </p:txBody>
          </p:sp>
          <p:sp>
            <p:nvSpPr>
              <p:cNvPr id="15" name="Rectángulo 14"/>
              <p:cNvSpPr/>
              <p:nvPr/>
            </p:nvSpPr>
            <p:spPr>
              <a:xfrm>
                <a:off x="9681773" y="5909690"/>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Miscelazione </a:t>
                </a:r>
                <a:endParaRPr lang="es-ES" sz="1000" dirty="0"/>
              </a:p>
            </p:txBody>
          </p:sp>
          <p:sp>
            <p:nvSpPr>
              <p:cNvPr id="16" name="Rectángulo 15"/>
              <p:cNvSpPr/>
              <p:nvPr/>
            </p:nvSpPr>
            <p:spPr>
              <a:xfrm>
                <a:off x="9681773" y="5594970"/>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Concentrazione </a:t>
                </a:r>
                <a:endParaRPr lang="es-ES" sz="1000" dirty="0"/>
              </a:p>
            </p:txBody>
          </p:sp>
          <p:sp>
            <p:nvSpPr>
              <p:cNvPr id="17" name="Rectángulo 16"/>
              <p:cNvSpPr/>
              <p:nvPr/>
            </p:nvSpPr>
            <p:spPr>
              <a:xfrm>
                <a:off x="9681774" y="5289418"/>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Incubazione </a:t>
                </a:r>
                <a:endParaRPr lang="es-ES" sz="1000" dirty="0"/>
              </a:p>
            </p:txBody>
          </p:sp>
          <p:sp>
            <p:nvSpPr>
              <p:cNvPr id="18" name="Rectángulo 17"/>
              <p:cNvSpPr/>
              <p:nvPr/>
            </p:nvSpPr>
            <p:spPr>
              <a:xfrm>
                <a:off x="11083730" y="5920712"/>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Crema </a:t>
                </a:r>
                <a:endParaRPr lang="es-ES" sz="1000" dirty="0"/>
              </a:p>
            </p:txBody>
          </p:sp>
          <p:sp>
            <p:nvSpPr>
              <p:cNvPr id="19" name="Rectángulo 18"/>
              <p:cNvSpPr/>
              <p:nvPr/>
            </p:nvSpPr>
            <p:spPr>
              <a:xfrm>
                <a:off x="11083730" y="5586822"/>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Siero di latte </a:t>
                </a:r>
                <a:endParaRPr lang="es-ES" sz="1000" dirty="0"/>
              </a:p>
            </p:txBody>
          </p:sp>
          <p:sp>
            <p:nvSpPr>
              <p:cNvPr id="20" name="Rectángulo 19"/>
              <p:cNvSpPr/>
              <p:nvPr/>
            </p:nvSpPr>
            <p:spPr>
              <a:xfrm>
                <a:off x="11083730" y="5015359"/>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Cultura </a:t>
                </a:r>
                <a:endParaRPr lang="es-ES" sz="1000" dirty="0"/>
              </a:p>
            </p:txBody>
          </p:sp>
          <p:sp>
            <p:nvSpPr>
              <p:cNvPr id="21" name="Rectángulo 20"/>
              <p:cNvSpPr/>
              <p:nvPr/>
            </p:nvSpPr>
            <p:spPr>
              <a:xfrm>
                <a:off x="9689725" y="4728972"/>
                <a:ext cx="1322832" cy="153888"/>
              </a:xfrm>
              <a:prstGeom prst="rect">
                <a:avLst/>
              </a:prstGeom>
              <a:solidFill>
                <a:srgbClr val="FFF795"/>
              </a:solidFill>
            </p:spPr>
            <p:txBody>
              <a:bodyPr wrap="square" lIns="0" tIns="0" rIns="0" bIns="0">
                <a:spAutoFit/>
              </a:bodyPr>
              <a:lstStyle/>
              <a:p>
                <a:pPr algn="ctr"/>
                <a:r>
                  <a:rPr lang="en-GB" sz="1000" dirty="0">
                    <a:solidFill>
                      <a:srgbClr val="062E64"/>
                    </a:solidFill>
                  </a:rPr>
                  <a:t>Latte </a:t>
                </a:r>
                <a:r>
                  <a:rPr lang="en-GB" sz="1000" dirty="0" err="1">
                    <a:solidFill>
                      <a:srgbClr val="062E64"/>
                    </a:solidFill>
                  </a:rPr>
                  <a:t>scremato</a:t>
                </a:r>
                <a:r>
                  <a:rPr lang="en-GB" sz="1000" dirty="0">
                    <a:solidFill>
                      <a:srgbClr val="062E64"/>
                    </a:solidFill>
                  </a:rPr>
                  <a:t> </a:t>
                </a:r>
                <a:r>
                  <a:rPr lang="en-GB" sz="1000" dirty="0" err="1">
                    <a:solidFill>
                      <a:srgbClr val="062E64"/>
                    </a:solidFill>
                  </a:rPr>
                  <a:t>pretrattat</a:t>
                </a:r>
                <a:r>
                  <a:rPr lang="en-GB" sz="1000" dirty="0">
                    <a:solidFill>
                      <a:srgbClr val="062E64"/>
                    </a:solidFill>
                  </a:rPr>
                  <a:t> </a:t>
                </a:r>
                <a:endParaRPr lang="es-ES" sz="1000" dirty="0"/>
              </a:p>
            </p:txBody>
          </p:sp>
        </p:grpSp>
      </p:grpSp>
      <p:grpSp>
        <p:nvGrpSpPr>
          <p:cNvPr id="52" name="Grupo 51"/>
          <p:cNvGrpSpPr/>
          <p:nvPr/>
        </p:nvGrpSpPr>
        <p:grpSpPr>
          <a:xfrm>
            <a:off x="9892576" y="4268380"/>
            <a:ext cx="2208200" cy="2398153"/>
            <a:chOff x="7355024" y="3390852"/>
            <a:chExt cx="2208200" cy="2398153"/>
          </a:xfrm>
        </p:grpSpPr>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024" y="3390852"/>
              <a:ext cx="2208200" cy="2398153"/>
            </a:xfrm>
            <a:prstGeom prst="rect">
              <a:avLst/>
            </a:prstGeom>
          </p:spPr>
        </p:pic>
        <p:grpSp>
          <p:nvGrpSpPr>
            <p:cNvPr id="8" name="Grupo 7"/>
            <p:cNvGrpSpPr/>
            <p:nvPr/>
          </p:nvGrpSpPr>
          <p:grpSpPr>
            <a:xfrm>
              <a:off x="7542079" y="3475913"/>
              <a:ext cx="1832298" cy="2164166"/>
              <a:chOff x="7542079" y="3475913"/>
              <a:chExt cx="1832298" cy="2164166"/>
            </a:xfrm>
          </p:grpSpPr>
          <p:sp>
            <p:nvSpPr>
              <p:cNvPr id="9" name="Rectángulo 8"/>
              <p:cNvSpPr/>
              <p:nvPr/>
            </p:nvSpPr>
            <p:spPr>
              <a:xfrm>
                <a:off x="7715971" y="3475913"/>
                <a:ext cx="1513089" cy="338554"/>
              </a:xfrm>
              <a:prstGeom prst="rect">
                <a:avLst/>
              </a:prstGeom>
              <a:solidFill>
                <a:schemeClr val="bg1"/>
              </a:solidFill>
            </p:spPr>
            <p:txBody>
              <a:bodyPr wrap="square">
                <a:spAutoFit/>
              </a:bodyPr>
              <a:lstStyle/>
              <a:p>
                <a:pPr algn="ctr"/>
                <a:r>
                  <a:rPr lang="en-GB" sz="1600" b="1" dirty="0">
                    <a:solidFill>
                      <a:srgbClr val="062E64"/>
                    </a:solidFill>
                  </a:rPr>
                  <a:t>congelato </a:t>
                </a:r>
                <a:endParaRPr lang="es-ES" sz="1600" dirty="0"/>
              </a:p>
            </p:txBody>
          </p:sp>
          <p:sp>
            <p:nvSpPr>
              <p:cNvPr id="22" name="Rectángulo 21"/>
              <p:cNvSpPr/>
              <p:nvPr/>
            </p:nvSpPr>
            <p:spPr>
              <a:xfrm>
                <a:off x="8528377" y="4208522"/>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Cultura </a:t>
                </a:r>
                <a:endParaRPr lang="es-ES" sz="1000" dirty="0"/>
              </a:p>
            </p:txBody>
          </p:sp>
          <p:sp>
            <p:nvSpPr>
              <p:cNvPr id="23" name="Rectángulo 22"/>
              <p:cNvSpPr/>
              <p:nvPr/>
            </p:nvSpPr>
            <p:spPr>
              <a:xfrm>
                <a:off x="7557372" y="4492413"/>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Incubazione </a:t>
                </a:r>
                <a:endParaRPr lang="es-ES" sz="1000" dirty="0"/>
              </a:p>
            </p:txBody>
          </p:sp>
          <p:sp>
            <p:nvSpPr>
              <p:cNvPr id="25" name="Rectángulo 24"/>
              <p:cNvSpPr/>
              <p:nvPr/>
            </p:nvSpPr>
            <p:spPr>
              <a:xfrm>
                <a:off x="7550326" y="4827463"/>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Congelamento </a:t>
                </a:r>
                <a:endParaRPr lang="es-ES" sz="1000" dirty="0"/>
              </a:p>
            </p:txBody>
          </p:sp>
          <p:sp>
            <p:nvSpPr>
              <p:cNvPr id="26" name="Rectángulo 25"/>
              <p:cNvSpPr/>
              <p:nvPr/>
            </p:nvSpPr>
            <p:spPr>
              <a:xfrm>
                <a:off x="7542079" y="5159158"/>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Imballaggio </a:t>
                </a:r>
                <a:endParaRPr lang="es-ES" sz="1000" dirty="0"/>
              </a:p>
            </p:txBody>
          </p:sp>
          <p:sp>
            <p:nvSpPr>
              <p:cNvPr id="27" name="Rectángulo 26"/>
              <p:cNvSpPr/>
              <p:nvPr/>
            </p:nvSpPr>
            <p:spPr>
              <a:xfrm>
                <a:off x="7550326" y="5486191"/>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Indurimento </a:t>
                </a:r>
                <a:endParaRPr lang="es-ES" sz="1000" dirty="0"/>
              </a:p>
            </p:txBody>
          </p:sp>
          <p:sp>
            <p:nvSpPr>
              <p:cNvPr id="28" name="Rectángulo 27"/>
              <p:cNvSpPr/>
              <p:nvPr/>
            </p:nvSpPr>
            <p:spPr>
              <a:xfrm>
                <a:off x="7550325" y="3912999"/>
                <a:ext cx="1824051" cy="153888"/>
              </a:xfrm>
              <a:prstGeom prst="rect">
                <a:avLst/>
              </a:prstGeom>
              <a:solidFill>
                <a:srgbClr val="FFF795"/>
              </a:solidFill>
            </p:spPr>
            <p:txBody>
              <a:bodyPr wrap="square" lIns="0" tIns="0" rIns="0" bIns="0">
                <a:spAutoFit/>
              </a:bodyPr>
              <a:lstStyle/>
              <a:p>
                <a:pPr algn="ctr"/>
                <a:r>
                  <a:rPr lang="en-GB" sz="1000" noProof="1">
                    <a:solidFill>
                      <a:srgbClr val="062E64"/>
                    </a:solidFill>
                  </a:rPr>
                  <a:t>Latte pre-trattato / miscela di gelat </a:t>
                </a:r>
                <a:endParaRPr lang="en-GB" sz="1000" noProof="1"/>
              </a:p>
            </p:txBody>
          </p:sp>
        </p:grpSp>
      </p:grpSp>
      <p:grpSp>
        <p:nvGrpSpPr>
          <p:cNvPr id="54" name="Grupo 53"/>
          <p:cNvGrpSpPr/>
          <p:nvPr/>
        </p:nvGrpSpPr>
        <p:grpSpPr>
          <a:xfrm>
            <a:off x="383258" y="2520871"/>
            <a:ext cx="7032939" cy="3824490"/>
            <a:chOff x="383258" y="2488787"/>
            <a:chExt cx="7032939" cy="3824490"/>
          </a:xfrm>
        </p:grpSpPr>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276" y="2488787"/>
              <a:ext cx="6790921" cy="3824490"/>
            </a:xfrm>
            <a:prstGeom prst="rect">
              <a:avLst/>
            </a:prstGeom>
          </p:spPr>
        </p:pic>
        <p:sp>
          <p:nvSpPr>
            <p:cNvPr id="11" name="Rectángulo 10"/>
            <p:cNvSpPr/>
            <p:nvPr/>
          </p:nvSpPr>
          <p:spPr>
            <a:xfrm>
              <a:off x="4709653" y="2950676"/>
              <a:ext cx="1513089" cy="338554"/>
            </a:xfrm>
            <a:prstGeom prst="rect">
              <a:avLst/>
            </a:prstGeom>
            <a:solidFill>
              <a:schemeClr val="bg1"/>
            </a:solidFill>
          </p:spPr>
          <p:txBody>
            <a:bodyPr wrap="square">
              <a:spAutoFit/>
            </a:bodyPr>
            <a:lstStyle/>
            <a:p>
              <a:r>
                <a:rPr lang="en-GB" sz="1600" b="1" dirty="0">
                  <a:solidFill>
                    <a:srgbClr val="062E64"/>
                  </a:solidFill>
                </a:rPr>
                <a:t>Da </a:t>
              </a:r>
              <a:r>
                <a:rPr lang="en-GB" sz="1600" b="1" dirty="0" err="1">
                  <a:solidFill>
                    <a:srgbClr val="062E64"/>
                  </a:solidFill>
                </a:rPr>
                <a:t>Bere</a:t>
              </a:r>
              <a:r>
                <a:rPr lang="en-GB" sz="1600" b="1" dirty="0">
                  <a:solidFill>
                    <a:srgbClr val="062E64"/>
                  </a:solidFill>
                </a:rPr>
                <a:t> </a:t>
              </a:r>
              <a:endParaRPr lang="es-ES" sz="1600" dirty="0"/>
            </a:p>
          </p:txBody>
        </p:sp>
        <p:sp>
          <p:nvSpPr>
            <p:cNvPr id="13" name="Rectángulo 12"/>
            <p:cNvSpPr/>
            <p:nvPr/>
          </p:nvSpPr>
          <p:spPr>
            <a:xfrm>
              <a:off x="383258" y="2985949"/>
              <a:ext cx="1607086" cy="338554"/>
            </a:xfrm>
            <a:prstGeom prst="rect">
              <a:avLst/>
            </a:prstGeom>
            <a:solidFill>
              <a:schemeClr val="bg1"/>
            </a:solidFill>
          </p:spPr>
          <p:txBody>
            <a:bodyPr wrap="square">
              <a:spAutoFit/>
            </a:bodyPr>
            <a:lstStyle/>
            <a:p>
              <a:pPr algn="ctr"/>
              <a:r>
                <a:rPr lang="en-GB" sz="1600" b="1" dirty="0" err="1">
                  <a:solidFill>
                    <a:srgbClr val="062E64"/>
                  </a:solidFill>
                </a:rPr>
                <a:t>intero</a:t>
              </a:r>
              <a:r>
                <a:rPr lang="en-GB" sz="1600" b="1" dirty="0">
                  <a:solidFill>
                    <a:srgbClr val="062E64"/>
                  </a:solidFill>
                </a:rPr>
                <a:t> </a:t>
              </a:r>
              <a:endParaRPr lang="es-ES" sz="1600" dirty="0"/>
            </a:p>
          </p:txBody>
        </p:sp>
        <p:sp>
          <p:nvSpPr>
            <p:cNvPr id="12" name="Rectángulo 11"/>
            <p:cNvSpPr/>
            <p:nvPr/>
          </p:nvSpPr>
          <p:spPr>
            <a:xfrm>
              <a:off x="1564679" y="2950676"/>
              <a:ext cx="1513089" cy="338554"/>
            </a:xfrm>
            <a:prstGeom prst="rect">
              <a:avLst/>
            </a:prstGeom>
            <a:solidFill>
              <a:schemeClr val="bg1"/>
            </a:solidFill>
          </p:spPr>
          <p:txBody>
            <a:bodyPr wrap="square">
              <a:spAutoFit/>
            </a:bodyPr>
            <a:lstStyle/>
            <a:p>
              <a:pPr algn="ctr"/>
              <a:r>
                <a:rPr lang="en-GB" sz="1600" b="1" dirty="0" err="1">
                  <a:solidFill>
                    <a:srgbClr val="062E64"/>
                  </a:solidFill>
                </a:rPr>
                <a:t>mescolato</a:t>
              </a:r>
              <a:r>
                <a:rPr lang="en-GB" sz="1600" b="1" dirty="0">
                  <a:solidFill>
                    <a:srgbClr val="062E64"/>
                  </a:solidFill>
                </a:rPr>
                <a:t> </a:t>
              </a:r>
              <a:endParaRPr lang="es-ES" sz="1600" dirty="0"/>
            </a:p>
          </p:txBody>
        </p:sp>
        <p:sp>
          <p:nvSpPr>
            <p:cNvPr id="24" name="Rectángulo 23"/>
            <p:cNvSpPr/>
            <p:nvPr/>
          </p:nvSpPr>
          <p:spPr>
            <a:xfrm>
              <a:off x="4661946" y="3811218"/>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Miscelazione </a:t>
              </a:r>
              <a:endParaRPr lang="es-ES" sz="1000" dirty="0"/>
            </a:p>
          </p:txBody>
        </p:sp>
        <p:sp>
          <p:nvSpPr>
            <p:cNvPr id="29" name="Rectángulo 28"/>
            <p:cNvSpPr/>
            <p:nvPr/>
          </p:nvSpPr>
          <p:spPr>
            <a:xfrm>
              <a:off x="6008485" y="5528736"/>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Stoccaggio ambientale </a:t>
              </a:r>
              <a:endParaRPr lang="es-ES" sz="1000" dirty="0"/>
            </a:p>
          </p:txBody>
        </p:sp>
        <p:sp>
          <p:nvSpPr>
            <p:cNvPr id="30" name="Rectángulo 29"/>
            <p:cNvSpPr/>
            <p:nvPr/>
          </p:nvSpPr>
          <p:spPr>
            <a:xfrm>
              <a:off x="6003963" y="4727160"/>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Imballaggio asettico </a:t>
              </a:r>
              <a:endParaRPr lang="es-ES" sz="1000" dirty="0"/>
            </a:p>
          </p:txBody>
        </p:sp>
        <p:sp>
          <p:nvSpPr>
            <p:cNvPr id="31" name="Rectángulo 30"/>
            <p:cNvSpPr/>
            <p:nvPr/>
          </p:nvSpPr>
          <p:spPr>
            <a:xfrm>
              <a:off x="6003962" y="4442742"/>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Trattamento UHT </a:t>
              </a:r>
              <a:endParaRPr lang="es-ES" sz="1000" dirty="0"/>
            </a:p>
          </p:txBody>
        </p:sp>
        <p:sp>
          <p:nvSpPr>
            <p:cNvPr id="32" name="Rectángulo 31"/>
            <p:cNvSpPr/>
            <p:nvPr/>
          </p:nvSpPr>
          <p:spPr>
            <a:xfrm>
              <a:off x="4657610" y="3549841"/>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Incubazione </a:t>
              </a:r>
              <a:endParaRPr lang="es-ES" sz="1000" dirty="0"/>
            </a:p>
          </p:txBody>
        </p:sp>
        <p:sp>
          <p:nvSpPr>
            <p:cNvPr id="33" name="Rectángulo 32"/>
            <p:cNvSpPr/>
            <p:nvPr/>
          </p:nvSpPr>
          <p:spPr>
            <a:xfrm>
              <a:off x="1945016" y="3827774"/>
              <a:ext cx="837942" cy="153234"/>
            </a:xfrm>
            <a:prstGeom prst="rect">
              <a:avLst/>
            </a:prstGeom>
            <a:solidFill>
              <a:srgbClr val="FFF795"/>
            </a:solidFill>
          </p:spPr>
          <p:txBody>
            <a:bodyPr wrap="square" lIns="0" tIns="0" rIns="0" bIns="0">
              <a:spAutoFit/>
            </a:bodyPr>
            <a:lstStyle/>
            <a:p>
              <a:pPr algn="ctr"/>
              <a:r>
                <a:rPr lang="en-GB" sz="1000" dirty="0">
                  <a:solidFill>
                    <a:srgbClr val="062E64"/>
                  </a:solidFill>
                </a:rPr>
                <a:t>Incubazione </a:t>
              </a:r>
              <a:endParaRPr lang="es-ES" sz="1000" dirty="0"/>
            </a:p>
          </p:txBody>
        </p:sp>
        <p:sp>
          <p:nvSpPr>
            <p:cNvPr id="34" name="Rectángulo 33"/>
            <p:cNvSpPr/>
            <p:nvPr/>
          </p:nvSpPr>
          <p:spPr>
            <a:xfrm>
              <a:off x="6003961" y="3398989"/>
              <a:ext cx="1094798" cy="307777"/>
            </a:xfrm>
            <a:prstGeom prst="rect">
              <a:avLst/>
            </a:prstGeom>
            <a:solidFill>
              <a:srgbClr val="FFF795"/>
            </a:solidFill>
          </p:spPr>
          <p:txBody>
            <a:bodyPr wrap="square" lIns="0" tIns="0" rIns="0" bIns="0">
              <a:spAutoFit/>
            </a:bodyPr>
            <a:lstStyle/>
            <a:p>
              <a:pPr algn="ctr"/>
              <a:r>
                <a:rPr lang="en-GB" sz="1000" dirty="0">
                  <a:solidFill>
                    <a:srgbClr val="062E64"/>
                  </a:solidFill>
                </a:rPr>
                <a:t>Stabilizzante, zucchero, frutta</a:t>
              </a:r>
            </a:p>
            <a:p>
              <a:pPr algn="ctr"/>
              <a:endParaRPr lang="es-ES" sz="1000" dirty="0"/>
            </a:p>
          </p:txBody>
        </p:sp>
        <p:sp>
          <p:nvSpPr>
            <p:cNvPr id="35" name="Rectángulo 34"/>
            <p:cNvSpPr/>
            <p:nvPr/>
          </p:nvSpPr>
          <p:spPr>
            <a:xfrm>
              <a:off x="3787324" y="3037833"/>
              <a:ext cx="846000" cy="153888"/>
            </a:xfrm>
            <a:prstGeom prst="rect">
              <a:avLst/>
            </a:prstGeom>
            <a:solidFill>
              <a:srgbClr val="FFF795"/>
            </a:solidFill>
          </p:spPr>
          <p:txBody>
            <a:bodyPr wrap="square" lIns="0" tIns="0" rIns="0" bIns="0">
              <a:spAutoFit/>
            </a:bodyPr>
            <a:lstStyle/>
            <a:p>
              <a:pPr algn="ctr"/>
              <a:r>
                <a:rPr lang="en-GB" sz="1000" dirty="0">
                  <a:solidFill>
                    <a:srgbClr val="062E64"/>
                  </a:solidFill>
                </a:rPr>
                <a:t>Cultura </a:t>
              </a:r>
              <a:endParaRPr lang="es-ES" sz="1000" dirty="0"/>
            </a:p>
          </p:txBody>
        </p:sp>
        <p:sp>
          <p:nvSpPr>
            <p:cNvPr id="36" name="Rectángulo 35"/>
            <p:cNvSpPr/>
            <p:nvPr/>
          </p:nvSpPr>
          <p:spPr>
            <a:xfrm>
              <a:off x="4661946" y="4324088"/>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Pastorizzazione </a:t>
              </a:r>
              <a:endParaRPr lang="es-ES" sz="1000" dirty="0"/>
            </a:p>
          </p:txBody>
        </p:sp>
        <p:sp>
          <p:nvSpPr>
            <p:cNvPr id="37" name="Rectángulo 36"/>
            <p:cNvSpPr/>
            <p:nvPr/>
          </p:nvSpPr>
          <p:spPr>
            <a:xfrm>
              <a:off x="862053" y="4348468"/>
              <a:ext cx="837942" cy="153234"/>
            </a:xfrm>
            <a:prstGeom prst="rect">
              <a:avLst/>
            </a:prstGeom>
            <a:solidFill>
              <a:srgbClr val="FFF795"/>
            </a:solidFill>
          </p:spPr>
          <p:txBody>
            <a:bodyPr wrap="square" lIns="0" tIns="0" rIns="0" bIns="0">
              <a:spAutoFit/>
            </a:bodyPr>
            <a:lstStyle/>
            <a:p>
              <a:pPr algn="ctr"/>
              <a:r>
                <a:rPr lang="en-GB" sz="1000" dirty="0">
                  <a:solidFill>
                    <a:srgbClr val="062E64"/>
                  </a:solidFill>
                </a:rPr>
                <a:t>Incubazione </a:t>
              </a:r>
              <a:endParaRPr lang="es-ES" sz="1000" dirty="0"/>
            </a:p>
          </p:txBody>
        </p:sp>
        <p:sp>
          <p:nvSpPr>
            <p:cNvPr id="38" name="Rectángulo 37"/>
            <p:cNvSpPr/>
            <p:nvPr/>
          </p:nvSpPr>
          <p:spPr>
            <a:xfrm>
              <a:off x="860471" y="4602759"/>
              <a:ext cx="892030" cy="153888"/>
            </a:xfrm>
            <a:prstGeom prst="rect">
              <a:avLst/>
            </a:prstGeom>
            <a:solidFill>
              <a:srgbClr val="FFF795"/>
            </a:solidFill>
          </p:spPr>
          <p:txBody>
            <a:bodyPr wrap="square" lIns="0" tIns="0" rIns="0" bIns="0">
              <a:spAutoFit/>
            </a:bodyPr>
            <a:lstStyle/>
            <a:p>
              <a:pPr algn="ctr"/>
              <a:r>
                <a:rPr lang="en-GB" sz="1000" dirty="0">
                  <a:solidFill>
                    <a:srgbClr val="062E64"/>
                  </a:solidFill>
                </a:rPr>
                <a:t>Raffreddamento </a:t>
              </a:r>
              <a:endParaRPr lang="es-ES" sz="1000" dirty="0"/>
            </a:p>
          </p:txBody>
        </p:sp>
        <p:sp>
          <p:nvSpPr>
            <p:cNvPr id="39" name="Rectángulo 38"/>
            <p:cNvSpPr/>
            <p:nvPr/>
          </p:nvSpPr>
          <p:spPr>
            <a:xfrm>
              <a:off x="1941349" y="4603896"/>
              <a:ext cx="837942" cy="153234"/>
            </a:xfrm>
            <a:prstGeom prst="rect">
              <a:avLst/>
            </a:prstGeom>
            <a:solidFill>
              <a:srgbClr val="FFF795"/>
            </a:solidFill>
          </p:spPr>
          <p:txBody>
            <a:bodyPr wrap="square" lIns="0" tIns="0" rIns="0" bIns="0">
              <a:spAutoFit/>
            </a:bodyPr>
            <a:lstStyle/>
            <a:p>
              <a:pPr algn="ctr"/>
              <a:r>
                <a:rPr lang="en-GB" sz="1000" dirty="0">
                  <a:solidFill>
                    <a:srgbClr val="062E64"/>
                  </a:solidFill>
                </a:rPr>
                <a:t>Imballaggio </a:t>
              </a:r>
              <a:endParaRPr lang="es-ES" sz="1000" dirty="0"/>
            </a:p>
          </p:txBody>
        </p:sp>
        <p:sp>
          <p:nvSpPr>
            <p:cNvPr id="40" name="Rectángulo 39"/>
            <p:cNvSpPr/>
            <p:nvPr/>
          </p:nvSpPr>
          <p:spPr>
            <a:xfrm>
              <a:off x="866007" y="4087339"/>
              <a:ext cx="837942" cy="153234"/>
            </a:xfrm>
            <a:prstGeom prst="rect">
              <a:avLst/>
            </a:prstGeom>
            <a:solidFill>
              <a:srgbClr val="FFF795"/>
            </a:solidFill>
          </p:spPr>
          <p:txBody>
            <a:bodyPr wrap="square" lIns="0" tIns="0" rIns="0" bIns="0">
              <a:spAutoFit/>
            </a:bodyPr>
            <a:lstStyle/>
            <a:p>
              <a:pPr algn="ctr"/>
              <a:r>
                <a:rPr lang="en-GB" sz="1000" dirty="0">
                  <a:solidFill>
                    <a:srgbClr val="062E64"/>
                  </a:solidFill>
                </a:rPr>
                <a:t>Imballaggio </a:t>
              </a:r>
              <a:endParaRPr lang="es-ES" sz="1000" dirty="0"/>
            </a:p>
          </p:txBody>
        </p:sp>
        <p:sp>
          <p:nvSpPr>
            <p:cNvPr id="41" name="Rectángulo 40"/>
            <p:cNvSpPr/>
            <p:nvPr/>
          </p:nvSpPr>
          <p:spPr>
            <a:xfrm>
              <a:off x="3109993" y="4865146"/>
              <a:ext cx="1091382" cy="153888"/>
            </a:xfrm>
            <a:prstGeom prst="rect">
              <a:avLst/>
            </a:prstGeom>
            <a:solidFill>
              <a:srgbClr val="FFF795"/>
            </a:solidFill>
          </p:spPr>
          <p:txBody>
            <a:bodyPr wrap="square" lIns="0" tIns="0" rIns="0" bIns="0">
              <a:spAutoFit/>
            </a:bodyPr>
            <a:lstStyle/>
            <a:p>
              <a:pPr algn="ctr"/>
              <a:r>
                <a:rPr lang="en-GB" sz="1000" dirty="0">
                  <a:solidFill>
                    <a:srgbClr val="062E64"/>
                  </a:solidFill>
                </a:rPr>
                <a:t>Imballaggio </a:t>
              </a:r>
              <a:endParaRPr lang="es-ES" sz="1000" dirty="0"/>
            </a:p>
          </p:txBody>
        </p:sp>
        <p:sp>
          <p:nvSpPr>
            <p:cNvPr id="42" name="Rectángulo 41"/>
            <p:cNvSpPr/>
            <p:nvPr/>
          </p:nvSpPr>
          <p:spPr>
            <a:xfrm>
              <a:off x="4663206" y="4597879"/>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Omogeneizzazione </a:t>
              </a:r>
              <a:endParaRPr lang="es-ES" sz="1000" dirty="0"/>
            </a:p>
          </p:txBody>
        </p:sp>
        <p:sp>
          <p:nvSpPr>
            <p:cNvPr id="43" name="Rectángulo 42"/>
            <p:cNvSpPr/>
            <p:nvPr/>
          </p:nvSpPr>
          <p:spPr>
            <a:xfrm>
              <a:off x="4660853" y="4871083"/>
              <a:ext cx="1094797" cy="153888"/>
            </a:xfrm>
            <a:prstGeom prst="rect">
              <a:avLst/>
            </a:prstGeom>
            <a:solidFill>
              <a:srgbClr val="FFF795"/>
            </a:solidFill>
          </p:spPr>
          <p:txBody>
            <a:bodyPr wrap="square" lIns="0" tIns="0" rIns="0" bIns="0">
              <a:spAutoFit/>
            </a:bodyPr>
            <a:lstStyle/>
            <a:p>
              <a:pPr algn="ctr"/>
              <a:r>
                <a:rPr lang="en-GB" sz="1000" dirty="0">
                  <a:solidFill>
                    <a:srgbClr val="062E64"/>
                  </a:solidFill>
                </a:rPr>
                <a:t>Imballaggio asettico </a:t>
              </a:r>
              <a:endParaRPr lang="es-ES" sz="1000" dirty="0"/>
            </a:p>
          </p:txBody>
        </p:sp>
        <p:sp>
          <p:nvSpPr>
            <p:cNvPr id="44" name="Rectángulo 43"/>
            <p:cNvSpPr/>
            <p:nvPr/>
          </p:nvSpPr>
          <p:spPr>
            <a:xfrm>
              <a:off x="862547" y="3827233"/>
              <a:ext cx="889954" cy="153888"/>
            </a:xfrm>
            <a:prstGeom prst="rect">
              <a:avLst/>
            </a:prstGeom>
            <a:solidFill>
              <a:srgbClr val="FFF795"/>
            </a:solidFill>
          </p:spPr>
          <p:txBody>
            <a:bodyPr wrap="square" lIns="0" tIns="0" rIns="0" bIns="0">
              <a:spAutoFit/>
            </a:bodyPr>
            <a:lstStyle/>
            <a:p>
              <a:pPr algn="ctr"/>
              <a:r>
                <a:rPr lang="en-GB" sz="1000" dirty="0">
                  <a:solidFill>
                    <a:srgbClr val="062E64"/>
                  </a:solidFill>
                </a:rPr>
                <a:t>Aromatizzazione </a:t>
              </a:r>
              <a:endParaRPr lang="es-ES" sz="1000" dirty="0"/>
            </a:p>
          </p:txBody>
        </p:sp>
        <p:sp>
          <p:nvSpPr>
            <p:cNvPr id="45" name="Rectángulo 44"/>
            <p:cNvSpPr/>
            <p:nvPr/>
          </p:nvSpPr>
          <p:spPr>
            <a:xfrm>
              <a:off x="1935600" y="4353333"/>
              <a:ext cx="918836" cy="153888"/>
            </a:xfrm>
            <a:prstGeom prst="rect">
              <a:avLst/>
            </a:prstGeom>
            <a:solidFill>
              <a:srgbClr val="FFF795"/>
            </a:solidFill>
          </p:spPr>
          <p:txBody>
            <a:bodyPr wrap="square" lIns="0" tIns="0" rIns="0" bIns="0">
              <a:spAutoFit/>
            </a:bodyPr>
            <a:lstStyle/>
            <a:p>
              <a:pPr algn="ctr"/>
              <a:r>
                <a:rPr lang="en-GB" sz="1000" dirty="0">
                  <a:solidFill>
                    <a:srgbClr val="062E64"/>
                  </a:solidFill>
                </a:rPr>
                <a:t>Aromatizzazione </a:t>
              </a:r>
              <a:endParaRPr lang="es-ES" sz="1000" dirty="0"/>
            </a:p>
          </p:txBody>
        </p:sp>
        <p:sp>
          <p:nvSpPr>
            <p:cNvPr id="46" name="Rectángulo 45"/>
            <p:cNvSpPr/>
            <p:nvPr/>
          </p:nvSpPr>
          <p:spPr>
            <a:xfrm>
              <a:off x="1939014" y="4087339"/>
              <a:ext cx="874215" cy="153888"/>
            </a:xfrm>
            <a:prstGeom prst="rect">
              <a:avLst/>
            </a:prstGeom>
            <a:solidFill>
              <a:srgbClr val="FFF795"/>
            </a:solidFill>
          </p:spPr>
          <p:txBody>
            <a:bodyPr wrap="square" lIns="0" tIns="0" rIns="0" bIns="0">
              <a:spAutoFit/>
            </a:bodyPr>
            <a:lstStyle/>
            <a:p>
              <a:pPr algn="ctr"/>
              <a:r>
                <a:rPr lang="en-GB" sz="1000" dirty="0">
                  <a:solidFill>
                    <a:srgbClr val="062E64"/>
                  </a:solidFill>
                </a:rPr>
                <a:t>Raffreddamento </a:t>
              </a:r>
              <a:endParaRPr lang="es-ES" sz="1000" dirty="0"/>
            </a:p>
          </p:txBody>
        </p:sp>
        <p:sp>
          <p:nvSpPr>
            <p:cNvPr id="47" name="Rectángulo 46"/>
            <p:cNvSpPr/>
            <p:nvPr/>
          </p:nvSpPr>
          <p:spPr>
            <a:xfrm>
              <a:off x="3093317" y="4599794"/>
              <a:ext cx="1108058" cy="153234"/>
            </a:xfrm>
            <a:prstGeom prst="rect">
              <a:avLst/>
            </a:prstGeom>
            <a:solidFill>
              <a:srgbClr val="FFF795"/>
            </a:solidFill>
          </p:spPr>
          <p:txBody>
            <a:bodyPr wrap="square" lIns="0" tIns="0" rIns="0" bIns="0">
              <a:spAutoFit/>
            </a:bodyPr>
            <a:lstStyle/>
            <a:p>
              <a:pPr algn="ctr"/>
              <a:r>
                <a:rPr lang="en-GB" sz="1000" dirty="0">
                  <a:solidFill>
                    <a:srgbClr val="062E64"/>
                  </a:solidFill>
                </a:rPr>
                <a:t>Raffreddamento </a:t>
              </a:r>
              <a:endParaRPr lang="es-ES" sz="1000" dirty="0"/>
            </a:p>
          </p:txBody>
        </p:sp>
        <p:sp>
          <p:nvSpPr>
            <p:cNvPr id="48" name="Rectángulo 47"/>
            <p:cNvSpPr/>
            <p:nvPr/>
          </p:nvSpPr>
          <p:spPr>
            <a:xfrm>
              <a:off x="3101655" y="4334442"/>
              <a:ext cx="1108058" cy="153234"/>
            </a:xfrm>
            <a:prstGeom prst="rect">
              <a:avLst/>
            </a:prstGeom>
            <a:solidFill>
              <a:srgbClr val="FFF795"/>
            </a:solidFill>
          </p:spPr>
          <p:txBody>
            <a:bodyPr wrap="square" lIns="0" tIns="0" rIns="0" bIns="0">
              <a:spAutoFit/>
            </a:bodyPr>
            <a:lstStyle/>
            <a:p>
              <a:pPr algn="ctr"/>
              <a:r>
                <a:rPr lang="en-GB" sz="1000" dirty="0">
                  <a:solidFill>
                    <a:srgbClr val="062E64"/>
                  </a:solidFill>
                </a:rPr>
                <a:t>Omogeneizzazione </a:t>
              </a:r>
              <a:endParaRPr lang="es-ES" sz="1000" dirty="0"/>
            </a:p>
          </p:txBody>
        </p:sp>
        <p:sp>
          <p:nvSpPr>
            <p:cNvPr id="49" name="Rectángulo 48"/>
            <p:cNvSpPr/>
            <p:nvPr/>
          </p:nvSpPr>
          <p:spPr>
            <a:xfrm>
              <a:off x="2872808" y="2769892"/>
              <a:ext cx="1108058" cy="153234"/>
            </a:xfrm>
            <a:prstGeom prst="rect">
              <a:avLst/>
            </a:prstGeom>
            <a:solidFill>
              <a:srgbClr val="FFF795"/>
            </a:solidFill>
          </p:spPr>
          <p:txBody>
            <a:bodyPr wrap="square" lIns="0" tIns="0" rIns="0" bIns="0">
              <a:spAutoFit/>
            </a:bodyPr>
            <a:lstStyle/>
            <a:p>
              <a:pPr algn="ctr"/>
              <a:r>
                <a:rPr lang="en-GB" sz="1000" dirty="0">
                  <a:solidFill>
                    <a:srgbClr val="062E64"/>
                  </a:solidFill>
                </a:rPr>
                <a:t>Latte pretrattato </a:t>
              </a:r>
              <a:endParaRPr lang="es-ES" sz="1000" dirty="0"/>
            </a:p>
          </p:txBody>
        </p:sp>
        <p:sp>
          <p:nvSpPr>
            <p:cNvPr id="50" name="Rectángulo 49"/>
            <p:cNvSpPr/>
            <p:nvPr/>
          </p:nvSpPr>
          <p:spPr>
            <a:xfrm>
              <a:off x="2539641" y="5526631"/>
              <a:ext cx="1108058" cy="153234"/>
            </a:xfrm>
            <a:prstGeom prst="rect">
              <a:avLst/>
            </a:prstGeom>
            <a:solidFill>
              <a:srgbClr val="FFF795"/>
            </a:solidFill>
          </p:spPr>
          <p:txBody>
            <a:bodyPr wrap="square" lIns="0" tIns="0" rIns="0" bIns="0">
              <a:spAutoFit/>
            </a:bodyPr>
            <a:lstStyle/>
            <a:p>
              <a:pPr algn="ctr"/>
              <a:r>
                <a:rPr lang="en-GB" sz="1000" dirty="0">
                  <a:solidFill>
                    <a:srgbClr val="062E64"/>
                  </a:solidFill>
                </a:rPr>
                <a:t>Cella frigorifera </a:t>
              </a:r>
              <a:endParaRPr lang="es-ES" sz="1000" dirty="0"/>
            </a:p>
          </p:txBody>
        </p:sp>
      </p:grpSp>
      <p:pic>
        <p:nvPicPr>
          <p:cNvPr id="55"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70025" y="7117759"/>
            <a:ext cx="609600" cy="609600"/>
          </a:xfrm>
          <a:prstGeom prst="rect">
            <a:avLst/>
          </a:prstGeom>
        </p:spPr>
      </p:pic>
    </p:spTree>
    <p:extLst>
      <p:ext uri="{BB962C8B-B14F-4D97-AF65-F5344CB8AC3E}">
        <p14:creationId xmlns:p14="http://schemas.microsoft.com/office/powerpoint/2010/main" val="3169371480"/>
      </p:ext>
    </p:extLst>
  </p:cSld>
  <p:clrMapOvr>
    <a:masterClrMapping/>
  </p:clrMapOvr>
  <mc:AlternateContent xmlns:mc="http://schemas.openxmlformats.org/markup-compatibility/2006" xmlns:p14="http://schemas.microsoft.com/office/powerpoint/2010/main">
    <mc:Choice Requires="p14">
      <p:transition p14:dur="0" advClick="0" advTm="10920"/>
    </mc:Choice>
    <mc:Fallback xmlns:a14="http://schemas.microsoft.com/office/drawing/2010/main" xmlns:a16="http://schemas.microsoft.com/office/drawing/2014/main" xmlns="">
      <p:transition advClick="0" advTm="1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897296" y="5859702"/>
            <a:ext cx="1709635" cy="388696"/>
          </a:xfrm>
          <a:prstGeom prst="rect">
            <a:avLst/>
          </a:prstGeom>
        </p:spPr>
        <p:txBody>
          <a:bodyPr wrap="none">
            <a:spAutoFit/>
          </a:bodyPr>
          <a:lstStyle/>
          <a:p>
            <a:pPr algn="just">
              <a:lnSpc>
                <a:spcPct val="107000"/>
              </a:lnSpc>
              <a:spcAft>
                <a:spcPts val="0"/>
              </a:spcAft>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Yogurt montato</a:t>
            </a:r>
            <a:endParaRPr lang="es-E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Imagen 2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27897" y="2388505"/>
            <a:ext cx="3548965" cy="3008073"/>
          </a:xfrm>
          <a:prstGeom prst="rect">
            <a:avLst/>
          </a:prstGeom>
        </p:spPr>
      </p:pic>
      <p:sp>
        <p:nvSpPr>
          <p:cNvPr id="26" name="Rectángulo 25"/>
          <p:cNvSpPr/>
          <p:nvPr/>
        </p:nvSpPr>
        <p:spPr>
          <a:xfrm>
            <a:off x="9210573" y="5409183"/>
            <a:ext cx="2608984" cy="276999"/>
          </a:xfrm>
          <a:prstGeom prst="rect">
            <a:avLst/>
          </a:prstGeom>
        </p:spPr>
        <p:txBody>
          <a:bodyPr wrap="none">
            <a:spAutoFit/>
          </a:bodyPr>
          <a:lstStyle/>
          <a:p>
            <a:r>
              <a:rPr lang="en-GB" sz="1200" dirty="0">
                <a:solidFill>
                  <a:srgbClr val="062E64"/>
                </a:solidFill>
              </a:rPr>
              <a:t>Immagine gratuita da moritz320 in </a:t>
            </a:r>
            <a:r>
              <a:rPr lang="en-GB" sz="1200" noProof="1">
                <a:solidFill>
                  <a:srgbClr val="062E64"/>
                </a:solidFill>
              </a:rPr>
              <a:t>Pixabay</a:t>
            </a:r>
          </a:p>
        </p:txBody>
      </p:sp>
      <p:sp>
        <p:nvSpPr>
          <p:cNvPr id="2" name="Rectángulo 1"/>
          <p:cNvSpPr/>
          <p:nvPr/>
        </p:nvSpPr>
        <p:spPr>
          <a:xfrm>
            <a:off x="188842" y="2388505"/>
            <a:ext cx="3548965" cy="2585323"/>
          </a:xfrm>
          <a:prstGeom prst="rect">
            <a:avLst/>
          </a:prstGeom>
        </p:spPr>
        <p:txBody>
          <a:bodyPr wrap="square">
            <a:spAutoFit/>
          </a:bodyPr>
          <a:lstStyle/>
          <a:p>
            <a:pPr algn="just" fontAlgn="base"/>
            <a:r>
              <a:rPr lang="en-GB" dirty="0">
                <a:solidFill>
                  <a:srgbClr val="062E64"/>
                </a:solidFill>
              </a:rPr>
              <a:t>MANIFATTURA</a:t>
            </a:r>
          </a:p>
          <a:p>
            <a:pPr fontAlgn="base">
              <a:buFont typeface="Arial" panose="020B0604020202020204" pitchFamily="34" charset="0"/>
              <a:buChar char="•"/>
            </a:pPr>
            <a:r>
              <a:rPr lang="en-GB" dirty="0" err="1">
                <a:solidFill>
                  <a:srgbClr val="062E64"/>
                </a:solidFill>
              </a:rPr>
              <a:t>Miscelatori</a:t>
            </a:r>
            <a:r>
              <a:rPr lang="en-GB" dirty="0">
                <a:solidFill>
                  <a:srgbClr val="062E64"/>
                </a:solidFill>
              </a:rPr>
              <a:t> di latte in polvere</a:t>
            </a:r>
          </a:p>
          <a:p>
            <a:pPr fontAlgn="base">
              <a:buFont typeface="Arial" panose="020B0604020202020204" pitchFamily="34" charset="0"/>
              <a:buChar char="•"/>
            </a:pPr>
            <a:r>
              <a:rPr lang="en-GB" dirty="0">
                <a:solidFill>
                  <a:srgbClr val="062E64"/>
                </a:solidFill>
              </a:rPr>
              <a:t>Pastorizzatori</a:t>
            </a:r>
          </a:p>
          <a:p>
            <a:pPr fontAlgn="base">
              <a:buFont typeface="Arial" panose="020B0604020202020204" pitchFamily="34" charset="0"/>
              <a:buChar char="•"/>
            </a:pPr>
            <a:r>
              <a:rPr lang="en-GB" dirty="0">
                <a:solidFill>
                  <a:srgbClr val="062E64"/>
                </a:solidFill>
              </a:rPr>
              <a:t>Attrezzatura per la </a:t>
            </a:r>
            <a:r>
              <a:rPr lang="en-GB" dirty="0" err="1">
                <a:solidFill>
                  <a:srgbClr val="062E64"/>
                </a:solidFill>
              </a:rPr>
              <a:t>pastorizzazione</a:t>
            </a:r>
            <a:r>
              <a:rPr lang="en-GB" dirty="0">
                <a:solidFill>
                  <a:srgbClr val="062E64"/>
                </a:solidFill>
              </a:rPr>
              <a:t> </a:t>
            </a:r>
          </a:p>
          <a:p>
            <a:pPr fontAlgn="base">
              <a:buFont typeface="Arial" panose="020B0604020202020204" pitchFamily="34" charset="0"/>
              <a:buChar char="•"/>
            </a:pPr>
            <a:r>
              <a:rPr lang="en-GB" dirty="0">
                <a:solidFill>
                  <a:srgbClr val="062E64"/>
                </a:solidFill>
              </a:rPr>
              <a:t>Omogeneizzatori</a:t>
            </a:r>
          </a:p>
          <a:p>
            <a:pPr fontAlgn="base">
              <a:buFont typeface="Arial" panose="020B0604020202020204" pitchFamily="34" charset="0"/>
              <a:buChar char="•"/>
            </a:pPr>
            <a:r>
              <a:rPr lang="en-GB" dirty="0">
                <a:solidFill>
                  <a:srgbClr val="062E64"/>
                </a:solidFill>
              </a:rPr>
              <a:t>Skimmer</a:t>
            </a:r>
          </a:p>
          <a:p>
            <a:pPr fontAlgn="base">
              <a:buFont typeface="Arial" panose="020B0604020202020204" pitchFamily="34" charset="0"/>
              <a:buChar char="•"/>
            </a:pPr>
            <a:r>
              <a:rPr lang="en-GB" dirty="0">
                <a:solidFill>
                  <a:srgbClr val="062E64"/>
                </a:solidFill>
              </a:rPr>
              <a:t>Pompe per l'iniezione di aromi</a:t>
            </a:r>
          </a:p>
          <a:p>
            <a:pPr fontAlgn="base">
              <a:buFont typeface="Arial" panose="020B0604020202020204" pitchFamily="34" charset="0"/>
              <a:buChar char="•"/>
            </a:pPr>
            <a:r>
              <a:rPr lang="en-GB" dirty="0">
                <a:solidFill>
                  <a:srgbClr val="062E64"/>
                </a:solidFill>
              </a:rPr>
              <a:t>Camere di fermentazione</a:t>
            </a:r>
          </a:p>
          <a:p>
            <a:pPr fontAlgn="base">
              <a:buFont typeface="Arial" panose="020B0604020202020204" pitchFamily="34" charset="0"/>
              <a:buChar char="•"/>
            </a:pPr>
            <a:r>
              <a:rPr lang="en-GB" dirty="0">
                <a:solidFill>
                  <a:srgbClr val="062E64"/>
                </a:solidFill>
              </a:rPr>
              <a:t>Tunnel di raffreddamento</a:t>
            </a:r>
          </a:p>
        </p:txBody>
      </p:sp>
      <p:sp>
        <p:nvSpPr>
          <p:cNvPr id="7" name="Rectángulo 6"/>
          <p:cNvSpPr/>
          <p:nvPr/>
        </p:nvSpPr>
        <p:spPr>
          <a:xfrm>
            <a:off x="3646006" y="2393181"/>
            <a:ext cx="5073693" cy="2862322"/>
          </a:xfrm>
          <a:prstGeom prst="rect">
            <a:avLst/>
          </a:prstGeom>
        </p:spPr>
        <p:txBody>
          <a:bodyPr wrap="square">
            <a:spAutoFit/>
          </a:bodyPr>
          <a:lstStyle/>
          <a:p>
            <a:pPr fontAlgn="base"/>
            <a:r>
              <a:rPr lang="en-GB" dirty="0">
                <a:solidFill>
                  <a:srgbClr val="062E64"/>
                </a:solidFill>
              </a:rPr>
              <a:t>IMBALLAGGIO</a:t>
            </a:r>
          </a:p>
          <a:p>
            <a:pPr marL="285750" indent="-285750" fontAlgn="base">
              <a:buFont typeface="Arial" panose="020B0604020202020204" pitchFamily="34" charset="0"/>
              <a:buChar char="•"/>
            </a:pPr>
            <a:r>
              <a:rPr lang="en-GB" dirty="0">
                <a:solidFill>
                  <a:srgbClr val="062E64"/>
                </a:solidFill>
              </a:rPr>
              <a:t>Macchine per l'imballaggio dei bicchieri di plastica</a:t>
            </a:r>
          </a:p>
          <a:p>
            <a:pPr marL="285750" indent="-285750" fontAlgn="base">
              <a:buFont typeface="Arial" panose="020B0604020202020204" pitchFamily="34" charset="0"/>
              <a:buChar char="•"/>
            </a:pPr>
            <a:r>
              <a:rPr lang="en-GB" dirty="0">
                <a:solidFill>
                  <a:srgbClr val="062E64"/>
                </a:solidFill>
              </a:rPr>
              <a:t>Macchine per l'imballaggio di vetro Twist-off</a:t>
            </a:r>
          </a:p>
          <a:p>
            <a:pPr marL="285750" indent="-285750" fontAlgn="base">
              <a:buFont typeface="Arial" panose="020B0604020202020204" pitchFamily="34" charset="0"/>
              <a:buChar char="•"/>
            </a:pPr>
            <a:r>
              <a:rPr lang="en-GB" dirty="0">
                <a:solidFill>
                  <a:srgbClr val="062E64"/>
                </a:solidFill>
              </a:rPr>
              <a:t>Macchine per l'imballaggio del vetro certificate</a:t>
            </a:r>
          </a:p>
          <a:p>
            <a:pPr marL="285750" indent="-285750" fontAlgn="base">
              <a:buFont typeface="Arial" panose="020B0604020202020204" pitchFamily="34" charset="0"/>
              <a:buChar char="•"/>
            </a:pPr>
            <a:r>
              <a:rPr lang="en-GB" dirty="0">
                <a:solidFill>
                  <a:srgbClr val="062E64"/>
                </a:solidFill>
              </a:rPr>
              <a:t>Linee complete con tunnel di lavaggio sterilizzato</a:t>
            </a:r>
          </a:p>
          <a:p>
            <a:pPr marL="285750" indent="-285750" fontAlgn="base">
              <a:buFont typeface="Arial" panose="020B0604020202020204" pitchFamily="34" charset="0"/>
              <a:buChar char="•"/>
            </a:pPr>
            <a:r>
              <a:rPr lang="en-GB" dirty="0">
                <a:solidFill>
                  <a:srgbClr val="062E64"/>
                </a:solidFill>
              </a:rPr>
              <a:t>Linee complete con tunnel di imballaggio e chiusura</a:t>
            </a:r>
          </a:p>
          <a:p>
            <a:pPr marL="285750" indent="-285750" fontAlgn="base">
              <a:buFont typeface="Arial" panose="020B0604020202020204" pitchFamily="34" charset="0"/>
              <a:buChar char="•"/>
            </a:pPr>
            <a:r>
              <a:rPr lang="en-GB" dirty="0">
                <a:solidFill>
                  <a:srgbClr val="062E64"/>
                </a:solidFill>
              </a:rPr>
              <a:t>Linee complete con tunnel di asciugatura ed etichettatura per vasetti di yogurt</a:t>
            </a:r>
          </a:p>
        </p:txBody>
      </p:sp>
      <p:sp>
        <p:nvSpPr>
          <p:cNvPr id="8" name="Title 1">
            <a:extLst>
              <a:ext uri="{FF2B5EF4-FFF2-40B4-BE49-F238E27FC236}">
                <a16:creationId xmlns:a16="http://schemas.microsoft.com/office/drawing/2014/main" id="{B7469D13-D15C-47A9-B2F5-6A04E7F24653}"/>
              </a:ext>
            </a:extLst>
          </p:cNvPr>
          <p:cNvSpPr>
            <a:spLocks noGrp="1"/>
          </p:cNvSpPr>
          <p:nvPr>
            <p:ph type="title"/>
          </p:nvPr>
        </p:nvSpPr>
        <p:spPr>
          <a:xfrm>
            <a:off x="188842" y="1148455"/>
            <a:ext cx="7136297" cy="839521"/>
          </a:xfrm>
        </p:spPr>
        <p:txBody>
          <a:bodyPr>
            <a:normAutofit/>
          </a:bodyPr>
          <a:lstStyle/>
          <a:p>
            <a:pPr algn="just"/>
            <a:r>
              <a:rPr lang="en-GB" dirty="0"/>
              <a:t>4.5. Tecnologia di lavorazione </a:t>
            </a:r>
            <a:endParaRPr lang="es-ES" dirty="0"/>
          </a:p>
        </p:txBody>
      </p:sp>
      <p:sp>
        <p:nvSpPr>
          <p:cNvPr id="9" name="Rectángulo 8"/>
          <p:cNvSpPr/>
          <p:nvPr/>
        </p:nvSpPr>
        <p:spPr>
          <a:xfrm>
            <a:off x="1295400" y="1861985"/>
            <a:ext cx="3611373" cy="397032"/>
          </a:xfrm>
          <a:prstGeom prst="rect">
            <a:avLst/>
          </a:prstGeom>
        </p:spPr>
        <p:txBody>
          <a:bodyPr wrap="none">
            <a:spAutoFit/>
          </a:bodyPr>
          <a:lstStyle/>
          <a:p>
            <a:pPr>
              <a:lnSpc>
                <a:spcPct val="90000"/>
              </a:lnSpc>
              <a:spcBef>
                <a:spcPts val="1000"/>
              </a:spcBef>
            </a:pPr>
            <a:r>
              <a:rPr lang="en-GB" sz="2200" dirty="0">
                <a:solidFill>
                  <a:schemeClr val="accent5">
                    <a:lumMod val="75000"/>
                  </a:schemeClr>
                </a:solidFill>
              </a:rPr>
              <a:t>Macchine per la lavorazione dello yogurt</a:t>
            </a:r>
          </a:p>
        </p:txBody>
      </p:sp>
      <p:pic>
        <p:nvPicPr>
          <p:cNvPr id="10"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3154" y="7061200"/>
            <a:ext cx="609600" cy="609600"/>
          </a:xfrm>
          <a:prstGeom prst="rect">
            <a:avLst/>
          </a:prstGeom>
        </p:spPr>
      </p:pic>
    </p:spTree>
    <p:extLst>
      <p:ext uri="{BB962C8B-B14F-4D97-AF65-F5344CB8AC3E}">
        <p14:creationId xmlns:p14="http://schemas.microsoft.com/office/powerpoint/2010/main" val="3207268139"/>
      </p:ext>
    </p:extLst>
  </p:cSld>
  <p:clrMapOvr>
    <a:masterClrMapping/>
  </p:clrMapOvr>
  <mc:AlternateContent xmlns:mc="http://schemas.openxmlformats.org/markup-compatibility/2006" xmlns:p14="http://schemas.microsoft.com/office/powerpoint/2010/main">
    <mc:Choice Requires="p14">
      <p:transition p14:dur="0" advClick="0" advTm="19500"/>
    </mc:Choice>
    <mc:Fallback xmlns:a16="http://schemas.microsoft.com/office/drawing/2014/main" xmlns:a14="http://schemas.microsoft.com/office/drawing/2010/main" xmlns="">
      <p:transition advClick="0" advTm="1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4.1. Tipi di yogurt e latte fermentato </a:t>
            </a:r>
            <a:endParaRPr lang="es-ES" dirty="0"/>
          </a:p>
        </p:txBody>
      </p:sp>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p:txBody>
          <a:bodyPr>
            <a:normAutofit fontScale="92500"/>
          </a:bodyPr>
          <a:lstStyle/>
          <a:p>
            <a:pPr lvl="0" algn="just"/>
            <a:r>
              <a:rPr lang="en-GB" dirty="0"/>
              <a:t>I latti fermentati o i latti acidi sono conosciuti fin dai tempi antichi (Nord Africa e Babilonia, 3.000-2.500 a.C.). Nell'antica Grecia e Roma, il latte acido era </a:t>
            </a:r>
            <a:r>
              <a:rPr lang="en-GB" dirty="0" err="1"/>
              <a:t>già</a:t>
            </a:r>
            <a:r>
              <a:rPr lang="en-GB" dirty="0"/>
              <a:t> </a:t>
            </a:r>
            <a:r>
              <a:rPr lang="en-GB" dirty="0" err="1"/>
              <a:t>usato</a:t>
            </a:r>
            <a:r>
              <a:rPr lang="en-GB" dirty="0"/>
              <a:t> </a:t>
            </a:r>
            <a:r>
              <a:rPr lang="en-GB" dirty="0" err="1"/>
              <a:t>direttamente</a:t>
            </a:r>
            <a:r>
              <a:rPr lang="en-GB" dirty="0"/>
              <a:t> come bevanda o nelle ricette.</a:t>
            </a:r>
          </a:p>
          <a:p>
            <a:pPr lvl="0" algn="just"/>
            <a:r>
              <a:rPr lang="en-GB" dirty="0" err="1"/>
              <a:t>Sono</a:t>
            </a:r>
            <a:r>
              <a:rPr lang="en-GB" dirty="0"/>
              <a:t> </a:t>
            </a:r>
            <a:r>
              <a:rPr lang="en-GB" dirty="0" err="1"/>
              <a:t>essenzialmente</a:t>
            </a:r>
            <a:r>
              <a:rPr lang="en-GB" dirty="0"/>
              <a:t> </a:t>
            </a:r>
            <a:r>
              <a:rPr lang="en-GB" dirty="0" err="1"/>
              <a:t>prodotti</a:t>
            </a:r>
            <a:r>
              <a:rPr lang="en-GB" dirty="0"/>
              <a:t> da latte acidificato con una </a:t>
            </a:r>
            <a:r>
              <a:rPr lang="en-GB" dirty="0" err="1"/>
              <a:t>coltura</a:t>
            </a:r>
            <a:r>
              <a:rPr lang="en-GB" dirty="0"/>
              <a:t> selezionata o un gruppo di </a:t>
            </a:r>
            <a:r>
              <a:rPr lang="en-GB" dirty="0" err="1"/>
              <a:t>batteri</a:t>
            </a:r>
            <a:r>
              <a:rPr lang="en-GB" dirty="0"/>
              <a:t> che convertono parte del lattosio in acido lattico.</a:t>
            </a:r>
          </a:p>
          <a:p>
            <a:pPr lvl="0" algn="just"/>
            <a:r>
              <a:rPr lang="en-GB" dirty="0"/>
              <a:t>Molti latti fermentati (koumis, leben, dadhi, siero acido, yogurt, airan, kheran, tarho) hanno la loro origine nei popoli nomadi pastori dell'Asia. La loro diffusione in Europa è dovuta all'arrivo di questi popoli, così come alle nazioni germaniche e nordiche.</a:t>
            </a:r>
          </a:p>
          <a:p>
            <a:pPr lvl="0" algn="just"/>
            <a:r>
              <a:rPr lang="en-GB" noProof="1"/>
              <a:t>I moderni latti fermentati con microrganismi come </a:t>
            </a:r>
            <a:r>
              <a:rPr lang="en-GB" i="1" noProof="1"/>
              <a:t>Lactobacillus casei</a:t>
            </a:r>
            <a:r>
              <a:rPr lang="en-GB" noProof="1"/>
              <a:t>, </a:t>
            </a:r>
            <a:r>
              <a:rPr lang="en-GB" i="1" noProof="1"/>
              <a:t>Lactobacillus acidophilus </a:t>
            </a:r>
            <a:r>
              <a:rPr lang="en-GB" noProof="1"/>
              <a:t>o </a:t>
            </a:r>
            <a:r>
              <a:rPr lang="en-GB" i="1" noProof="1"/>
              <a:t>Bifidobacterium bifidus </a:t>
            </a:r>
            <a:r>
              <a:rPr lang="en-GB" noProof="1"/>
              <a:t>sono ora disponibili sul mercato</a:t>
            </a:r>
            <a:r>
              <a:rPr lang="en-GB" sz="2200" noProof="1"/>
              <a:t>.</a:t>
            </a:r>
          </a:p>
        </p:txBody>
      </p:sp>
      <p:pic>
        <p:nvPicPr>
          <p:cNvPr id="4"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7023100"/>
            <a:ext cx="609600" cy="609600"/>
          </a:xfrm>
          <a:prstGeom prst="rect">
            <a:avLst/>
          </a:prstGeom>
        </p:spPr>
      </p:pic>
    </p:spTree>
    <p:extLst>
      <p:ext uri="{BB962C8B-B14F-4D97-AF65-F5344CB8AC3E}">
        <p14:creationId xmlns:p14="http://schemas.microsoft.com/office/powerpoint/2010/main" val="1086872499"/>
      </p:ext>
    </p:extLst>
  </p:cSld>
  <p:clrMapOvr>
    <a:masterClrMapping/>
  </p:clrMapOvr>
  <mc:AlternateContent xmlns:mc="http://schemas.openxmlformats.org/markup-compatibility/2006" xmlns:p14="http://schemas.microsoft.com/office/powerpoint/2010/main">
    <mc:Choice Requires="p14">
      <p:transition p14:dur="0" advClick="0" advTm="26000"/>
    </mc:Choice>
    <mc:Fallback xmlns:a16="http://schemas.microsoft.com/office/drawing/2014/main" xmlns="">
      <p:transition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a:t>4.5. Tecnologia di lavorazione </a:t>
            </a:r>
            <a:endParaRPr lang="es-ES" dirty="0"/>
          </a:p>
        </p:txBody>
      </p:sp>
      <p:sp>
        <p:nvSpPr>
          <p:cNvPr id="7" name="Rectángulo 6"/>
          <p:cNvSpPr/>
          <p:nvPr/>
        </p:nvSpPr>
        <p:spPr>
          <a:xfrm>
            <a:off x="838200" y="2181153"/>
            <a:ext cx="5824736"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Esempio di macchinari per diversi tipi di yogurt</a:t>
            </a:r>
            <a:endParaRPr lang="en-GB" sz="2200" dirty="0">
              <a:solidFill>
                <a:schemeClr val="accent5">
                  <a:lumMod val="75000"/>
                </a:schemeClr>
              </a:solidFill>
            </a:endParaRP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54" y="2657849"/>
            <a:ext cx="5086135" cy="3670762"/>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208" y="2657848"/>
            <a:ext cx="5554522" cy="2828551"/>
          </a:xfrm>
          <a:prstGeom prst="rect">
            <a:avLst/>
          </a:prstGeom>
        </p:spPr>
      </p:pic>
      <p:sp>
        <p:nvSpPr>
          <p:cNvPr id="10" name="Rectángulo 9"/>
          <p:cNvSpPr/>
          <p:nvPr/>
        </p:nvSpPr>
        <p:spPr>
          <a:xfrm>
            <a:off x="7596198" y="5486399"/>
            <a:ext cx="3129639" cy="276999"/>
          </a:xfrm>
          <a:prstGeom prst="rect">
            <a:avLst/>
          </a:prstGeom>
        </p:spPr>
        <p:txBody>
          <a:bodyPr wrap="none">
            <a:spAutoFit/>
          </a:bodyPr>
          <a:lstStyle/>
          <a:p>
            <a:r>
              <a:rPr lang="en-GB" sz="1200" dirty="0">
                <a:solidFill>
                  <a:srgbClr val="062E64"/>
                </a:solidFill>
              </a:rPr>
              <a:t>Fonte: </a:t>
            </a:r>
            <a:r>
              <a:rPr lang="en-GB" sz="1200" i="1" dirty="0">
                <a:solidFill>
                  <a:srgbClr val="062E64"/>
                </a:solidFill>
              </a:rPr>
              <a:t>Manuale di lavorazione del latte ©Tetra Pak</a:t>
            </a:r>
            <a:endParaRPr lang="es-ES" sz="1200" dirty="0">
              <a:solidFill>
                <a:srgbClr val="062E64"/>
              </a:solidFill>
            </a:endParaRPr>
          </a:p>
        </p:txBody>
      </p:sp>
      <p:sp>
        <p:nvSpPr>
          <p:cNvPr id="11" name="CuadroTexto 10"/>
          <p:cNvSpPr txBox="1"/>
          <p:nvPr/>
        </p:nvSpPr>
        <p:spPr>
          <a:xfrm>
            <a:off x="8553590" y="4482784"/>
            <a:ext cx="687783" cy="246221"/>
          </a:xfrm>
          <a:prstGeom prst="rect">
            <a:avLst/>
          </a:prstGeom>
          <a:solidFill>
            <a:schemeClr val="bg1"/>
          </a:solidFill>
        </p:spPr>
        <p:txBody>
          <a:bodyPr wrap="square" rtlCol="0">
            <a:spAutoFit/>
          </a:bodyPr>
          <a:lstStyle/>
          <a:p>
            <a:pPr algn="r"/>
            <a:r>
              <a:rPr lang="en-GB" sz="1000" dirty="0">
                <a:solidFill>
                  <a:srgbClr val="062E64"/>
                </a:solidFill>
              </a:rPr>
              <a:t>Cultura</a:t>
            </a:r>
          </a:p>
        </p:txBody>
      </p:sp>
      <p:sp>
        <p:nvSpPr>
          <p:cNvPr id="12" name="CuadroTexto 11"/>
          <p:cNvSpPr txBox="1"/>
          <p:nvPr/>
        </p:nvSpPr>
        <p:spPr>
          <a:xfrm>
            <a:off x="8652791" y="5044865"/>
            <a:ext cx="813028" cy="400110"/>
          </a:xfrm>
          <a:prstGeom prst="rect">
            <a:avLst/>
          </a:prstGeom>
          <a:solidFill>
            <a:schemeClr val="bg1"/>
          </a:solidFill>
        </p:spPr>
        <p:txBody>
          <a:bodyPr wrap="square" rtlCol="0">
            <a:spAutoFit/>
          </a:bodyPr>
          <a:lstStyle/>
          <a:p>
            <a:r>
              <a:rPr lang="en-GB" sz="1000" dirty="0">
                <a:solidFill>
                  <a:srgbClr val="062E64"/>
                </a:solidFill>
              </a:rPr>
              <a:t>Pre-trattato</a:t>
            </a:r>
          </a:p>
          <a:p>
            <a:r>
              <a:rPr lang="en-GB" sz="1000" dirty="0">
                <a:solidFill>
                  <a:srgbClr val="062E64"/>
                </a:solidFill>
              </a:rPr>
              <a:t>latte</a:t>
            </a:r>
          </a:p>
        </p:txBody>
      </p:sp>
      <p:sp>
        <p:nvSpPr>
          <p:cNvPr id="13" name="CuadroTexto 12"/>
          <p:cNvSpPr txBox="1"/>
          <p:nvPr/>
        </p:nvSpPr>
        <p:spPr>
          <a:xfrm>
            <a:off x="8805190" y="3757290"/>
            <a:ext cx="955497" cy="400110"/>
          </a:xfrm>
          <a:prstGeom prst="rect">
            <a:avLst/>
          </a:prstGeom>
          <a:solidFill>
            <a:schemeClr val="bg1"/>
          </a:solidFill>
        </p:spPr>
        <p:txBody>
          <a:bodyPr wrap="square" rtlCol="0">
            <a:spAutoFit/>
          </a:bodyPr>
          <a:lstStyle/>
          <a:p>
            <a:r>
              <a:rPr lang="en-GB" sz="1000" dirty="0">
                <a:solidFill>
                  <a:srgbClr val="062E64"/>
                </a:solidFill>
              </a:rPr>
              <a:t>Pre-trattato</a:t>
            </a:r>
          </a:p>
          <a:p>
            <a:r>
              <a:rPr lang="en-GB" sz="1000" dirty="0">
                <a:solidFill>
                  <a:srgbClr val="062E64"/>
                </a:solidFill>
              </a:rPr>
              <a:t>latte</a:t>
            </a:r>
          </a:p>
        </p:txBody>
      </p:sp>
      <p:sp>
        <p:nvSpPr>
          <p:cNvPr id="14" name="CuadroTexto 13"/>
          <p:cNvSpPr txBox="1"/>
          <p:nvPr/>
        </p:nvSpPr>
        <p:spPr>
          <a:xfrm>
            <a:off x="8831914" y="3098314"/>
            <a:ext cx="687783" cy="246221"/>
          </a:xfrm>
          <a:prstGeom prst="rect">
            <a:avLst/>
          </a:prstGeom>
          <a:solidFill>
            <a:schemeClr val="bg1"/>
          </a:solidFill>
        </p:spPr>
        <p:txBody>
          <a:bodyPr wrap="square" rtlCol="0">
            <a:spAutoFit/>
          </a:bodyPr>
          <a:lstStyle/>
          <a:p>
            <a:pPr algn="ctr"/>
            <a:r>
              <a:rPr lang="en-GB" sz="1000" dirty="0">
                <a:solidFill>
                  <a:srgbClr val="062E64"/>
                </a:solidFill>
              </a:rPr>
              <a:t>Cultura</a:t>
            </a:r>
          </a:p>
        </p:txBody>
      </p:sp>
      <p:sp>
        <p:nvSpPr>
          <p:cNvPr id="15" name="CuadroTexto 14"/>
          <p:cNvSpPr txBox="1"/>
          <p:nvPr/>
        </p:nvSpPr>
        <p:spPr>
          <a:xfrm>
            <a:off x="6526215" y="2970618"/>
            <a:ext cx="2027375" cy="830997"/>
          </a:xfrm>
          <a:prstGeom prst="rect">
            <a:avLst/>
          </a:prstGeom>
          <a:solidFill>
            <a:schemeClr val="bg1"/>
          </a:solidFill>
        </p:spPr>
        <p:txBody>
          <a:bodyPr wrap="square" rtlCol="0">
            <a:spAutoFit/>
          </a:bodyPr>
          <a:lstStyle/>
          <a:p>
            <a:r>
              <a:rPr lang="en-GB" sz="1200" b="1" dirty="0">
                <a:solidFill>
                  <a:srgbClr val="062E64"/>
                </a:solidFill>
              </a:rPr>
              <a:t>  Yogurt gelato</a:t>
            </a:r>
            <a:endParaRPr lang="en-GB" sz="1200" dirty="0">
              <a:solidFill>
                <a:srgbClr val="062E64"/>
              </a:solidFill>
            </a:endParaRPr>
          </a:p>
          <a:p>
            <a:r>
              <a:rPr lang="en-GB" sz="1200" dirty="0">
                <a:solidFill>
                  <a:srgbClr val="062E64"/>
                </a:solidFill>
              </a:rPr>
              <a:t>  </a:t>
            </a:r>
            <a:r>
              <a:rPr lang="en-GB" sz="1200" b="1" dirty="0">
                <a:solidFill>
                  <a:srgbClr val="062E64"/>
                </a:solidFill>
              </a:rPr>
              <a:t>1 </a:t>
            </a:r>
            <a:r>
              <a:rPr lang="en-GB" sz="1200" dirty="0">
                <a:solidFill>
                  <a:srgbClr val="062E64"/>
                </a:solidFill>
              </a:rPr>
              <a:t>Vasca di incubazione</a:t>
            </a:r>
          </a:p>
          <a:p>
            <a:r>
              <a:rPr lang="en-GB" sz="1200" dirty="0">
                <a:solidFill>
                  <a:srgbClr val="062E64"/>
                </a:solidFill>
              </a:rPr>
              <a:t>  </a:t>
            </a:r>
            <a:r>
              <a:rPr lang="en-GB" sz="1200" b="1" dirty="0">
                <a:solidFill>
                  <a:srgbClr val="062E64"/>
                </a:solidFill>
              </a:rPr>
              <a:t>2 </a:t>
            </a:r>
            <a:r>
              <a:rPr lang="en-GB" sz="1200" b="1" dirty="0" err="1">
                <a:solidFill>
                  <a:srgbClr val="062E64"/>
                </a:solidFill>
              </a:rPr>
              <a:t>C</a:t>
            </a:r>
            <a:r>
              <a:rPr lang="en-GB" sz="1200" dirty="0" err="1">
                <a:solidFill>
                  <a:srgbClr val="062E64"/>
                </a:solidFill>
              </a:rPr>
              <a:t>ongelatore</a:t>
            </a:r>
            <a:r>
              <a:rPr lang="en-GB" sz="1200" dirty="0">
                <a:solidFill>
                  <a:srgbClr val="062E64"/>
                </a:solidFill>
              </a:rPr>
              <a:t> per gelato</a:t>
            </a:r>
          </a:p>
          <a:p>
            <a:r>
              <a:rPr lang="en-GB" sz="1200" dirty="0">
                <a:solidFill>
                  <a:srgbClr val="062E64"/>
                </a:solidFill>
              </a:rPr>
              <a:t>  </a:t>
            </a:r>
            <a:r>
              <a:rPr lang="en-GB" sz="1200" b="1" dirty="0">
                <a:solidFill>
                  <a:srgbClr val="062E64"/>
                </a:solidFill>
              </a:rPr>
              <a:t>3 </a:t>
            </a:r>
            <a:r>
              <a:rPr lang="en-GB" sz="1200" dirty="0">
                <a:solidFill>
                  <a:srgbClr val="062E64"/>
                </a:solidFill>
              </a:rPr>
              <a:t>Al tunnel di </a:t>
            </a:r>
            <a:r>
              <a:rPr lang="en-GB" sz="1200" dirty="0" err="1">
                <a:solidFill>
                  <a:srgbClr val="062E64"/>
                </a:solidFill>
              </a:rPr>
              <a:t>temperatura</a:t>
            </a:r>
            <a:endParaRPr lang="en-GB" sz="1200" dirty="0">
              <a:solidFill>
                <a:srgbClr val="062E64"/>
              </a:solidFill>
            </a:endParaRPr>
          </a:p>
        </p:txBody>
      </p:sp>
      <p:sp>
        <p:nvSpPr>
          <p:cNvPr id="16" name="CuadroTexto 15"/>
          <p:cNvSpPr txBox="1"/>
          <p:nvPr/>
        </p:nvSpPr>
        <p:spPr>
          <a:xfrm>
            <a:off x="2670764" y="2708938"/>
            <a:ext cx="687783" cy="246221"/>
          </a:xfrm>
          <a:prstGeom prst="rect">
            <a:avLst/>
          </a:prstGeom>
          <a:solidFill>
            <a:schemeClr val="bg1"/>
          </a:solidFill>
        </p:spPr>
        <p:txBody>
          <a:bodyPr wrap="square" rtlCol="0">
            <a:spAutoFit/>
          </a:bodyPr>
          <a:lstStyle/>
          <a:p>
            <a:pPr algn="r"/>
            <a:r>
              <a:rPr lang="en-GB" sz="1000" dirty="0">
                <a:solidFill>
                  <a:srgbClr val="062E64"/>
                </a:solidFill>
              </a:rPr>
              <a:t>Cultura</a:t>
            </a:r>
          </a:p>
        </p:txBody>
      </p:sp>
      <p:sp>
        <p:nvSpPr>
          <p:cNvPr id="17" name="CuadroTexto 16"/>
          <p:cNvSpPr txBox="1"/>
          <p:nvPr/>
        </p:nvSpPr>
        <p:spPr>
          <a:xfrm>
            <a:off x="2477008" y="4005437"/>
            <a:ext cx="687783" cy="246221"/>
          </a:xfrm>
          <a:prstGeom prst="rect">
            <a:avLst/>
          </a:prstGeom>
          <a:solidFill>
            <a:schemeClr val="bg1"/>
          </a:solidFill>
        </p:spPr>
        <p:txBody>
          <a:bodyPr wrap="square" rtlCol="0">
            <a:spAutoFit/>
          </a:bodyPr>
          <a:lstStyle/>
          <a:p>
            <a:pPr algn="r"/>
            <a:r>
              <a:rPr lang="en-GB" sz="1000" dirty="0">
                <a:solidFill>
                  <a:srgbClr val="062E64"/>
                </a:solidFill>
              </a:rPr>
              <a:t>Cultura</a:t>
            </a:r>
          </a:p>
        </p:txBody>
      </p:sp>
      <p:sp>
        <p:nvSpPr>
          <p:cNvPr id="18" name="CuadroTexto 17"/>
          <p:cNvSpPr txBox="1"/>
          <p:nvPr/>
        </p:nvSpPr>
        <p:spPr>
          <a:xfrm>
            <a:off x="2670764" y="3210964"/>
            <a:ext cx="813028" cy="400110"/>
          </a:xfrm>
          <a:prstGeom prst="rect">
            <a:avLst/>
          </a:prstGeom>
          <a:solidFill>
            <a:schemeClr val="bg1"/>
          </a:solidFill>
        </p:spPr>
        <p:txBody>
          <a:bodyPr wrap="square" rtlCol="0">
            <a:spAutoFit/>
          </a:bodyPr>
          <a:lstStyle/>
          <a:p>
            <a:r>
              <a:rPr lang="en-GB" sz="1000" dirty="0">
                <a:solidFill>
                  <a:srgbClr val="062E64"/>
                </a:solidFill>
              </a:rPr>
              <a:t>Pre-trattato</a:t>
            </a:r>
          </a:p>
          <a:p>
            <a:r>
              <a:rPr lang="en-GB" sz="1000" dirty="0">
                <a:solidFill>
                  <a:srgbClr val="062E64"/>
                </a:solidFill>
              </a:rPr>
              <a:t>latte</a:t>
            </a:r>
          </a:p>
        </p:txBody>
      </p:sp>
      <p:sp>
        <p:nvSpPr>
          <p:cNvPr id="19" name="CuadroTexto 18"/>
          <p:cNvSpPr txBox="1"/>
          <p:nvPr/>
        </p:nvSpPr>
        <p:spPr>
          <a:xfrm>
            <a:off x="2545519" y="4528950"/>
            <a:ext cx="813028" cy="400110"/>
          </a:xfrm>
          <a:prstGeom prst="rect">
            <a:avLst/>
          </a:prstGeom>
          <a:solidFill>
            <a:schemeClr val="bg1"/>
          </a:solidFill>
        </p:spPr>
        <p:txBody>
          <a:bodyPr wrap="square" rtlCol="0">
            <a:spAutoFit/>
          </a:bodyPr>
          <a:lstStyle/>
          <a:p>
            <a:r>
              <a:rPr lang="en-GB" sz="1000" dirty="0">
                <a:solidFill>
                  <a:srgbClr val="062E64"/>
                </a:solidFill>
              </a:rPr>
              <a:t>Pre-trattato</a:t>
            </a:r>
          </a:p>
          <a:p>
            <a:r>
              <a:rPr lang="en-GB" sz="1000" dirty="0">
                <a:solidFill>
                  <a:srgbClr val="062E64"/>
                </a:solidFill>
              </a:rPr>
              <a:t>latte</a:t>
            </a:r>
          </a:p>
        </p:txBody>
      </p:sp>
      <p:sp>
        <p:nvSpPr>
          <p:cNvPr id="20" name="CuadroTexto 19"/>
          <p:cNvSpPr txBox="1"/>
          <p:nvPr/>
        </p:nvSpPr>
        <p:spPr>
          <a:xfrm>
            <a:off x="1683030" y="5444975"/>
            <a:ext cx="687783" cy="246221"/>
          </a:xfrm>
          <a:prstGeom prst="rect">
            <a:avLst/>
          </a:prstGeom>
          <a:solidFill>
            <a:schemeClr val="bg1"/>
          </a:solidFill>
        </p:spPr>
        <p:txBody>
          <a:bodyPr wrap="square" rtlCol="0">
            <a:spAutoFit/>
          </a:bodyPr>
          <a:lstStyle/>
          <a:p>
            <a:pPr algn="r"/>
            <a:r>
              <a:rPr lang="en-GB" sz="1000" dirty="0">
                <a:solidFill>
                  <a:srgbClr val="062E64"/>
                </a:solidFill>
              </a:rPr>
              <a:t>Cultura</a:t>
            </a:r>
          </a:p>
        </p:txBody>
      </p:sp>
      <p:sp>
        <p:nvSpPr>
          <p:cNvPr id="21" name="CuadroTexto 20"/>
          <p:cNvSpPr txBox="1"/>
          <p:nvPr/>
        </p:nvSpPr>
        <p:spPr>
          <a:xfrm>
            <a:off x="1807001" y="5907446"/>
            <a:ext cx="813028" cy="400110"/>
          </a:xfrm>
          <a:prstGeom prst="rect">
            <a:avLst/>
          </a:prstGeom>
          <a:solidFill>
            <a:schemeClr val="bg1"/>
          </a:solidFill>
        </p:spPr>
        <p:txBody>
          <a:bodyPr wrap="square" rtlCol="0">
            <a:spAutoFit/>
          </a:bodyPr>
          <a:lstStyle/>
          <a:p>
            <a:r>
              <a:rPr lang="en-GB" sz="1000" dirty="0">
                <a:solidFill>
                  <a:srgbClr val="062E64"/>
                </a:solidFill>
              </a:rPr>
              <a:t>Pre-trattato</a:t>
            </a:r>
          </a:p>
          <a:p>
            <a:r>
              <a:rPr lang="en-GB" sz="1000" dirty="0">
                <a:solidFill>
                  <a:srgbClr val="062E64"/>
                </a:solidFill>
              </a:rPr>
              <a:t>latte</a:t>
            </a:r>
          </a:p>
        </p:txBody>
      </p:sp>
      <p:sp>
        <p:nvSpPr>
          <p:cNvPr id="22" name="CuadroTexto 21"/>
          <p:cNvSpPr txBox="1"/>
          <p:nvPr/>
        </p:nvSpPr>
        <p:spPr>
          <a:xfrm>
            <a:off x="6549455" y="4228508"/>
            <a:ext cx="2027375" cy="830997"/>
          </a:xfrm>
          <a:prstGeom prst="rect">
            <a:avLst/>
          </a:prstGeom>
          <a:solidFill>
            <a:schemeClr val="bg1"/>
          </a:solidFill>
        </p:spPr>
        <p:txBody>
          <a:bodyPr wrap="square" rtlCol="0">
            <a:spAutoFit/>
          </a:bodyPr>
          <a:lstStyle/>
          <a:p>
            <a:r>
              <a:rPr lang="en-GB" sz="1200" b="1" dirty="0">
                <a:solidFill>
                  <a:srgbClr val="062E64"/>
                </a:solidFill>
              </a:rPr>
              <a:t>  Yogurt concentrato</a:t>
            </a:r>
            <a:endParaRPr lang="en-GB" sz="1200" dirty="0">
              <a:solidFill>
                <a:srgbClr val="062E64"/>
              </a:solidFill>
            </a:endParaRPr>
          </a:p>
          <a:p>
            <a:r>
              <a:rPr lang="en-GB" sz="1200" dirty="0">
                <a:solidFill>
                  <a:srgbClr val="062E64"/>
                </a:solidFill>
              </a:rPr>
              <a:t>  </a:t>
            </a:r>
            <a:r>
              <a:rPr lang="en-GB" sz="1200" b="1" dirty="0">
                <a:solidFill>
                  <a:srgbClr val="062E64"/>
                </a:solidFill>
              </a:rPr>
              <a:t>1 </a:t>
            </a:r>
            <a:r>
              <a:rPr lang="en-GB" sz="1200" dirty="0">
                <a:solidFill>
                  <a:srgbClr val="062E64"/>
                </a:solidFill>
              </a:rPr>
              <a:t>Vasca di incubazione</a:t>
            </a:r>
          </a:p>
          <a:p>
            <a:r>
              <a:rPr lang="en-GB" sz="1200" dirty="0">
                <a:solidFill>
                  <a:srgbClr val="062E64"/>
                </a:solidFill>
              </a:rPr>
              <a:t>  </a:t>
            </a:r>
            <a:r>
              <a:rPr lang="en-GB" sz="1200" b="1" dirty="0">
                <a:solidFill>
                  <a:srgbClr val="062E64"/>
                </a:solidFill>
              </a:rPr>
              <a:t>2 </a:t>
            </a:r>
            <a:r>
              <a:rPr lang="en-GB" sz="1200" dirty="0">
                <a:solidFill>
                  <a:srgbClr val="062E64"/>
                </a:solidFill>
              </a:rPr>
              <a:t>Separatore</a:t>
            </a:r>
          </a:p>
          <a:p>
            <a:r>
              <a:rPr lang="en-GB" sz="1200" dirty="0">
                <a:solidFill>
                  <a:srgbClr val="062E64"/>
                </a:solidFill>
              </a:rPr>
              <a:t>  </a:t>
            </a:r>
            <a:r>
              <a:rPr lang="en-GB" sz="1200" b="1" dirty="0">
                <a:solidFill>
                  <a:srgbClr val="062E64"/>
                </a:solidFill>
              </a:rPr>
              <a:t>3 </a:t>
            </a:r>
            <a:r>
              <a:rPr lang="en-GB" sz="1200" dirty="0">
                <a:solidFill>
                  <a:srgbClr val="062E64"/>
                </a:solidFill>
              </a:rPr>
              <a:t>tazze di riempimento</a:t>
            </a:r>
          </a:p>
        </p:txBody>
      </p:sp>
      <p:sp>
        <p:nvSpPr>
          <p:cNvPr id="23" name="CuadroTexto 22"/>
          <p:cNvSpPr txBox="1"/>
          <p:nvPr/>
        </p:nvSpPr>
        <p:spPr>
          <a:xfrm>
            <a:off x="308113" y="2760099"/>
            <a:ext cx="2362651" cy="830997"/>
          </a:xfrm>
          <a:prstGeom prst="rect">
            <a:avLst/>
          </a:prstGeom>
          <a:solidFill>
            <a:schemeClr val="bg1"/>
          </a:solidFill>
        </p:spPr>
        <p:txBody>
          <a:bodyPr wrap="square" rtlCol="0">
            <a:spAutoFit/>
          </a:bodyPr>
          <a:lstStyle/>
          <a:p>
            <a:r>
              <a:rPr lang="en-GB" sz="1200" b="1" dirty="0">
                <a:solidFill>
                  <a:srgbClr val="062E64"/>
                </a:solidFill>
              </a:rPr>
              <a:t>   yogurt </a:t>
            </a:r>
            <a:r>
              <a:rPr lang="en-GB" sz="1200" b="1" dirty="0" err="1">
                <a:solidFill>
                  <a:srgbClr val="062E64"/>
                </a:solidFill>
              </a:rPr>
              <a:t>intero</a:t>
            </a:r>
            <a:endParaRPr lang="en-GB" sz="1200" dirty="0">
              <a:solidFill>
                <a:srgbClr val="062E64"/>
              </a:solidFill>
            </a:endParaRPr>
          </a:p>
          <a:p>
            <a:r>
              <a:rPr lang="en-GB" sz="1200" dirty="0">
                <a:solidFill>
                  <a:srgbClr val="062E64"/>
                </a:solidFill>
              </a:rPr>
              <a:t>  </a:t>
            </a:r>
            <a:r>
              <a:rPr lang="en-GB" sz="1200" b="1" dirty="0">
                <a:solidFill>
                  <a:srgbClr val="062E64"/>
                </a:solidFill>
              </a:rPr>
              <a:t>1 </a:t>
            </a:r>
            <a:r>
              <a:rPr lang="en-GB" sz="1200" dirty="0">
                <a:solidFill>
                  <a:srgbClr val="062E64"/>
                </a:solidFill>
              </a:rPr>
              <a:t>Tazza di riempimento</a:t>
            </a:r>
          </a:p>
          <a:p>
            <a:r>
              <a:rPr lang="en-GB" sz="1200" dirty="0">
                <a:solidFill>
                  <a:srgbClr val="062E64"/>
                </a:solidFill>
              </a:rPr>
              <a:t>  </a:t>
            </a:r>
            <a:r>
              <a:rPr lang="en-GB" sz="1200" b="1" dirty="0">
                <a:solidFill>
                  <a:srgbClr val="062E64"/>
                </a:solidFill>
              </a:rPr>
              <a:t>2 </a:t>
            </a:r>
            <a:r>
              <a:rPr lang="en-GB" sz="1200" dirty="0">
                <a:solidFill>
                  <a:srgbClr val="062E64"/>
                </a:solidFill>
              </a:rPr>
              <a:t>Sala d'incubazione</a:t>
            </a:r>
          </a:p>
          <a:p>
            <a:r>
              <a:rPr lang="en-GB" sz="1200" dirty="0">
                <a:solidFill>
                  <a:srgbClr val="062E64"/>
                </a:solidFill>
              </a:rPr>
              <a:t>  </a:t>
            </a:r>
            <a:r>
              <a:rPr lang="en-GB" sz="1200" b="1" dirty="0">
                <a:solidFill>
                  <a:srgbClr val="062E64"/>
                </a:solidFill>
              </a:rPr>
              <a:t>3 </a:t>
            </a:r>
            <a:r>
              <a:rPr lang="en-GB" sz="1200" dirty="0">
                <a:solidFill>
                  <a:srgbClr val="062E64"/>
                </a:solidFill>
              </a:rPr>
              <a:t>Sala di raffreddamento rapido</a:t>
            </a:r>
          </a:p>
        </p:txBody>
      </p:sp>
      <p:sp>
        <p:nvSpPr>
          <p:cNvPr id="25" name="CuadroTexto 24"/>
          <p:cNvSpPr txBox="1"/>
          <p:nvPr/>
        </p:nvSpPr>
        <p:spPr>
          <a:xfrm>
            <a:off x="119270" y="5206820"/>
            <a:ext cx="1649751" cy="1015663"/>
          </a:xfrm>
          <a:prstGeom prst="rect">
            <a:avLst/>
          </a:prstGeom>
          <a:solidFill>
            <a:schemeClr val="bg1"/>
          </a:solidFill>
        </p:spPr>
        <p:txBody>
          <a:bodyPr wrap="square" rtlCol="0">
            <a:spAutoFit/>
          </a:bodyPr>
          <a:lstStyle/>
          <a:p>
            <a:r>
              <a:rPr lang="en-GB" sz="1200" b="1" dirty="0">
                <a:solidFill>
                  <a:srgbClr val="062E64"/>
                </a:solidFill>
              </a:rPr>
              <a:t>  Yogurt da bere</a:t>
            </a:r>
            <a:endParaRPr lang="en-GB" sz="1200" dirty="0">
              <a:solidFill>
                <a:srgbClr val="062E64"/>
              </a:solidFill>
            </a:endParaRPr>
          </a:p>
          <a:p>
            <a:r>
              <a:rPr lang="en-GB" sz="1200" dirty="0">
                <a:solidFill>
                  <a:srgbClr val="062E64"/>
                </a:solidFill>
              </a:rPr>
              <a:t>  </a:t>
            </a:r>
            <a:r>
              <a:rPr lang="en-GB" sz="1200" b="1" dirty="0">
                <a:solidFill>
                  <a:srgbClr val="062E64"/>
                </a:solidFill>
              </a:rPr>
              <a:t>1 </a:t>
            </a:r>
            <a:r>
              <a:rPr lang="en-GB" sz="1200" dirty="0">
                <a:solidFill>
                  <a:srgbClr val="062E64"/>
                </a:solidFill>
              </a:rPr>
              <a:t>Vasca di incubazione</a:t>
            </a:r>
          </a:p>
          <a:p>
            <a:r>
              <a:rPr lang="en-GB" sz="1200" dirty="0">
                <a:solidFill>
                  <a:srgbClr val="062E64"/>
                </a:solidFill>
              </a:rPr>
              <a:t>  </a:t>
            </a:r>
            <a:r>
              <a:rPr lang="en-GB" sz="1200" b="1" dirty="0">
                <a:solidFill>
                  <a:srgbClr val="062E64"/>
                </a:solidFill>
              </a:rPr>
              <a:t>2 </a:t>
            </a:r>
            <a:r>
              <a:rPr lang="en-GB" sz="1200" dirty="0">
                <a:solidFill>
                  <a:srgbClr val="062E64"/>
                </a:solidFill>
              </a:rPr>
              <a:t>Raffreddatore</a:t>
            </a:r>
          </a:p>
          <a:p>
            <a:r>
              <a:rPr lang="en-GB" sz="1200" dirty="0">
                <a:solidFill>
                  <a:srgbClr val="062E64"/>
                </a:solidFill>
              </a:rPr>
              <a:t>  </a:t>
            </a:r>
            <a:r>
              <a:rPr lang="en-GB" sz="1200" b="1" dirty="0">
                <a:solidFill>
                  <a:srgbClr val="062E64"/>
                </a:solidFill>
              </a:rPr>
              <a:t>3 </a:t>
            </a:r>
            <a:r>
              <a:rPr lang="en-GB" sz="1200" dirty="0">
                <a:solidFill>
                  <a:srgbClr val="062E64"/>
                </a:solidFill>
              </a:rPr>
              <a:t>Omogeneizzatore</a:t>
            </a:r>
          </a:p>
          <a:p>
            <a:r>
              <a:rPr lang="en-GB" sz="1200" dirty="0">
                <a:solidFill>
                  <a:srgbClr val="062E64"/>
                </a:solidFill>
              </a:rPr>
              <a:t>  </a:t>
            </a:r>
            <a:r>
              <a:rPr lang="en-GB" sz="1200" b="1" dirty="0">
                <a:solidFill>
                  <a:srgbClr val="062E64"/>
                </a:solidFill>
              </a:rPr>
              <a:t>4 </a:t>
            </a:r>
            <a:r>
              <a:rPr lang="en-GB" sz="1200" dirty="0">
                <a:solidFill>
                  <a:srgbClr val="062E64"/>
                </a:solidFill>
              </a:rPr>
              <a:t>Riempitrice</a:t>
            </a:r>
          </a:p>
        </p:txBody>
      </p:sp>
      <p:sp>
        <p:nvSpPr>
          <p:cNvPr id="24" name="CuadroTexto 23"/>
          <p:cNvSpPr txBox="1"/>
          <p:nvPr/>
        </p:nvSpPr>
        <p:spPr>
          <a:xfrm>
            <a:off x="308113" y="3923121"/>
            <a:ext cx="2187638" cy="830997"/>
          </a:xfrm>
          <a:prstGeom prst="rect">
            <a:avLst/>
          </a:prstGeom>
          <a:solidFill>
            <a:schemeClr val="bg1"/>
          </a:solidFill>
        </p:spPr>
        <p:txBody>
          <a:bodyPr wrap="square" rtlCol="0">
            <a:spAutoFit/>
          </a:bodyPr>
          <a:lstStyle/>
          <a:p>
            <a:r>
              <a:rPr lang="en-GB" sz="1200" b="1" dirty="0">
                <a:solidFill>
                  <a:srgbClr val="062E64"/>
                </a:solidFill>
              </a:rPr>
              <a:t>  Yogurt </a:t>
            </a:r>
            <a:r>
              <a:rPr lang="en-GB" sz="1200" b="1" dirty="0" err="1">
                <a:solidFill>
                  <a:srgbClr val="062E64"/>
                </a:solidFill>
              </a:rPr>
              <a:t>mescolato</a:t>
            </a:r>
            <a:r>
              <a:rPr lang="en-GB" sz="1200" b="1" dirty="0">
                <a:solidFill>
                  <a:srgbClr val="062E64"/>
                </a:solidFill>
              </a:rPr>
              <a:t> (</a:t>
            </a:r>
            <a:r>
              <a:rPr lang="en-GB" sz="1200" b="1" dirty="0" err="1">
                <a:solidFill>
                  <a:srgbClr val="062E64"/>
                </a:solidFill>
              </a:rPr>
              <a:t>rotto</a:t>
            </a:r>
            <a:r>
              <a:rPr lang="en-GB" sz="1200" b="1" dirty="0">
                <a:solidFill>
                  <a:srgbClr val="062E64"/>
                </a:solidFill>
              </a:rPr>
              <a:t>)</a:t>
            </a:r>
            <a:endParaRPr lang="en-GB" sz="1200" dirty="0">
              <a:solidFill>
                <a:srgbClr val="062E64"/>
              </a:solidFill>
            </a:endParaRPr>
          </a:p>
          <a:p>
            <a:r>
              <a:rPr lang="en-GB" sz="1200" dirty="0">
                <a:solidFill>
                  <a:srgbClr val="062E64"/>
                </a:solidFill>
              </a:rPr>
              <a:t>  </a:t>
            </a:r>
            <a:r>
              <a:rPr lang="en-GB" sz="1200" b="1" dirty="0">
                <a:solidFill>
                  <a:srgbClr val="062E64"/>
                </a:solidFill>
              </a:rPr>
              <a:t>1 </a:t>
            </a:r>
            <a:r>
              <a:rPr lang="en-GB" sz="1200" dirty="0">
                <a:solidFill>
                  <a:srgbClr val="062E64"/>
                </a:solidFill>
              </a:rPr>
              <a:t>Vasca di incubazione</a:t>
            </a:r>
          </a:p>
          <a:p>
            <a:r>
              <a:rPr lang="en-GB" sz="1200" dirty="0">
                <a:solidFill>
                  <a:srgbClr val="062E64"/>
                </a:solidFill>
              </a:rPr>
              <a:t>  </a:t>
            </a:r>
            <a:r>
              <a:rPr lang="en-GB" sz="1200" b="1" dirty="0">
                <a:solidFill>
                  <a:srgbClr val="062E64"/>
                </a:solidFill>
              </a:rPr>
              <a:t>2 </a:t>
            </a:r>
            <a:r>
              <a:rPr lang="en-GB" sz="1200" dirty="0">
                <a:solidFill>
                  <a:srgbClr val="062E64"/>
                </a:solidFill>
              </a:rPr>
              <a:t>Raffreddatore</a:t>
            </a:r>
          </a:p>
          <a:p>
            <a:r>
              <a:rPr lang="en-GB" sz="1200" dirty="0">
                <a:solidFill>
                  <a:srgbClr val="062E64"/>
                </a:solidFill>
              </a:rPr>
              <a:t> </a:t>
            </a:r>
            <a:r>
              <a:rPr lang="en-GB" sz="1200" b="1" dirty="0">
                <a:solidFill>
                  <a:srgbClr val="062E64"/>
                </a:solidFill>
              </a:rPr>
              <a:t> 3 </a:t>
            </a:r>
            <a:r>
              <a:rPr lang="en-GB" sz="1200" dirty="0">
                <a:solidFill>
                  <a:srgbClr val="062E64"/>
                </a:solidFill>
              </a:rPr>
              <a:t>tazze di riempimento</a:t>
            </a:r>
          </a:p>
        </p:txBody>
      </p:sp>
    </p:spTree>
    <p:extLst>
      <p:ext uri="{BB962C8B-B14F-4D97-AF65-F5344CB8AC3E}">
        <p14:creationId xmlns:p14="http://schemas.microsoft.com/office/powerpoint/2010/main" val="177830368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4="http://schemas.microsoft.com/office/drawing/2010/main" xmlns:a16="http://schemas.microsoft.com/office/drawing/2014/main" xmlns="">
      <p:transition advClick="0"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270" y="2281355"/>
            <a:ext cx="10885413" cy="3746795"/>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764603"/>
          </a:xfrm>
        </p:spPr>
        <p:txBody>
          <a:bodyPr/>
          <a:lstStyle/>
          <a:p>
            <a:pPr algn="just"/>
            <a:r>
              <a:rPr lang="en-GB" dirty="0"/>
              <a:t>4.5. Tecnologia di lavorazione </a:t>
            </a:r>
            <a:endParaRPr lang="es-ES" dirty="0"/>
          </a:p>
        </p:txBody>
      </p:sp>
      <p:sp>
        <p:nvSpPr>
          <p:cNvPr id="7" name="Rectángulo 6"/>
          <p:cNvSpPr/>
          <p:nvPr/>
        </p:nvSpPr>
        <p:spPr>
          <a:xfrm>
            <a:off x="3660799" y="1844403"/>
            <a:ext cx="5035826" cy="829971"/>
          </a:xfrm>
          <a:prstGeom prst="rect">
            <a:avLst/>
          </a:prstGeom>
        </p:spPr>
        <p:txBody>
          <a:bodyPr wrap="square">
            <a:spAutoFit/>
          </a:bodyPr>
          <a:lstStyle/>
          <a:p>
            <a:pPr>
              <a:lnSpc>
                <a:spcPct val="90000"/>
              </a:lnSpc>
              <a:spcBef>
                <a:spcPts val="1000"/>
              </a:spcBef>
            </a:pPr>
            <a:r>
              <a:rPr lang="en-US" sz="2200" dirty="0">
                <a:solidFill>
                  <a:schemeClr val="accent5">
                    <a:lumMod val="75000"/>
                  </a:schemeClr>
                </a:solidFill>
              </a:rPr>
              <a:t>Fasi finali della produzione di yogurt </a:t>
            </a:r>
            <a:r>
              <a:rPr lang="en-US" sz="2200" dirty="0" err="1">
                <a:solidFill>
                  <a:schemeClr val="accent5">
                    <a:lumMod val="75000"/>
                  </a:schemeClr>
                </a:solidFill>
              </a:rPr>
              <a:t>intero</a:t>
            </a:r>
            <a:endParaRPr lang="en-GB" sz="2200" dirty="0">
              <a:solidFill>
                <a:schemeClr val="accent5">
                  <a:lumMod val="75000"/>
                </a:schemeClr>
              </a:solidFill>
            </a:endParaRPr>
          </a:p>
          <a:p>
            <a:pPr>
              <a:lnSpc>
                <a:spcPct val="90000"/>
              </a:lnSpc>
              <a:spcBef>
                <a:spcPts val="1000"/>
              </a:spcBef>
            </a:pPr>
            <a:endParaRPr lang="en-GB" sz="2200" dirty="0">
              <a:solidFill>
                <a:schemeClr val="accent5">
                  <a:lumMod val="75000"/>
                </a:schemeClr>
              </a:solidFill>
            </a:endParaRPr>
          </a:p>
        </p:txBody>
      </p:sp>
      <p:sp>
        <p:nvSpPr>
          <p:cNvPr id="10" name="Rectángulo 9"/>
          <p:cNvSpPr/>
          <p:nvPr/>
        </p:nvSpPr>
        <p:spPr>
          <a:xfrm>
            <a:off x="708992" y="6042573"/>
            <a:ext cx="3129639" cy="276999"/>
          </a:xfrm>
          <a:prstGeom prst="rect">
            <a:avLst/>
          </a:prstGeom>
        </p:spPr>
        <p:txBody>
          <a:bodyPr wrap="none">
            <a:spAutoFit/>
          </a:bodyPr>
          <a:lstStyle/>
          <a:p>
            <a:r>
              <a:rPr lang="en-GB" sz="1200" dirty="0">
                <a:solidFill>
                  <a:srgbClr val="062E64"/>
                </a:solidFill>
              </a:rPr>
              <a:t>Fonte: </a:t>
            </a:r>
            <a:r>
              <a:rPr lang="en-GB" sz="1200" i="1" dirty="0">
                <a:solidFill>
                  <a:srgbClr val="062E64"/>
                </a:solidFill>
              </a:rPr>
              <a:t>Manuale di lavorazione del latte ©Tetra Pak</a:t>
            </a:r>
            <a:endParaRPr lang="es-ES" sz="1200" dirty="0">
              <a:solidFill>
                <a:srgbClr val="062E64"/>
              </a:solidFill>
            </a:endParaRPr>
          </a:p>
        </p:txBody>
      </p:sp>
      <p:sp>
        <p:nvSpPr>
          <p:cNvPr id="8" name="CuadroTexto 7"/>
          <p:cNvSpPr txBox="1"/>
          <p:nvPr/>
        </p:nvSpPr>
        <p:spPr>
          <a:xfrm>
            <a:off x="2504088" y="2942360"/>
            <a:ext cx="1862848" cy="1107996"/>
          </a:xfrm>
          <a:prstGeom prst="rect">
            <a:avLst/>
          </a:prstGeom>
          <a:solidFill>
            <a:schemeClr val="bg1"/>
          </a:solidFill>
        </p:spPr>
        <p:txBody>
          <a:bodyPr wrap="square" rtlCol="0">
            <a:spAutoFit/>
          </a:bodyPr>
          <a:lstStyle/>
          <a:p>
            <a:r>
              <a:rPr lang="en-GB" sz="1100" dirty="0">
                <a:solidFill>
                  <a:srgbClr val="062E64"/>
                </a:solidFill>
              </a:rPr>
              <a:t>Latte / yogurt</a:t>
            </a:r>
          </a:p>
          <a:p>
            <a:r>
              <a:rPr lang="en-GB" sz="1100" dirty="0">
                <a:solidFill>
                  <a:srgbClr val="062E64"/>
                </a:solidFill>
              </a:rPr>
              <a:t>Mezzi di raffreddamento</a:t>
            </a:r>
          </a:p>
          <a:p>
            <a:r>
              <a:rPr lang="en-GB" sz="1100" dirty="0">
                <a:solidFill>
                  <a:srgbClr val="062E64"/>
                </a:solidFill>
              </a:rPr>
              <a:t>Mezzi di riscaldamento</a:t>
            </a:r>
          </a:p>
          <a:p>
            <a:r>
              <a:rPr lang="en-GB" sz="1100" dirty="0">
                <a:solidFill>
                  <a:srgbClr val="062E64"/>
                </a:solidFill>
              </a:rPr>
              <a:t>Vapore</a:t>
            </a:r>
          </a:p>
          <a:p>
            <a:r>
              <a:rPr lang="en-GB" sz="1100" dirty="0">
                <a:solidFill>
                  <a:srgbClr val="062E64"/>
                </a:solidFill>
              </a:rPr>
              <a:t>Cultura</a:t>
            </a:r>
          </a:p>
          <a:p>
            <a:r>
              <a:rPr lang="en-GB" sz="1100" dirty="0">
                <a:solidFill>
                  <a:srgbClr val="062E64"/>
                </a:solidFill>
              </a:rPr>
              <a:t>Frutta / sapore</a:t>
            </a:r>
          </a:p>
        </p:txBody>
      </p:sp>
      <p:sp>
        <p:nvSpPr>
          <p:cNvPr id="9" name="CuadroTexto 8"/>
          <p:cNvSpPr txBox="1"/>
          <p:nvPr/>
        </p:nvSpPr>
        <p:spPr>
          <a:xfrm>
            <a:off x="3435060" y="2357636"/>
            <a:ext cx="1082050" cy="261610"/>
          </a:xfrm>
          <a:prstGeom prst="rect">
            <a:avLst/>
          </a:prstGeom>
          <a:solidFill>
            <a:schemeClr val="bg1"/>
          </a:solidFill>
        </p:spPr>
        <p:txBody>
          <a:bodyPr wrap="square" rtlCol="0">
            <a:spAutoFit/>
          </a:bodyPr>
          <a:lstStyle/>
          <a:p>
            <a:r>
              <a:rPr lang="en-GB" sz="1100" dirty="0">
                <a:solidFill>
                  <a:srgbClr val="062E64"/>
                </a:solidFill>
              </a:rPr>
              <a:t>Cultura</a:t>
            </a:r>
          </a:p>
        </p:txBody>
      </p:sp>
      <p:sp>
        <p:nvSpPr>
          <p:cNvPr id="11" name="CuadroTexto 10"/>
          <p:cNvSpPr txBox="1"/>
          <p:nvPr/>
        </p:nvSpPr>
        <p:spPr>
          <a:xfrm>
            <a:off x="10426148" y="4141835"/>
            <a:ext cx="1765852" cy="261610"/>
          </a:xfrm>
          <a:prstGeom prst="rect">
            <a:avLst/>
          </a:prstGeom>
          <a:solidFill>
            <a:schemeClr val="bg1"/>
          </a:solidFill>
        </p:spPr>
        <p:txBody>
          <a:bodyPr wrap="square" rtlCol="0">
            <a:spAutoFit/>
          </a:bodyPr>
          <a:lstStyle/>
          <a:p>
            <a:r>
              <a:rPr lang="en-GB" sz="1100" dirty="0" err="1">
                <a:solidFill>
                  <a:srgbClr val="062E64"/>
                </a:solidFill>
              </a:rPr>
              <a:t>Alla</a:t>
            </a:r>
            <a:r>
              <a:rPr lang="en-GB" sz="1100" dirty="0">
                <a:solidFill>
                  <a:srgbClr val="062E64"/>
                </a:solidFill>
              </a:rPr>
              <a:t> camera di </a:t>
            </a:r>
            <a:r>
              <a:rPr lang="en-GB" sz="1100" dirty="0" err="1">
                <a:solidFill>
                  <a:srgbClr val="062E64"/>
                </a:solidFill>
              </a:rPr>
              <a:t>incubazione</a:t>
            </a:r>
            <a:endParaRPr lang="en-GB" sz="1100" dirty="0">
              <a:solidFill>
                <a:srgbClr val="062E64"/>
              </a:solidFill>
            </a:endParaRPr>
          </a:p>
        </p:txBody>
      </p:sp>
      <p:sp>
        <p:nvSpPr>
          <p:cNvPr id="12" name="CuadroTexto 11"/>
          <p:cNvSpPr txBox="1"/>
          <p:nvPr/>
        </p:nvSpPr>
        <p:spPr>
          <a:xfrm>
            <a:off x="3435512" y="4396687"/>
            <a:ext cx="1375027" cy="430887"/>
          </a:xfrm>
          <a:prstGeom prst="rect">
            <a:avLst/>
          </a:prstGeom>
          <a:solidFill>
            <a:schemeClr val="bg1"/>
          </a:solidFill>
        </p:spPr>
        <p:txBody>
          <a:bodyPr wrap="square" rtlCol="0">
            <a:spAutoFit/>
          </a:bodyPr>
          <a:lstStyle/>
          <a:p>
            <a:r>
              <a:rPr lang="en-GB" sz="1100" dirty="0">
                <a:solidFill>
                  <a:srgbClr val="062E64"/>
                </a:solidFill>
              </a:rPr>
              <a:t>Latte pre-</a:t>
            </a:r>
            <a:r>
              <a:rPr lang="en-GB" sz="1100" dirty="0" err="1">
                <a:solidFill>
                  <a:srgbClr val="062E64"/>
                </a:solidFill>
              </a:rPr>
              <a:t>trattato</a:t>
            </a:r>
            <a:endParaRPr lang="en-GB" sz="1100" dirty="0">
              <a:solidFill>
                <a:srgbClr val="062E64"/>
              </a:solidFill>
            </a:endParaRPr>
          </a:p>
          <a:p>
            <a:endParaRPr lang="en-GB" sz="1100" dirty="0">
              <a:solidFill>
                <a:srgbClr val="062E64"/>
              </a:solidFill>
            </a:endParaRPr>
          </a:p>
        </p:txBody>
      </p:sp>
      <p:sp>
        <p:nvSpPr>
          <p:cNvPr id="13" name="CuadroTexto 12"/>
          <p:cNvSpPr txBox="1"/>
          <p:nvPr/>
        </p:nvSpPr>
        <p:spPr>
          <a:xfrm>
            <a:off x="2823074" y="5064708"/>
            <a:ext cx="3087724" cy="830997"/>
          </a:xfrm>
          <a:prstGeom prst="rect">
            <a:avLst/>
          </a:prstGeom>
          <a:solidFill>
            <a:schemeClr val="bg1"/>
          </a:solidFill>
        </p:spPr>
        <p:txBody>
          <a:bodyPr wrap="square" rtlCol="0">
            <a:spAutoFit/>
          </a:bodyPr>
          <a:lstStyle/>
          <a:p>
            <a:r>
              <a:rPr lang="en-GB" sz="1200" dirty="0">
                <a:solidFill>
                  <a:srgbClr val="062E64"/>
                </a:solidFill>
              </a:rPr>
              <a:t>  </a:t>
            </a:r>
            <a:r>
              <a:rPr lang="en-GB" sz="1200" b="1" dirty="0">
                <a:solidFill>
                  <a:srgbClr val="062E64"/>
                </a:solidFill>
              </a:rPr>
              <a:t>1 </a:t>
            </a:r>
            <a:r>
              <a:rPr lang="en-GB" sz="1200" dirty="0">
                <a:solidFill>
                  <a:srgbClr val="062E64"/>
                </a:solidFill>
              </a:rPr>
              <a:t>Vasca di incubazione</a:t>
            </a:r>
          </a:p>
          <a:p>
            <a:r>
              <a:rPr lang="en-GB" sz="1200" dirty="0">
                <a:solidFill>
                  <a:srgbClr val="062E64"/>
                </a:solidFill>
              </a:rPr>
              <a:t>  </a:t>
            </a:r>
            <a:r>
              <a:rPr lang="en-GB" sz="1200" b="1" dirty="0">
                <a:solidFill>
                  <a:srgbClr val="062E64"/>
                </a:solidFill>
              </a:rPr>
              <a:t>2 </a:t>
            </a:r>
            <a:r>
              <a:rPr lang="en-GB" sz="1200" dirty="0">
                <a:solidFill>
                  <a:srgbClr val="062E64"/>
                </a:solidFill>
              </a:rPr>
              <a:t>Scambiatore di calore a piastre</a:t>
            </a:r>
          </a:p>
          <a:p>
            <a:r>
              <a:rPr lang="en-GB" sz="1200" dirty="0">
                <a:solidFill>
                  <a:srgbClr val="062E64"/>
                </a:solidFill>
              </a:rPr>
              <a:t>  </a:t>
            </a:r>
            <a:r>
              <a:rPr lang="en-GB" sz="1200" b="1" dirty="0">
                <a:solidFill>
                  <a:srgbClr val="062E64"/>
                </a:solidFill>
              </a:rPr>
              <a:t>3 </a:t>
            </a:r>
            <a:r>
              <a:rPr lang="en-GB" sz="1200" b="1" dirty="0" err="1">
                <a:solidFill>
                  <a:srgbClr val="062E64"/>
                </a:solidFill>
              </a:rPr>
              <a:t>Aromi</a:t>
            </a:r>
            <a:endParaRPr lang="en-GB" sz="1200" dirty="0">
              <a:solidFill>
                <a:srgbClr val="062E64"/>
              </a:solidFill>
            </a:endParaRPr>
          </a:p>
          <a:p>
            <a:r>
              <a:rPr lang="en-GB" sz="1200" dirty="0">
                <a:solidFill>
                  <a:srgbClr val="062E64"/>
                </a:solidFill>
              </a:rPr>
              <a:t>  </a:t>
            </a:r>
            <a:r>
              <a:rPr lang="en-GB" sz="1200" b="1" dirty="0">
                <a:solidFill>
                  <a:srgbClr val="062E64"/>
                </a:solidFill>
              </a:rPr>
              <a:t>4 </a:t>
            </a:r>
            <a:r>
              <a:rPr lang="en-GB" sz="1200" dirty="0">
                <a:solidFill>
                  <a:srgbClr val="062E64"/>
                </a:solidFill>
              </a:rPr>
              <a:t>Imballaggio</a:t>
            </a:r>
          </a:p>
        </p:txBody>
      </p:sp>
    </p:spTree>
    <p:extLst>
      <p:ext uri="{BB962C8B-B14F-4D97-AF65-F5344CB8AC3E}">
        <p14:creationId xmlns:p14="http://schemas.microsoft.com/office/powerpoint/2010/main" val="311618827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a14="http://schemas.microsoft.com/office/drawing/2010/main" xmlns="">
      <p:transition advClick="0"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SIFICACIÓ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521" y="2687119"/>
            <a:ext cx="2428187"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SIFICACIÓ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8456" y="2687119"/>
            <a:ext cx="2428188" cy="324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6712522" y="6026728"/>
            <a:ext cx="5124122" cy="276999"/>
          </a:xfrm>
          <a:prstGeom prst="rect">
            <a:avLst/>
          </a:prstGeom>
        </p:spPr>
        <p:txBody>
          <a:bodyPr wrap="square">
            <a:spAutoFit/>
          </a:bodyPr>
          <a:lstStyle/>
          <a:p>
            <a:r>
              <a:rPr lang="es-ES" sz="1200" dirty="0">
                <a:solidFill>
                  <a:srgbClr val="062E64"/>
                </a:solidFill>
              </a:rPr>
              <a:t>https://www.improlac.com/es/26/procesos-y-maquinas-dosificacion.html</a:t>
            </a:r>
          </a:p>
        </p:txBody>
      </p:sp>
      <p:sp>
        <p:nvSpPr>
          <p:cNvPr id="7"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a:t>4.5. Tecnologia di lavorazione </a:t>
            </a:r>
            <a:endParaRPr lang="es-ES" dirty="0"/>
          </a:p>
        </p:txBody>
      </p:sp>
      <p:sp>
        <p:nvSpPr>
          <p:cNvPr id="8" name="Rectángulo 7"/>
          <p:cNvSpPr/>
          <p:nvPr/>
        </p:nvSpPr>
        <p:spPr>
          <a:xfrm>
            <a:off x="838200" y="2181153"/>
            <a:ext cx="4658135"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Esempio di macchinario: macchina dosatrice</a:t>
            </a:r>
            <a:endParaRPr lang="en-GB" sz="2200" dirty="0">
              <a:solidFill>
                <a:schemeClr val="accent5">
                  <a:lumMod val="75000"/>
                </a:schemeClr>
              </a:solidFill>
            </a:endParaRPr>
          </a:p>
        </p:txBody>
      </p:sp>
      <p:sp>
        <p:nvSpPr>
          <p:cNvPr id="2" name="Rectángulo 1"/>
          <p:cNvSpPr/>
          <p:nvPr/>
        </p:nvSpPr>
        <p:spPr>
          <a:xfrm>
            <a:off x="855518" y="2687119"/>
            <a:ext cx="5475708" cy="3139321"/>
          </a:xfrm>
          <a:prstGeom prst="rect">
            <a:avLst/>
          </a:prstGeom>
        </p:spPr>
        <p:txBody>
          <a:bodyPr wrap="square">
            <a:spAutoFit/>
          </a:bodyPr>
          <a:lstStyle/>
          <a:p>
            <a:pPr algn="just"/>
            <a:r>
              <a:rPr lang="en-GB" sz="2200" dirty="0">
                <a:solidFill>
                  <a:srgbClr val="062E64"/>
                </a:solidFill>
              </a:rPr>
              <a:t>Per il riempimento semiautomatico o automatico di contenitori (bottiglie, tazze preformate, caraffe, ecc.) con liquidi alimentari (latte, yogurt, succo, ecc.).</a:t>
            </a:r>
          </a:p>
          <a:p>
            <a:pPr algn="just"/>
            <a:r>
              <a:rPr lang="en-GB" sz="2200" dirty="0">
                <a:solidFill>
                  <a:srgbClr val="062E64"/>
                </a:solidFill>
              </a:rPr>
              <a:t>Dosaggio del prodotto liquido con pompa a lobi.</a:t>
            </a:r>
          </a:p>
          <a:p>
            <a:pPr algn="just"/>
            <a:r>
              <a:rPr lang="en-GB" sz="2200" dirty="0">
                <a:solidFill>
                  <a:srgbClr val="062E64"/>
                </a:solidFill>
              </a:rPr>
              <a:t>Flussimetri individuali per ogni testa per garantire volumi di riempimento esatti in qualsiasi contenitore.</a:t>
            </a:r>
          </a:p>
        </p:txBody>
      </p:sp>
    </p:spTree>
    <p:extLst>
      <p:ext uri="{BB962C8B-B14F-4D97-AF65-F5344CB8AC3E}">
        <p14:creationId xmlns:p14="http://schemas.microsoft.com/office/powerpoint/2010/main" val="3190408847"/>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a14="http://schemas.microsoft.com/office/drawing/2010/main" xmlns="">
      <p:transition advClick="0"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7936" y="1981552"/>
            <a:ext cx="9386142" cy="4391538"/>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532162"/>
          </a:xfrm>
        </p:spPr>
        <p:txBody>
          <a:bodyPr>
            <a:normAutofit fontScale="90000"/>
          </a:bodyPr>
          <a:lstStyle/>
          <a:p>
            <a:pPr algn="just"/>
            <a:r>
              <a:rPr lang="en-GB" dirty="0"/>
              <a:t>4.5. Tecnologia di lavorazione </a:t>
            </a:r>
            <a:endParaRPr lang="es-ES" dirty="0"/>
          </a:p>
        </p:txBody>
      </p:sp>
      <p:sp>
        <p:nvSpPr>
          <p:cNvPr id="7" name="Rectángulo 6"/>
          <p:cNvSpPr/>
          <p:nvPr/>
        </p:nvSpPr>
        <p:spPr>
          <a:xfrm>
            <a:off x="2865782" y="1584520"/>
            <a:ext cx="6019918"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Linea di produzione per lo yogurt </a:t>
            </a:r>
            <a:r>
              <a:rPr lang="en-US" sz="2200" dirty="0" err="1">
                <a:solidFill>
                  <a:schemeClr val="accent5">
                    <a:lumMod val="75000"/>
                  </a:schemeClr>
                </a:solidFill>
              </a:rPr>
              <a:t>mescolato</a:t>
            </a:r>
            <a:r>
              <a:rPr lang="en-US" sz="2200" dirty="0">
                <a:solidFill>
                  <a:schemeClr val="accent5">
                    <a:lumMod val="75000"/>
                  </a:schemeClr>
                </a:solidFill>
              </a:rPr>
              <a:t> (</a:t>
            </a:r>
            <a:r>
              <a:rPr lang="en-US" sz="2200" dirty="0" err="1">
                <a:solidFill>
                  <a:schemeClr val="accent5">
                    <a:lumMod val="75000"/>
                  </a:schemeClr>
                </a:solidFill>
              </a:rPr>
              <a:t>rotto</a:t>
            </a:r>
            <a:r>
              <a:rPr lang="en-US" sz="2200" dirty="0">
                <a:solidFill>
                  <a:schemeClr val="accent5">
                    <a:lumMod val="75000"/>
                  </a:schemeClr>
                </a:solidFill>
              </a:rPr>
              <a:t>)</a:t>
            </a:r>
            <a:endParaRPr lang="en-GB" sz="2200" dirty="0">
              <a:solidFill>
                <a:schemeClr val="accent5">
                  <a:lumMod val="75000"/>
                </a:schemeClr>
              </a:solidFill>
            </a:endParaRPr>
          </a:p>
        </p:txBody>
      </p:sp>
      <p:sp>
        <p:nvSpPr>
          <p:cNvPr id="10" name="Rectángulo 9"/>
          <p:cNvSpPr/>
          <p:nvPr/>
        </p:nvSpPr>
        <p:spPr>
          <a:xfrm>
            <a:off x="8695833" y="6535526"/>
            <a:ext cx="3129639" cy="276999"/>
          </a:xfrm>
          <a:prstGeom prst="rect">
            <a:avLst/>
          </a:prstGeom>
        </p:spPr>
        <p:txBody>
          <a:bodyPr wrap="none">
            <a:spAutoFit/>
          </a:bodyPr>
          <a:lstStyle/>
          <a:p>
            <a:r>
              <a:rPr lang="en-GB" sz="1200" dirty="0">
                <a:solidFill>
                  <a:srgbClr val="062E64"/>
                </a:solidFill>
              </a:rPr>
              <a:t>Fonte: </a:t>
            </a:r>
            <a:r>
              <a:rPr lang="en-GB" sz="1200" i="1" dirty="0">
                <a:solidFill>
                  <a:srgbClr val="062E64"/>
                </a:solidFill>
              </a:rPr>
              <a:t>Manuale di lavorazione del latte ©Tetra Pak</a:t>
            </a:r>
            <a:endParaRPr lang="es-ES" sz="1200" dirty="0">
              <a:solidFill>
                <a:srgbClr val="062E64"/>
              </a:solidFill>
            </a:endParaRPr>
          </a:p>
        </p:txBody>
      </p:sp>
      <p:sp>
        <p:nvSpPr>
          <p:cNvPr id="8" name="CuadroTexto 7"/>
          <p:cNvSpPr txBox="1"/>
          <p:nvPr/>
        </p:nvSpPr>
        <p:spPr>
          <a:xfrm>
            <a:off x="2448045" y="5338856"/>
            <a:ext cx="1746267" cy="923330"/>
          </a:xfrm>
          <a:prstGeom prst="rect">
            <a:avLst/>
          </a:prstGeom>
          <a:solidFill>
            <a:schemeClr val="bg1"/>
          </a:solidFill>
        </p:spPr>
        <p:txBody>
          <a:bodyPr wrap="square" rtlCol="0">
            <a:spAutoFit/>
          </a:bodyPr>
          <a:lstStyle/>
          <a:p>
            <a:r>
              <a:rPr lang="en-GB" sz="900" dirty="0">
                <a:solidFill>
                  <a:srgbClr val="062E64"/>
                </a:solidFill>
              </a:rPr>
              <a:t>Latte / yogurt</a:t>
            </a:r>
          </a:p>
          <a:p>
            <a:r>
              <a:rPr lang="en-GB" sz="900" dirty="0">
                <a:solidFill>
                  <a:srgbClr val="062E64"/>
                </a:solidFill>
              </a:rPr>
              <a:t>Mezzi di raffreddamento</a:t>
            </a:r>
          </a:p>
          <a:p>
            <a:r>
              <a:rPr lang="en-GB" sz="900" dirty="0">
                <a:solidFill>
                  <a:srgbClr val="062E64"/>
                </a:solidFill>
              </a:rPr>
              <a:t>Mezzi di riscaldamento</a:t>
            </a:r>
          </a:p>
          <a:p>
            <a:r>
              <a:rPr lang="en-GB" sz="900" dirty="0">
                <a:solidFill>
                  <a:srgbClr val="062E64"/>
                </a:solidFill>
              </a:rPr>
              <a:t>Vapore</a:t>
            </a:r>
          </a:p>
          <a:p>
            <a:r>
              <a:rPr lang="en-GB" sz="900" dirty="0">
                <a:solidFill>
                  <a:srgbClr val="062E64"/>
                </a:solidFill>
              </a:rPr>
              <a:t>Cultura</a:t>
            </a:r>
          </a:p>
          <a:p>
            <a:r>
              <a:rPr lang="en-GB" sz="900" dirty="0" err="1">
                <a:solidFill>
                  <a:srgbClr val="062E64"/>
                </a:solidFill>
              </a:rPr>
              <a:t>Frutta</a:t>
            </a:r>
            <a:r>
              <a:rPr lang="en-GB" sz="900" dirty="0">
                <a:solidFill>
                  <a:srgbClr val="062E64"/>
                </a:solidFill>
              </a:rPr>
              <a:t> /</a:t>
            </a:r>
            <a:r>
              <a:rPr lang="en-GB" sz="900" dirty="0" err="1">
                <a:solidFill>
                  <a:srgbClr val="062E64"/>
                </a:solidFill>
              </a:rPr>
              <a:t>aromi</a:t>
            </a:r>
            <a:endParaRPr lang="en-GB" sz="900" dirty="0">
              <a:solidFill>
                <a:srgbClr val="062E64"/>
              </a:solidFill>
            </a:endParaRPr>
          </a:p>
        </p:txBody>
      </p:sp>
      <p:sp>
        <p:nvSpPr>
          <p:cNvPr id="9" name="CuadroTexto 8"/>
          <p:cNvSpPr txBox="1"/>
          <p:nvPr/>
        </p:nvSpPr>
        <p:spPr>
          <a:xfrm>
            <a:off x="7465496" y="5775405"/>
            <a:ext cx="2326047" cy="553998"/>
          </a:xfrm>
          <a:prstGeom prst="rect">
            <a:avLst/>
          </a:prstGeom>
          <a:solidFill>
            <a:schemeClr val="bg1"/>
          </a:solidFill>
        </p:spPr>
        <p:txBody>
          <a:bodyPr wrap="square" rtlCol="0">
            <a:spAutoFit/>
          </a:bodyPr>
          <a:lstStyle/>
          <a:p>
            <a:r>
              <a:rPr lang="en-GB" sz="1000" dirty="0">
                <a:solidFill>
                  <a:srgbClr val="062E64"/>
                </a:solidFill>
              </a:rPr>
              <a:t>  </a:t>
            </a:r>
            <a:r>
              <a:rPr lang="en-GB" sz="1000" b="1" dirty="0">
                <a:solidFill>
                  <a:srgbClr val="062E64"/>
                </a:solidFill>
              </a:rPr>
              <a:t>  6 </a:t>
            </a:r>
            <a:r>
              <a:rPr lang="en-GB" sz="1000" dirty="0">
                <a:solidFill>
                  <a:srgbClr val="062E64"/>
                </a:solidFill>
              </a:rPr>
              <a:t>serbatoi di avviamento del buffer</a:t>
            </a:r>
          </a:p>
          <a:p>
            <a:r>
              <a:rPr lang="en-GB" sz="1000" dirty="0">
                <a:solidFill>
                  <a:srgbClr val="062E64"/>
                </a:solidFill>
              </a:rPr>
              <a:t>  </a:t>
            </a:r>
            <a:r>
              <a:rPr lang="en-GB" sz="1000" b="1" dirty="0">
                <a:solidFill>
                  <a:srgbClr val="062E64"/>
                </a:solidFill>
              </a:rPr>
              <a:t>  7 </a:t>
            </a:r>
            <a:r>
              <a:rPr lang="en-GB" sz="1000" dirty="0">
                <a:solidFill>
                  <a:srgbClr val="062E64"/>
                </a:solidFill>
              </a:rPr>
              <a:t>Serbatoi tampone</a:t>
            </a:r>
          </a:p>
          <a:p>
            <a:r>
              <a:rPr lang="en-GB" sz="1000" dirty="0">
                <a:solidFill>
                  <a:srgbClr val="062E64"/>
                </a:solidFill>
              </a:rPr>
              <a:t>  </a:t>
            </a:r>
            <a:r>
              <a:rPr lang="en-GB" sz="1000" b="1" dirty="0">
                <a:solidFill>
                  <a:srgbClr val="062E64"/>
                </a:solidFill>
              </a:rPr>
              <a:t>  8 </a:t>
            </a:r>
            <a:r>
              <a:rPr lang="en-GB" sz="1000" dirty="0">
                <a:solidFill>
                  <a:srgbClr val="062E64"/>
                </a:solidFill>
              </a:rPr>
              <a:t>Serbatoio degli aromi</a:t>
            </a:r>
          </a:p>
        </p:txBody>
      </p:sp>
      <p:sp>
        <p:nvSpPr>
          <p:cNvPr id="11" name="CuadroTexto 10"/>
          <p:cNvSpPr txBox="1"/>
          <p:nvPr/>
        </p:nvSpPr>
        <p:spPr>
          <a:xfrm>
            <a:off x="9743955" y="5813636"/>
            <a:ext cx="1242101" cy="553998"/>
          </a:xfrm>
          <a:prstGeom prst="rect">
            <a:avLst/>
          </a:prstGeom>
          <a:solidFill>
            <a:schemeClr val="bg1"/>
          </a:solidFill>
        </p:spPr>
        <p:txBody>
          <a:bodyPr wrap="square" rtlCol="0">
            <a:spAutoFit/>
          </a:bodyPr>
          <a:lstStyle/>
          <a:p>
            <a:r>
              <a:rPr lang="en-GB" sz="1000" b="1" dirty="0">
                <a:solidFill>
                  <a:srgbClr val="062E64"/>
                </a:solidFill>
              </a:rPr>
              <a:t>9 </a:t>
            </a:r>
            <a:r>
              <a:rPr lang="en-GB" sz="1000" dirty="0">
                <a:solidFill>
                  <a:srgbClr val="062E64"/>
                </a:solidFill>
              </a:rPr>
              <a:t>Miscelatore</a:t>
            </a:r>
          </a:p>
          <a:p>
            <a:r>
              <a:rPr lang="en-GB" sz="1000" b="1" dirty="0">
                <a:solidFill>
                  <a:srgbClr val="062E64"/>
                </a:solidFill>
              </a:rPr>
              <a:t>10 </a:t>
            </a:r>
            <a:r>
              <a:rPr lang="en-GB" sz="1000" dirty="0">
                <a:solidFill>
                  <a:srgbClr val="062E64"/>
                </a:solidFill>
              </a:rPr>
              <a:t>Imballaggio</a:t>
            </a:r>
          </a:p>
          <a:p>
            <a:r>
              <a:rPr lang="en-GB" sz="1000" b="1" dirty="0">
                <a:solidFill>
                  <a:srgbClr val="062E64"/>
                </a:solidFill>
              </a:rPr>
              <a:t>11 </a:t>
            </a:r>
            <a:r>
              <a:rPr lang="en-GB" sz="1000" dirty="0">
                <a:solidFill>
                  <a:srgbClr val="062E64"/>
                </a:solidFill>
              </a:rPr>
              <a:t>Incubazione</a:t>
            </a:r>
          </a:p>
        </p:txBody>
      </p:sp>
      <p:pic>
        <p:nvPicPr>
          <p:cNvPr id="12"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8946" y="6974961"/>
            <a:ext cx="733053" cy="733053"/>
          </a:xfrm>
          <a:prstGeom prst="rect">
            <a:avLst/>
          </a:prstGeom>
        </p:spPr>
      </p:pic>
    </p:spTree>
    <p:extLst>
      <p:ext uri="{BB962C8B-B14F-4D97-AF65-F5344CB8AC3E}">
        <p14:creationId xmlns:p14="http://schemas.microsoft.com/office/powerpoint/2010/main" val="2085648946"/>
      </p:ext>
    </p:extLst>
  </p:cSld>
  <p:clrMapOvr>
    <a:masterClrMapping/>
  </p:clrMapOvr>
  <mc:AlternateContent xmlns:mc="http://schemas.openxmlformats.org/markup-compatibility/2006" xmlns:p14="http://schemas.microsoft.com/office/powerpoint/2010/main">
    <mc:Choice Requires="p14">
      <p:transition p14:dur="0" advClick="0" advTm="14500"/>
    </mc:Choice>
    <mc:Fallback xmlns:a16="http://schemas.microsoft.com/office/drawing/2014/main" xmlns:a14="http://schemas.microsoft.com/office/drawing/2010/main" xmlns="">
      <p:transition advClick="0"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713" y="2111878"/>
            <a:ext cx="10245605" cy="4259462"/>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7023652" cy="690284"/>
          </a:xfrm>
        </p:spPr>
        <p:txBody>
          <a:bodyPr>
            <a:normAutofit fontScale="90000"/>
          </a:bodyPr>
          <a:lstStyle/>
          <a:p>
            <a:pPr algn="just"/>
            <a:r>
              <a:rPr lang="en-GB" dirty="0"/>
              <a:t>4.5. Tecnologia di lavorazione </a:t>
            </a:r>
            <a:endParaRPr lang="es-ES" dirty="0"/>
          </a:p>
        </p:txBody>
      </p:sp>
      <p:sp>
        <p:nvSpPr>
          <p:cNvPr id="7" name="Rectángulo 6"/>
          <p:cNvSpPr/>
          <p:nvPr/>
        </p:nvSpPr>
        <p:spPr>
          <a:xfrm>
            <a:off x="2915478" y="1714846"/>
            <a:ext cx="6019918"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Linea di produzione per lo yogurt </a:t>
            </a:r>
            <a:r>
              <a:rPr lang="en-US" sz="2200" dirty="0" err="1">
                <a:solidFill>
                  <a:schemeClr val="accent5">
                    <a:lumMod val="75000"/>
                  </a:schemeClr>
                </a:solidFill>
              </a:rPr>
              <a:t>mescolato</a:t>
            </a:r>
            <a:r>
              <a:rPr lang="en-US" sz="2200" dirty="0">
                <a:solidFill>
                  <a:schemeClr val="accent5">
                    <a:lumMod val="75000"/>
                  </a:schemeClr>
                </a:solidFill>
              </a:rPr>
              <a:t> (</a:t>
            </a:r>
            <a:r>
              <a:rPr lang="en-US" sz="2200" dirty="0" err="1">
                <a:solidFill>
                  <a:schemeClr val="accent5">
                    <a:lumMod val="75000"/>
                  </a:schemeClr>
                </a:solidFill>
              </a:rPr>
              <a:t>rotto</a:t>
            </a:r>
            <a:r>
              <a:rPr lang="en-US" sz="2200" dirty="0">
                <a:solidFill>
                  <a:schemeClr val="accent5">
                    <a:lumMod val="75000"/>
                  </a:schemeClr>
                </a:solidFill>
              </a:rPr>
              <a:t>)</a:t>
            </a:r>
            <a:endParaRPr lang="en-GB" sz="2200" dirty="0">
              <a:solidFill>
                <a:schemeClr val="accent5">
                  <a:lumMod val="75000"/>
                </a:schemeClr>
              </a:solidFill>
            </a:endParaRPr>
          </a:p>
        </p:txBody>
      </p:sp>
      <p:sp>
        <p:nvSpPr>
          <p:cNvPr id="10" name="Rectángulo 9"/>
          <p:cNvSpPr/>
          <p:nvPr/>
        </p:nvSpPr>
        <p:spPr>
          <a:xfrm>
            <a:off x="7324638" y="6465514"/>
            <a:ext cx="3129639" cy="276999"/>
          </a:xfrm>
          <a:prstGeom prst="rect">
            <a:avLst/>
          </a:prstGeom>
        </p:spPr>
        <p:txBody>
          <a:bodyPr wrap="none">
            <a:spAutoFit/>
          </a:bodyPr>
          <a:lstStyle/>
          <a:p>
            <a:r>
              <a:rPr lang="en-GB" sz="1200" dirty="0">
                <a:solidFill>
                  <a:srgbClr val="062E64"/>
                </a:solidFill>
              </a:rPr>
              <a:t>Fonte: </a:t>
            </a:r>
            <a:r>
              <a:rPr lang="en-GB" sz="1200" i="1" dirty="0">
                <a:solidFill>
                  <a:srgbClr val="062E64"/>
                </a:solidFill>
              </a:rPr>
              <a:t>Manuale di lavorazione del latte ©Tetra Pak</a:t>
            </a:r>
            <a:endParaRPr lang="es-ES" sz="1200" dirty="0">
              <a:solidFill>
                <a:srgbClr val="062E64"/>
              </a:solidFill>
            </a:endParaRPr>
          </a:p>
        </p:txBody>
      </p:sp>
      <p:sp>
        <p:nvSpPr>
          <p:cNvPr id="4" name="CuadroTexto 3"/>
          <p:cNvSpPr txBox="1"/>
          <p:nvPr/>
        </p:nvSpPr>
        <p:spPr>
          <a:xfrm>
            <a:off x="9541515" y="2424322"/>
            <a:ext cx="1471041" cy="923330"/>
          </a:xfrm>
          <a:prstGeom prst="rect">
            <a:avLst/>
          </a:prstGeom>
          <a:solidFill>
            <a:schemeClr val="bg1"/>
          </a:solidFill>
        </p:spPr>
        <p:txBody>
          <a:bodyPr wrap="square" rtlCol="0">
            <a:spAutoFit/>
          </a:bodyPr>
          <a:lstStyle/>
          <a:p>
            <a:r>
              <a:rPr lang="en-GB" sz="900" dirty="0">
                <a:solidFill>
                  <a:srgbClr val="062E64"/>
                </a:solidFill>
              </a:rPr>
              <a:t>Latte / yogurt</a:t>
            </a:r>
          </a:p>
          <a:p>
            <a:r>
              <a:rPr lang="en-GB" sz="900" dirty="0">
                <a:solidFill>
                  <a:srgbClr val="062E64"/>
                </a:solidFill>
              </a:rPr>
              <a:t>Mezzi di raffreddamento</a:t>
            </a:r>
          </a:p>
          <a:p>
            <a:r>
              <a:rPr lang="en-GB" sz="900" dirty="0">
                <a:solidFill>
                  <a:srgbClr val="062E64"/>
                </a:solidFill>
              </a:rPr>
              <a:t>Mezzi di riscaldamento</a:t>
            </a:r>
          </a:p>
          <a:p>
            <a:r>
              <a:rPr lang="en-GB" sz="900" dirty="0">
                <a:solidFill>
                  <a:srgbClr val="062E64"/>
                </a:solidFill>
              </a:rPr>
              <a:t>Vapore</a:t>
            </a:r>
          </a:p>
          <a:p>
            <a:r>
              <a:rPr lang="en-GB" sz="900" dirty="0">
                <a:solidFill>
                  <a:srgbClr val="062E64"/>
                </a:solidFill>
              </a:rPr>
              <a:t>Cultura</a:t>
            </a:r>
          </a:p>
          <a:p>
            <a:r>
              <a:rPr lang="en-GB" sz="900" dirty="0">
                <a:solidFill>
                  <a:srgbClr val="062E64"/>
                </a:solidFill>
              </a:rPr>
              <a:t>Frutta / </a:t>
            </a:r>
            <a:r>
              <a:rPr lang="en-GB" sz="900" dirty="0" err="1">
                <a:solidFill>
                  <a:srgbClr val="062E64"/>
                </a:solidFill>
              </a:rPr>
              <a:t>aromie</a:t>
            </a:r>
            <a:endParaRPr lang="en-GB" sz="900" dirty="0">
              <a:solidFill>
                <a:srgbClr val="062E64"/>
              </a:solidFill>
            </a:endParaRPr>
          </a:p>
        </p:txBody>
      </p:sp>
      <p:sp>
        <p:nvSpPr>
          <p:cNvPr id="8" name="CuadroTexto 7"/>
          <p:cNvSpPr txBox="1"/>
          <p:nvPr/>
        </p:nvSpPr>
        <p:spPr>
          <a:xfrm>
            <a:off x="9939130" y="5109441"/>
            <a:ext cx="2146853" cy="1169551"/>
          </a:xfrm>
          <a:prstGeom prst="rect">
            <a:avLst/>
          </a:prstGeom>
          <a:solidFill>
            <a:schemeClr val="bg1"/>
          </a:solidFill>
        </p:spPr>
        <p:txBody>
          <a:bodyPr wrap="square" rtlCol="0">
            <a:spAutoFit/>
          </a:bodyPr>
          <a:lstStyle/>
          <a:p>
            <a:r>
              <a:rPr lang="en-GB" sz="1000" dirty="0">
                <a:solidFill>
                  <a:srgbClr val="062E64"/>
                </a:solidFill>
              </a:rPr>
              <a:t>  </a:t>
            </a:r>
            <a:r>
              <a:rPr lang="en-GB" sz="1000" b="1" dirty="0">
                <a:solidFill>
                  <a:srgbClr val="062E64"/>
                </a:solidFill>
              </a:rPr>
              <a:t>  6 </a:t>
            </a:r>
            <a:r>
              <a:rPr lang="en-GB" sz="1000" dirty="0">
                <a:solidFill>
                  <a:srgbClr val="062E64"/>
                </a:solidFill>
              </a:rPr>
              <a:t>serbatoi di avviamento del buffer</a:t>
            </a:r>
          </a:p>
          <a:p>
            <a:r>
              <a:rPr lang="en-GB" sz="1000" dirty="0">
                <a:solidFill>
                  <a:srgbClr val="062E64"/>
                </a:solidFill>
              </a:rPr>
              <a:t>  </a:t>
            </a:r>
            <a:r>
              <a:rPr lang="en-GB" sz="1000" b="1" dirty="0">
                <a:solidFill>
                  <a:srgbClr val="062E64"/>
                </a:solidFill>
              </a:rPr>
              <a:t>  7 </a:t>
            </a:r>
            <a:r>
              <a:rPr lang="en-GB" sz="1000" dirty="0">
                <a:solidFill>
                  <a:srgbClr val="062E64"/>
                </a:solidFill>
              </a:rPr>
              <a:t>Vasche di incubazione</a:t>
            </a:r>
          </a:p>
          <a:p>
            <a:r>
              <a:rPr lang="en-GB" sz="1000" dirty="0">
                <a:solidFill>
                  <a:srgbClr val="062E64"/>
                </a:solidFill>
              </a:rPr>
              <a:t>  </a:t>
            </a:r>
            <a:r>
              <a:rPr lang="en-GB" sz="1000" b="1" dirty="0">
                <a:solidFill>
                  <a:srgbClr val="062E64"/>
                </a:solidFill>
              </a:rPr>
              <a:t>  8 </a:t>
            </a:r>
            <a:r>
              <a:rPr lang="en-GB" sz="1000" dirty="0">
                <a:solidFill>
                  <a:srgbClr val="062E64"/>
                </a:solidFill>
              </a:rPr>
              <a:t>Raffreddatore di piastre</a:t>
            </a:r>
          </a:p>
          <a:p>
            <a:r>
              <a:rPr lang="en-GB" sz="1000" dirty="0">
                <a:solidFill>
                  <a:srgbClr val="062E64"/>
                </a:solidFill>
              </a:rPr>
              <a:t>  </a:t>
            </a:r>
            <a:r>
              <a:rPr lang="en-GB" sz="1000" b="1" dirty="0">
                <a:solidFill>
                  <a:srgbClr val="062E64"/>
                </a:solidFill>
              </a:rPr>
              <a:t>  9 </a:t>
            </a:r>
            <a:r>
              <a:rPr lang="en-GB" sz="1000" dirty="0">
                <a:solidFill>
                  <a:srgbClr val="062E64"/>
                </a:solidFill>
              </a:rPr>
              <a:t>Serbatoi tampone</a:t>
            </a:r>
          </a:p>
          <a:p>
            <a:r>
              <a:rPr lang="en-GB" sz="1000" b="1" dirty="0">
                <a:solidFill>
                  <a:srgbClr val="062E64"/>
                </a:solidFill>
              </a:rPr>
              <a:t>   10 </a:t>
            </a:r>
            <a:r>
              <a:rPr lang="en-GB" sz="1000" dirty="0" err="1">
                <a:solidFill>
                  <a:srgbClr val="062E64"/>
                </a:solidFill>
              </a:rPr>
              <a:t>Frutta</a:t>
            </a:r>
            <a:r>
              <a:rPr lang="en-GB" sz="1000" dirty="0">
                <a:solidFill>
                  <a:srgbClr val="062E64"/>
                </a:solidFill>
              </a:rPr>
              <a:t>/</a:t>
            </a:r>
            <a:r>
              <a:rPr lang="en-GB" sz="1000" dirty="0" err="1">
                <a:solidFill>
                  <a:srgbClr val="062E64"/>
                </a:solidFill>
              </a:rPr>
              <a:t>aromi</a:t>
            </a:r>
            <a:endParaRPr lang="en-GB" sz="1000" dirty="0">
              <a:solidFill>
                <a:srgbClr val="062E64"/>
              </a:solidFill>
            </a:endParaRPr>
          </a:p>
          <a:p>
            <a:r>
              <a:rPr lang="en-GB" sz="1000" b="1" dirty="0">
                <a:solidFill>
                  <a:srgbClr val="062E64"/>
                </a:solidFill>
              </a:rPr>
              <a:t>   11 </a:t>
            </a:r>
            <a:r>
              <a:rPr lang="en-GB" sz="1000" dirty="0">
                <a:solidFill>
                  <a:srgbClr val="062E64"/>
                </a:solidFill>
              </a:rPr>
              <a:t>Miscelatore</a:t>
            </a:r>
          </a:p>
          <a:p>
            <a:r>
              <a:rPr lang="en-GB" sz="1000" b="1" dirty="0">
                <a:solidFill>
                  <a:srgbClr val="062E64"/>
                </a:solidFill>
              </a:rPr>
              <a:t>   12 </a:t>
            </a:r>
            <a:r>
              <a:rPr lang="en-GB" sz="1000" dirty="0">
                <a:solidFill>
                  <a:srgbClr val="062E64"/>
                </a:solidFill>
              </a:rPr>
              <a:t>Imballaggio</a:t>
            </a:r>
          </a:p>
        </p:txBody>
      </p:sp>
    </p:spTree>
    <p:extLst>
      <p:ext uri="{BB962C8B-B14F-4D97-AF65-F5344CB8AC3E}">
        <p14:creationId xmlns:p14="http://schemas.microsoft.com/office/powerpoint/2010/main" val="1830014745"/>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a14="http://schemas.microsoft.com/office/drawing/2010/main" xmlns="">
      <p:transition advClick="0"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374" y="1260757"/>
            <a:ext cx="9580839" cy="5367052"/>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569844" y="1127004"/>
            <a:ext cx="6208643" cy="630649"/>
          </a:xfrm>
        </p:spPr>
        <p:txBody>
          <a:bodyPr>
            <a:normAutofit fontScale="90000"/>
          </a:bodyPr>
          <a:lstStyle/>
          <a:p>
            <a:pPr algn="just"/>
            <a:r>
              <a:rPr lang="en-GB" dirty="0"/>
              <a:t>4.5. Tecnologia di lavorazione </a:t>
            </a:r>
            <a:endParaRPr lang="es-ES" dirty="0"/>
          </a:p>
        </p:txBody>
      </p:sp>
      <p:sp>
        <p:nvSpPr>
          <p:cNvPr id="7" name="Rectángulo 6"/>
          <p:cNvSpPr/>
          <p:nvPr/>
        </p:nvSpPr>
        <p:spPr>
          <a:xfrm>
            <a:off x="1438699" y="1675946"/>
            <a:ext cx="4657301" cy="397032"/>
          </a:xfrm>
          <a:prstGeom prst="rect">
            <a:avLst/>
          </a:prstGeom>
        </p:spPr>
        <p:txBody>
          <a:bodyPr wrap="none">
            <a:spAutoFit/>
          </a:bodyPr>
          <a:lstStyle/>
          <a:p>
            <a:pPr>
              <a:lnSpc>
                <a:spcPct val="90000"/>
              </a:lnSpc>
              <a:spcBef>
                <a:spcPts val="1000"/>
              </a:spcBef>
            </a:pPr>
            <a:r>
              <a:rPr lang="en-US" sz="2200" dirty="0">
                <a:solidFill>
                  <a:schemeClr val="accent5">
                    <a:lumMod val="75000"/>
                  </a:schemeClr>
                </a:solidFill>
              </a:rPr>
              <a:t>Alternative di processo per lo yogurt da bere</a:t>
            </a:r>
            <a:endParaRPr lang="en-GB" sz="2200" dirty="0">
              <a:solidFill>
                <a:schemeClr val="accent5">
                  <a:lumMod val="75000"/>
                </a:schemeClr>
              </a:solidFill>
            </a:endParaRPr>
          </a:p>
        </p:txBody>
      </p:sp>
      <p:sp>
        <p:nvSpPr>
          <p:cNvPr id="10" name="Rectángulo 9"/>
          <p:cNvSpPr/>
          <p:nvPr/>
        </p:nvSpPr>
        <p:spPr>
          <a:xfrm>
            <a:off x="8201078" y="6258963"/>
            <a:ext cx="3164905" cy="276999"/>
          </a:xfrm>
          <a:prstGeom prst="rect">
            <a:avLst/>
          </a:prstGeom>
        </p:spPr>
        <p:txBody>
          <a:bodyPr wrap="none">
            <a:spAutoFit/>
          </a:bodyPr>
          <a:lstStyle/>
          <a:p>
            <a:r>
              <a:rPr lang="en-GB" sz="1200" dirty="0">
                <a:solidFill>
                  <a:srgbClr val="062E64"/>
                </a:solidFill>
              </a:rPr>
              <a:t>Fonte: </a:t>
            </a:r>
            <a:r>
              <a:rPr lang="en-GB" sz="1200" i="1" dirty="0">
                <a:solidFill>
                  <a:srgbClr val="062E64"/>
                </a:solidFill>
              </a:rPr>
              <a:t>Manuale di lavorazione del latte ©Tetra Pak</a:t>
            </a:r>
            <a:endParaRPr lang="es-ES" sz="1200" dirty="0">
              <a:solidFill>
                <a:srgbClr val="062E64"/>
              </a:solidFill>
            </a:endParaRPr>
          </a:p>
        </p:txBody>
      </p:sp>
      <p:sp>
        <p:nvSpPr>
          <p:cNvPr id="8" name="CuadroTexto 7"/>
          <p:cNvSpPr txBox="1"/>
          <p:nvPr/>
        </p:nvSpPr>
        <p:spPr>
          <a:xfrm>
            <a:off x="2977437" y="5597243"/>
            <a:ext cx="2072289" cy="938719"/>
          </a:xfrm>
          <a:prstGeom prst="rect">
            <a:avLst/>
          </a:prstGeom>
          <a:solidFill>
            <a:schemeClr val="bg1"/>
          </a:solidFill>
        </p:spPr>
        <p:txBody>
          <a:bodyPr wrap="square" rtlCol="0">
            <a:spAutoFit/>
          </a:bodyPr>
          <a:lstStyle/>
          <a:p>
            <a:r>
              <a:rPr lang="en-GB" sz="1100" dirty="0">
                <a:solidFill>
                  <a:srgbClr val="062E64"/>
                </a:solidFill>
              </a:rPr>
              <a:t>Yogurt </a:t>
            </a:r>
          </a:p>
          <a:p>
            <a:r>
              <a:rPr lang="en-GB" sz="1100" dirty="0">
                <a:solidFill>
                  <a:srgbClr val="062E64"/>
                </a:solidFill>
              </a:rPr>
              <a:t>Mezzi di raffreddamento</a:t>
            </a:r>
          </a:p>
          <a:p>
            <a:r>
              <a:rPr lang="en-GB" sz="1100" dirty="0">
                <a:solidFill>
                  <a:srgbClr val="062E64"/>
                </a:solidFill>
              </a:rPr>
              <a:t>Mezzi di riscaldamento</a:t>
            </a:r>
          </a:p>
          <a:p>
            <a:r>
              <a:rPr lang="en-GB" sz="1100" dirty="0" err="1">
                <a:solidFill>
                  <a:srgbClr val="062E64"/>
                </a:solidFill>
              </a:rPr>
              <a:t>Aromi</a:t>
            </a:r>
            <a:endParaRPr lang="en-GB" sz="1100" dirty="0">
              <a:solidFill>
                <a:srgbClr val="062E64"/>
              </a:solidFill>
            </a:endParaRPr>
          </a:p>
          <a:p>
            <a:r>
              <a:rPr lang="en-GB" sz="1100" dirty="0">
                <a:solidFill>
                  <a:srgbClr val="062E64"/>
                </a:solidFill>
              </a:rPr>
              <a:t>Stabilizzatore</a:t>
            </a:r>
          </a:p>
        </p:txBody>
      </p:sp>
      <p:sp>
        <p:nvSpPr>
          <p:cNvPr id="9" name="CuadroTexto 8"/>
          <p:cNvSpPr txBox="1"/>
          <p:nvPr/>
        </p:nvSpPr>
        <p:spPr>
          <a:xfrm>
            <a:off x="1750772" y="4396914"/>
            <a:ext cx="4525617" cy="1200329"/>
          </a:xfrm>
          <a:prstGeom prst="rect">
            <a:avLst/>
          </a:prstGeom>
          <a:solidFill>
            <a:schemeClr val="bg1"/>
          </a:solidFill>
        </p:spPr>
        <p:txBody>
          <a:bodyPr wrap="square" rtlCol="0">
            <a:spAutoFit/>
          </a:bodyPr>
          <a:lstStyle/>
          <a:p>
            <a:r>
              <a:rPr lang="en-GB" sz="1200" b="1" dirty="0">
                <a:solidFill>
                  <a:srgbClr val="062E64"/>
                </a:solidFill>
              </a:rPr>
              <a:t>A </a:t>
            </a:r>
            <a:r>
              <a:rPr lang="en-GB" sz="1200" dirty="0">
                <a:solidFill>
                  <a:srgbClr val="062E64"/>
                </a:solidFill>
              </a:rPr>
              <a:t>Omogeneizzato e raffreddato</a:t>
            </a:r>
          </a:p>
          <a:p>
            <a:r>
              <a:rPr lang="en-GB" sz="1200" dirty="0">
                <a:solidFill>
                  <a:srgbClr val="062E64"/>
                </a:solidFill>
              </a:rPr>
              <a:t>    Durata di conservazione: 2-3 settimane, in frigorifero</a:t>
            </a:r>
          </a:p>
          <a:p>
            <a:r>
              <a:rPr lang="en-GB" sz="1200" b="1" dirty="0">
                <a:solidFill>
                  <a:srgbClr val="062E64"/>
                </a:solidFill>
              </a:rPr>
              <a:t>B </a:t>
            </a:r>
            <a:r>
              <a:rPr lang="en-GB" sz="1200" dirty="0">
                <a:solidFill>
                  <a:srgbClr val="062E64"/>
                </a:solidFill>
              </a:rPr>
              <a:t>Omogeneizzato, pastorizzato, confezionato asetticamente</a:t>
            </a:r>
          </a:p>
          <a:p>
            <a:r>
              <a:rPr lang="en-GB" sz="1200" dirty="0">
                <a:solidFill>
                  <a:srgbClr val="062E64"/>
                </a:solidFill>
              </a:rPr>
              <a:t>    Durata di conservazione: 1-2 mesi, refrigerato</a:t>
            </a:r>
          </a:p>
          <a:p>
            <a:r>
              <a:rPr lang="en-GB" sz="1200" b="1" dirty="0">
                <a:solidFill>
                  <a:srgbClr val="062E64"/>
                </a:solidFill>
              </a:rPr>
              <a:t>C </a:t>
            </a:r>
            <a:r>
              <a:rPr lang="en-GB" sz="1200" dirty="0">
                <a:solidFill>
                  <a:srgbClr val="062E64"/>
                </a:solidFill>
              </a:rPr>
              <a:t>Omogeneizzato, trattato UHT, confezionato asetticamente</a:t>
            </a:r>
          </a:p>
          <a:p>
            <a:r>
              <a:rPr lang="en-GB" sz="1200" dirty="0">
                <a:solidFill>
                  <a:srgbClr val="062E64"/>
                </a:solidFill>
              </a:rPr>
              <a:t>    Durata di conservazione: diversi mesi a temperatura ambiente</a:t>
            </a:r>
          </a:p>
        </p:txBody>
      </p:sp>
    </p:spTree>
    <p:extLst>
      <p:ext uri="{BB962C8B-B14F-4D97-AF65-F5344CB8AC3E}">
        <p14:creationId xmlns:p14="http://schemas.microsoft.com/office/powerpoint/2010/main" val="355493136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a14="http://schemas.microsoft.com/office/drawing/2010/main" xmlns="">
      <p:transition advClick="0"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671" y="1570383"/>
            <a:ext cx="7537334" cy="5218043"/>
          </a:xfrm>
          <a:prstGeom prst="rect">
            <a:avLst/>
          </a:prstGeom>
        </p:spPr>
      </p:pic>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6893858" cy="730041"/>
          </a:xfrm>
        </p:spPr>
        <p:txBody>
          <a:bodyPr/>
          <a:lstStyle/>
          <a:p>
            <a:pPr algn="just"/>
            <a:r>
              <a:rPr lang="en-GB" dirty="0"/>
              <a:t>4.5. Tecnologia di lavorazione </a:t>
            </a:r>
            <a:endParaRPr lang="es-ES" dirty="0"/>
          </a:p>
        </p:txBody>
      </p:sp>
      <p:sp>
        <p:nvSpPr>
          <p:cNvPr id="7" name="Rectángulo 6"/>
          <p:cNvSpPr/>
          <p:nvPr/>
        </p:nvSpPr>
        <p:spPr>
          <a:xfrm>
            <a:off x="371061" y="1899440"/>
            <a:ext cx="2988365" cy="1006429"/>
          </a:xfrm>
          <a:prstGeom prst="rect">
            <a:avLst/>
          </a:prstGeom>
        </p:spPr>
        <p:txBody>
          <a:bodyPr wrap="square">
            <a:spAutoFit/>
          </a:bodyPr>
          <a:lstStyle/>
          <a:p>
            <a:pPr>
              <a:lnSpc>
                <a:spcPct val="90000"/>
              </a:lnSpc>
              <a:spcBef>
                <a:spcPts val="1000"/>
              </a:spcBef>
            </a:pPr>
            <a:r>
              <a:rPr lang="en-US" sz="2200" dirty="0">
                <a:solidFill>
                  <a:schemeClr val="accent5">
                    <a:lumMod val="75000"/>
                  </a:schemeClr>
                </a:solidFill>
              </a:rPr>
              <a:t>Alternative per la produzione di yogurt gelato</a:t>
            </a:r>
            <a:endParaRPr lang="en-GB" sz="2200" dirty="0">
              <a:solidFill>
                <a:schemeClr val="accent5">
                  <a:lumMod val="75000"/>
                </a:schemeClr>
              </a:solidFill>
            </a:endParaRPr>
          </a:p>
        </p:txBody>
      </p:sp>
      <p:sp>
        <p:nvSpPr>
          <p:cNvPr id="10" name="Rectángulo 9"/>
          <p:cNvSpPr/>
          <p:nvPr/>
        </p:nvSpPr>
        <p:spPr>
          <a:xfrm>
            <a:off x="1648419" y="6088524"/>
            <a:ext cx="3164905" cy="276999"/>
          </a:xfrm>
          <a:prstGeom prst="rect">
            <a:avLst/>
          </a:prstGeom>
        </p:spPr>
        <p:txBody>
          <a:bodyPr wrap="none">
            <a:spAutoFit/>
          </a:bodyPr>
          <a:lstStyle/>
          <a:p>
            <a:r>
              <a:rPr lang="en-GB" sz="1200" dirty="0">
                <a:solidFill>
                  <a:srgbClr val="062E64"/>
                </a:solidFill>
              </a:rPr>
              <a:t>Fonte: </a:t>
            </a:r>
            <a:r>
              <a:rPr lang="en-GB" sz="1200" i="1" dirty="0">
                <a:solidFill>
                  <a:srgbClr val="062E64"/>
                </a:solidFill>
              </a:rPr>
              <a:t>Manuale di lavorazione del latte ©Tetra Pak</a:t>
            </a:r>
            <a:endParaRPr lang="es-ES" sz="1200" dirty="0">
              <a:solidFill>
                <a:srgbClr val="062E64"/>
              </a:solidFill>
            </a:endParaRPr>
          </a:p>
        </p:txBody>
      </p:sp>
      <p:sp>
        <p:nvSpPr>
          <p:cNvPr id="8" name="CuadroTexto 7"/>
          <p:cNvSpPr txBox="1"/>
          <p:nvPr/>
        </p:nvSpPr>
        <p:spPr>
          <a:xfrm>
            <a:off x="3545580" y="1854454"/>
            <a:ext cx="2988365" cy="830997"/>
          </a:xfrm>
          <a:prstGeom prst="rect">
            <a:avLst/>
          </a:prstGeom>
          <a:solidFill>
            <a:schemeClr val="bg1"/>
          </a:solidFill>
        </p:spPr>
        <p:txBody>
          <a:bodyPr wrap="square" rtlCol="0">
            <a:spAutoFit/>
          </a:bodyPr>
          <a:lstStyle/>
          <a:p>
            <a:r>
              <a:rPr lang="en-GB" sz="1200" b="1" dirty="0">
                <a:solidFill>
                  <a:srgbClr val="062E64"/>
                </a:solidFill>
              </a:rPr>
              <a:t>A </a:t>
            </a:r>
            <a:r>
              <a:rPr lang="en-GB" sz="1200" dirty="0">
                <a:solidFill>
                  <a:srgbClr val="062E64"/>
                </a:solidFill>
              </a:rPr>
              <a:t>produzione di yogurt</a:t>
            </a:r>
          </a:p>
          <a:p>
            <a:r>
              <a:rPr lang="en-GB" sz="1200" b="1" dirty="0">
                <a:solidFill>
                  <a:srgbClr val="062E64"/>
                </a:solidFill>
              </a:rPr>
              <a:t>B </a:t>
            </a:r>
            <a:r>
              <a:rPr lang="en-GB" sz="1200" dirty="0">
                <a:solidFill>
                  <a:srgbClr val="062E64"/>
                </a:solidFill>
              </a:rPr>
              <a:t>Gelato duro</a:t>
            </a:r>
          </a:p>
          <a:p>
            <a:r>
              <a:rPr lang="en-GB" sz="1200" b="1" dirty="0">
                <a:solidFill>
                  <a:srgbClr val="062E64"/>
                </a:solidFill>
              </a:rPr>
              <a:t>C </a:t>
            </a:r>
            <a:r>
              <a:rPr lang="en-GB" sz="1200" dirty="0">
                <a:solidFill>
                  <a:srgbClr val="062E64"/>
                </a:solidFill>
              </a:rPr>
              <a:t>Miscela di gelato morbido</a:t>
            </a:r>
          </a:p>
          <a:p>
            <a:r>
              <a:rPr lang="en-GB" sz="1200" b="1" dirty="0">
                <a:solidFill>
                  <a:srgbClr val="062E64"/>
                </a:solidFill>
              </a:rPr>
              <a:t>D </a:t>
            </a:r>
            <a:r>
              <a:rPr lang="en-GB" sz="1200" dirty="0">
                <a:solidFill>
                  <a:srgbClr val="062E64"/>
                </a:solidFill>
              </a:rPr>
              <a:t>Miscela di gelato morbido a lunga durata</a:t>
            </a:r>
          </a:p>
        </p:txBody>
      </p:sp>
      <p:sp>
        <p:nvSpPr>
          <p:cNvPr id="11" name="CuadroTexto 10"/>
          <p:cNvSpPr txBox="1"/>
          <p:nvPr/>
        </p:nvSpPr>
        <p:spPr>
          <a:xfrm>
            <a:off x="3283795" y="2706395"/>
            <a:ext cx="3059058" cy="2862322"/>
          </a:xfrm>
          <a:prstGeom prst="rect">
            <a:avLst/>
          </a:prstGeom>
          <a:solidFill>
            <a:schemeClr val="bg1"/>
          </a:solidFill>
        </p:spPr>
        <p:txBody>
          <a:bodyPr wrap="square" rtlCol="0">
            <a:spAutoFit/>
          </a:bodyPr>
          <a:lstStyle/>
          <a:p>
            <a:r>
              <a:rPr lang="en-GB" sz="1200" dirty="0">
                <a:solidFill>
                  <a:srgbClr val="062E64"/>
                </a:solidFill>
              </a:rPr>
              <a:t>  </a:t>
            </a:r>
            <a:r>
              <a:rPr lang="en-GB" sz="1200" b="1" dirty="0">
                <a:solidFill>
                  <a:srgbClr val="062E64"/>
                </a:solidFill>
              </a:rPr>
              <a:t>1 </a:t>
            </a:r>
            <a:r>
              <a:rPr lang="en-GB" sz="1200" dirty="0">
                <a:solidFill>
                  <a:srgbClr val="062E64"/>
                </a:solidFill>
              </a:rPr>
              <a:t>Serbatoi di miscelazione</a:t>
            </a:r>
          </a:p>
          <a:p>
            <a:r>
              <a:rPr lang="en-GB" sz="1200" dirty="0">
                <a:solidFill>
                  <a:srgbClr val="062E64"/>
                </a:solidFill>
              </a:rPr>
              <a:t>  </a:t>
            </a:r>
            <a:r>
              <a:rPr lang="en-GB" sz="1200" b="1" dirty="0">
                <a:solidFill>
                  <a:srgbClr val="062E64"/>
                </a:solidFill>
              </a:rPr>
              <a:t>2 </a:t>
            </a:r>
            <a:r>
              <a:rPr lang="en-GB" sz="1200" dirty="0">
                <a:solidFill>
                  <a:srgbClr val="062E64"/>
                </a:solidFill>
              </a:rPr>
              <a:t>Pastorizzatore</a:t>
            </a:r>
          </a:p>
          <a:p>
            <a:r>
              <a:rPr lang="en-GB" sz="1200" dirty="0">
                <a:solidFill>
                  <a:srgbClr val="062E64"/>
                </a:solidFill>
              </a:rPr>
              <a:t>  </a:t>
            </a:r>
            <a:r>
              <a:rPr lang="en-GB" sz="1200" b="1" dirty="0">
                <a:solidFill>
                  <a:srgbClr val="062E64"/>
                </a:solidFill>
              </a:rPr>
              <a:t>3 </a:t>
            </a:r>
            <a:r>
              <a:rPr lang="en-GB" sz="1200" dirty="0">
                <a:solidFill>
                  <a:srgbClr val="062E64"/>
                </a:solidFill>
              </a:rPr>
              <a:t>serbatoi di avviamento alla rinfusa</a:t>
            </a:r>
          </a:p>
          <a:p>
            <a:r>
              <a:rPr lang="en-GB" sz="1200" dirty="0">
                <a:solidFill>
                  <a:srgbClr val="062E64"/>
                </a:solidFill>
              </a:rPr>
              <a:t>  </a:t>
            </a:r>
            <a:r>
              <a:rPr lang="en-GB" sz="1200" b="1" dirty="0">
                <a:solidFill>
                  <a:srgbClr val="062E64"/>
                </a:solidFill>
              </a:rPr>
              <a:t>4 </a:t>
            </a:r>
            <a:r>
              <a:rPr lang="en-GB" sz="1200" dirty="0">
                <a:solidFill>
                  <a:srgbClr val="062E64"/>
                </a:solidFill>
              </a:rPr>
              <a:t>vasche di incubazione</a:t>
            </a:r>
          </a:p>
          <a:p>
            <a:r>
              <a:rPr lang="en-GB" sz="1200" dirty="0">
                <a:solidFill>
                  <a:srgbClr val="062E64"/>
                </a:solidFill>
              </a:rPr>
              <a:t>  </a:t>
            </a:r>
            <a:r>
              <a:rPr lang="en-GB" sz="1200" b="1" dirty="0">
                <a:solidFill>
                  <a:srgbClr val="062E64"/>
                </a:solidFill>
              </a:rPr>
              <a:t>5 </a:t>
            </a:r>
            <a:r>
              <a:rPr lang="en-GB" sz="1200" dirty="0">
                <a:solidFill>
                  <a:srgbClr val="062E64"/>
                </a:solidFill>
              </a:rPr>
              <a:t>Raffreddatore</a:t>
            </a:r>
          </a:p>
          <a:p>
            <a:r>
              <a:rPr lang="en-GB" sz="1200" dirty="0">
                <a:solidFill>
                  <a:srgbClr val="062E64"/>
                </a:solidFill>
              </a:rPr>
              <a:t>  </a:t>
            </a:r>
            <a:r>
              <a:rPr lang="en-GB" sz="1200" b="1" dirty="0">
                <a:solidFill>
                  <a:srgbClr val="062E64"/>
                </a:solidFill>
              </a:rPr>
              <a:t>6 </a:t>
            </a:r>
            <a:r>
              <a:rPr lang="en-GB" sz="1200" dirty="0">
                <a:solidFill>
                  <a:srgbClr val="062E64"/>
                </a:solidFill>
              </a:rPr>
              <a:t>Serbatoi tampone</a:t>
            </a:r>
          </a:p>
          <a:p>
            <a:r>
              <a:rPr lang="en-GB" sz="1200" dirty="0">
                <a:solidFill>
                  <a:srgbClr val="062E64"/>
                </a:solidFill>
              </a:rPr>
              <a:t>  </a:t>
            </a:r>
            <a:r>
              <a:rPr lang="en-GB" sz="1200" b="1" dirty="0">
                <a:solidFill>
                  <a:srgbClr val="062E64"/>
                </a:solidFill>
              </a:rPr>
              <a:t>7 </a:t>
            </a:r>
            <a:r>
              <a:rPr lang="en-GB" sz="1200" dirty="0">
                <a:solidFill>
                  <a:srgbClr val="062E64"/>
                </a:solidFill>
              </a:rPr>
              <a:t>Congelatore per gelati</a:t>
            </a:r>
          </a:p>
          <a:p>
            <a:r>
              <a:rPr lang="en-GB" sz="1200" dirty="0">
                <a:solidFill>
                  <a:srgbClr val="062E64"/>
                </a:solidFill>
              </a:rPr>
              <a:t>  </a:t>
            </a:r>
            <a:r>
              <a:rPr lang="en-GB" sz="1200" b="1" dirty="0">
                <a:solidFill>
                  <a:srgbClr val="062E64"/>
                </a:solidFill>
              </a:rPr>
              <a:t>8 </a:t>
            </a:r>
            <a:r>
              <a:rPr lang="en-GB" sz="1200" dirty="0">
                <a:solidFill>
                  <a:srgbClr val="062E64"/>
                </a:solidFill>
              </a:rPr>
              <a:t>Serbatoi di aromi</a:t>
            </a:r>
          </a:p>
          <a:p>
            <a:r>
              <a:rPr lang="en-GB" sz="1200" dirty="0">
                <a:solidFill>
                  <a:srgbClr val="062E64"/>
                </a:solidFill>
              </a:rPr>
              <a:t>  </a:t>
            </a:r>
            <a:r>
              <a:rPr lang="en-GB" sz="1200" b="1" dirty="0">
                <a:solidFill>
                  <a:srgbClr val="062E64"/>
                </a:solidFill>
              </a:rPr>
              <a:t>9 </a:t>
            </a:r>
            <a:r>
              <a:rPr lang="en-GB" sz="1200" dirty="0">
                <a:solidFill>
                  <a:srgbClr val="062E64"/>
                </a:solidFill>
              </a:rPr>
              <a:t>Bar freezer</a:t>
            </a:r>
          </a:p>
          <a:p>
            <a:r>
              <a:rPr lang="en-GB" sz="1200" b="1" dirty="0">
                <a:solidFill>
                  <a:srgbClr val="062E64"/>
                </a:solidFill>
              </a:rPr>
              <a:t>10 </a:t>
            </a:r>
            <a:r>
              <a:rPr lang="en-GB" sz="1200" dirty="0">
                <a:solidFill>
                  <a:srgbClr val="062E64"/>
                </a:solidFill>
              </a:rPr>
              <a:t>Riempimento tazza/cono</a:t>
            </a:r>
          </a:p>
          <a:p>
            <a:r>
              <a:rPr lang="en-GB" sz="1200" b="1" dirty="0">
                <a:solidFill>
                  <a:srgbClr val="062E64"/>
                </a:solidFill>
              </a:rPr>
              <a:t>11 </a:t>
            </a:r>
            <a:r>
              <a:rPr lang="en-GB" sz="1200" dirty="0">
                <a:solidFill>
                  <a:srgbClr val="062E64"/>
                </a:solidFill>
              </a:rPr>
              <a:t>Imballaggio</a:t>
            </a:r>
          </a:p>
          <a:p>
            <a:r>
              <a:rPr lang="en-GB" sz="1200" b="1" dirty="0">
                <a:solidFill>
                  <a:srgbClr val="062E64"/>
                </a:solidFill>
              </a:rPr>
              <a:t>12 </a:t>
            </a:r>
            <a:r>
              <a:rPr lang="en-GB" sz="1200" dirty="0">
                <a:solidFill>
                  <a:srgbClr val="062E64"/>
                </a:solidFill>
              </a:rPr>
              <a:t>Trattamento UHT</a:t>
            </a:r>
          </a:p>
          <a:p>
            <a:r>
              <a:rPr lang="en-GB" sz="1200" b="1" dirty="0">
                <a:solidFill>
                  <a:srgbClr val="062E64"/>
                </a:solidFill>
              </a:rPr>
              <a:t>13 </a:t>
            </a:r>
            <a:r>
              <a:rPr lang="en-GB" sz="1200" dirty="0">
                <a:solidFill>
                  <a:srgbClr val="062E64"/>
                </a:solidFill>
              </a:rPr>
              <a:t>Imballaggio asettico</a:t>
            </a:r>
          </a:p>
          <a:p>
            <a:r>
              <a:rPr lang="en-GB" sz="1200" b="1" dirty="0">
                <a:solidFill>
                  <a:srgbClr val="062E64"/>
                </a:solidFill>
              </a:rPr>
              <a:t>14 </a:t>
            </a:r>
            <a:r>
              <a:rPr lang="en-GB" sz="1200" dirty="0">
                <a:solidFill>
                  <a:srgbClr val="062E64"/>
                </a:solidFill>
              </a:rPr>
              <a:t>Macchina per il soft-ice presso il rivenditore</a:t>
            </a:r>
          </a:p>
        </p:txBody>
      </p:sp>
    </p:spTree>
    <p:extLst>
      <p:ext uri="{BB962C8B-B14F-4D97-AF65-F5344CB8AC3E}">
        <p14:creationId xmlns:p14="http://schemas.microsoft.com/office/powerpoint/2010/main" val="24458447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a14="http://schemas.microsoft.com/office/drawing/2010/main" xmlns="">
      <p:transition advClick="0"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a:t>4.6. Riferimenti / link </a:t>
            </a:r>
            <a:endParaRPr lang="es-ES" dirty="0"/>
          </a:p>
        </p:txBody>
      </p:sp>
      <p:sp>
        <p:nvSpPr>
          <p:cNvPr id="6" name="Content Placeholder 2">
            <a:extLst>
              <a:ext uri="{FF2B5EF4-FFF2-40B4-BE49-F238E27FC236}">
                <a16:creationId xmlns:a16="http://schemas.microsoft.com/office/drawing/2014/main" id="{DBE18B30-9AA9-423F-ACB5-930B869328A2}"/>
              </a:ext>
            </a:extLst>
          </p:cNvPr>
          <p:cNvSpPr txBox="1">
            <a:spLocks/>
          </p:cNvSpPr>
          <p:nvPr/>
        </p:nvSpPr>
        <p:spPr>
          <a:xfrm>
            <a:off x="838200" y="2072237"/>
            <a:ext cx="10799618" cy="4259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n-GB" sz="2000" noProof="1">
                <a:solidFill>
                  <a:srgbClr val="062E64"/>
                </a:solidFill>
              </a:rPr>
              <a:t>Condony, R. et al. (1988). </a:t>
            </a:r>
            <a:r>
              <a:rPr lang="en-GB" sz="2000" i="1" noProof="1">
                <a:solidFill>
                  <a:srgbClr val="062E64"/>
                </a:solidFill>
              </a:rPr>
              <a:t>Yogur: elaborazione e valore nutritivo</a:t>
            </a:r>
            <a:r>
              <a:rPr lang="en-GB" sz="2000" noProof="1">
                <a:solidFill>
                  <a:srgbClr val="062E64"/>
                </a:solidFill>
              </a:rPr>
              <a:t>, Fundación Española de la Nutrición.</a:t>
            </a:r>
          </a:p>
          <a:p>
            <a:pPr marL="457200" lvl="1" indent="0" algn="just">
              <a:lnSpc>
                <a:spcPct val="100000"/>
              </a:lnSpc>
              <a:buNone/>
            </a:pPr>
            <a:r>
              <a:rPr lang="en-GB" sz="2000" noProof="1">
                <a:solidFill>
                  <a:srgbClr val="062E64"/>
                </a:solidFill>
                <a:hlinkClick r:id="rId4"/>
              </a:rPr>
              <a:t>https://www.fen.org.es/publicacion/yogurt-elaboracion-y-valor-nutritivo</a:t>
            </a:r>
            <a:endParaRPr lang="en-GB" sz="2000" noProof="1">
              <a:solidFill>
                <a:srgbClr val="062E64"/>
              </a:solidFill>
            </a:endParaRPr>
          </a:p>
          <a:p>
            <a:pPr algn="just">
              <a:lnSpc>
                <a:spcPct val="100000"/>
              </a:lnSpc>
            </a:pPr>
            <a:r>
              <a:rPr lang="en-GB" sz="2000" i="1" dirty="0">
                <a:solidFill>
                  <a:srgbClr val="062E64"/>
                </a:solidFill>
              </a:rPr>
              <a:t>Dairy Processing Handbook ©Tetra Pak </a:t>
            </a:r>
            <a:r>
              <a:rPr lang="en-GB" sz="2000" noProof="1">
                <a:solidFill>
                  <a:srgbClr val="062E64"/>
                </a:solidFill>
              </a:rPr>
              <a:t>(1995).</a:t>
            </a:r>
          </a:p>
          <a:p>
            <a:pPr marL="457200" lvl="1" indent="0" algn="just">
              <a:lnSpc>
                <a:spcPct val="100000"/>
              </a:lnSpc>
              <a:buNone/>
            </a:pPr>
            <a:r>
              <a:rPr lang="en-GB" sz="2000" noProof="1">
                <a:solidFill>
                  <a:srgbClr val="062E64"/>
                </a:solidFill>
                <a:hlinkClick r:id="rId5"/>
              </a:rPr>
              <a:t>https://dairyprocessinghandbook.tetrapak.com</a:t>
            </a:r>
            <a:endParaRPr lang="en-GB" sz="2000" noProof="1">
              <a:solidFill>
                <a:srgbClr val="062E64"/>
              </a:solidFill>
            </a:endParaRPr>
          </a:p>
          <a:p>
            <a:pPr algn="just">
              <a:lnSpc>
                <a:spcPct val="100000"/>
              </a:lnSpc>
            </a:pPr>
            <a:r>
              <a:rPr lang="en-GB" sz="2000" noProof="1">
                <a:solidFill>
                  <a:srgbClr val="062E64"/>
                </a:solidFill>
              </a:rPr>
              <a:t>Dirección General de Salud Pública y Alimentación (2007). </a:t>
            </a:r>
            <a:r>
              <a:rPr lang="en-GB" sz="2000" i="1" noProof="1">
                <a:solidFill>
                  <a:srgbClr val="062E64"/>
                </a:solidFill>
              </a:rPr>
              <a:t>Leches fermentadas en la Comunidad de Madrid: diagnóstico de situación del mercado y del etiquetado</a:t>
            </a:r>
            <a:r>
              <a:rPr lang="en-GB" sz="2000" noProof="1">
                <a:solidFill>
                  <a:srgbClr val="062E64"/>
                </a:solidFill>
              </a:rPr>
              <a:t>. Documentos Técnicos de Salud Pública, 106. Comunità di Madrid.</a:t>
            </a:r>
          </a:p>
          <a:p>
            <a:pPr marL="457200" lvl="1" indent="0" algn="just">
              <a:lnSpc>
                <a:spcPct val="100000"/>
              </a:lnSpc>
              <a:buNone/>
            </a:pPr>
            <a:r>
              <a:rPr lang="en-GB" sz="2000" noProof="1">
                <a:solidFill>
                  <a:srgbClr val="062E64"/>
                </a:solidFill>
                <a:hlinkClick r:id="rId6"/>
              </a:rPr>
              <a:t>http://www.madrid.org/bvirtual/BVCM009021.pdf</a:t>
            </a:r>
            <a:endParaRPr lang="en-GB" sz="2000" noProof="1">
              <a:solidFill>
                <a:srgbClr val="062E64"/>
              </a:solidFill>
            </a:endParaRPr>
          </a:p>
          <a:p>
            <a:pPr algn="just">
              <a:lnSpc>
                <a:spcPct val="100000"/>
              </a:lnSpc>
            </a:pPr>
            <a:r>
              <a:rPr lang="es-ES" sz="2000" noProof="1">
                <a:solidFill>
                  <a:srgbClr val="062E64"/>
                </a:solidFill>
              </a:rPr>
              <a:t>Federación Nacional de Industrias Lácteas. </a:t>
            </a:r>
            <a:r>
              <a:rPr lang="es-ES" sz="2000" i="1" noProof="1">
                <a:solidFill>
                  <a:srgbClr val="062E64"/>
                </a:solidFill>
              </a:rPr>
              <a:t>Monografia. Queso, yogur e altri cibi fermentati</a:t>
            </a:r>
            <a:r>
              <a:rPr lang="es-ES" sz="2000" noProof="1">
                <a:solidFill>
                  <a:srgbClr val="062E64"/>
                </a:solidFill>
              </a:rPr>
              <a:t>.</a:t>
            </a:r>
          </a:p>
          <a:p>
            <a:pPr marL="457200" lvl="1" indent="0" algn="just">
              <a:lnSpc>
                <a:spcPct val="100000"/>
              </a:lnSpc>
              <a:buNone/>
            </a:pPr>
            <a:r>
              <a:rPr lang="en-GB" sz="2000" noProof="1">
                <a:solidFill>
                  <a:srgbClr val="062E64"/>
                </a:solidFill>
                <a:hlinkClick r:id="rId7"/>
              </a:rPr>
              <a:t>http://www.lacteosinsustituibles.es/p/archivos/pdf/monografia_queso_yogur_otraslechesfermentadas.pdf</a:t>
            </a:r>
            <a:endParaRPr lang="en-GB" sz="2000" noProof="1">
              <a:solidFill>
                <a:srgbClr val="062E64"/>
              </a:solidFill>
            </a:endParaRPr>
          </a:p>
        </p:txBody>
      </p:sp>
      <p:pic>
        <p:nvPicPr>
          <p:cNvPr id="4"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3018" y="6950509"/>
            <a:ext cx="609600" cy="609600"/>
          </a:xfrm>
          <a:prstGeom prst="rect">
            <a:avLst/>
          </a:prstGeom>
        </p:spPr>
      </p:pic>
    </p:spTree>
    <p:extLst>
      <p:ext uri="{BB962C8B-B14F-4D97-AF65-F5344CB8AC3E}">
        <p14:creationId xmlns:p14="http://schemas.microsoft.com/office/powerpoint/2010/main" val="193718887"/>
      </p:ext>
    </p:extLst>
  </p:cSld>
  <p:clrMapOvr>
    <a:masterClrMapping/>
  </p:clrMapOvr>
  <mc:AlternateContent xmlns:mc="http://schemas.openxmlformats.org/markup-compatibility/2006" xmlns:p14="http://schemas.microsoft.com/office/powerpoint/2010/main">
    <mc:Choice Requires="p14">
      <p:transition p14:dur="0" advClick="0" advTm="7920"/>
    </mc:Choice>
    <mc:Fallback xmlns:a16="http://schemas.microsoft.com/office/drawing/2014/main" xmlns="">
      <p:transition advClick="0" advTm="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pPr algn="just"/>
            <a:r>
              <a:rPr lang="en-GB" dirty="0"/>
              <a:t>4.6. </a:t>
            </a:r>
            <a:r>
              <a:rPr lang="en-GB" dirty="0" err="1"/>
              <a:t>Riferimenti</a:t>
            </a:r>
            <a:r>
              <a:rPr lang="en-GB" dirty="0"/>
              <a:t>/link </a:t>
            </a:r>
            <a:endParaRPr lang="es-ES" dirty="0"/>
          </a:p>
        </p:txBody>
      </p:sp>
      <p:sp>
        <p:nvSpPr>
          <p:cNvPr id="6" name="Content Placeholder 2">
            <a:extLst>
              <a:ext uri="{FF2B5EF4-FFF2-40B4-BE49-F238E27FC236}">
                <a16:creationId xmlns:a16="http://schemas.microsoft.com/office/drawing/2014/main" id="{DBE18B30-9AA9-423F-ACB5-930B869328A2}"/>
              </a:ext>
            </a:extLst>
          </p:cNvPr>
          <p:cNvSpPr txBox="1">
            <a:spLocks/>
          </p:cNvSpPr>
          <p:nvPr/>
        </p:nvSpPr>
        <p:spPr>
          <a:xfrm>
            <a:off x="838200" y="2072237"/>
            <a:ext cx="10522527" cy="42592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es-ES" sz="2000" noProof="1">
                <a:solidFill>
                  <a:srgbClr val="062E64"/>
                </a:solidFill>
              </a:rPr>
              <a:t>Würth, D. (2017). </a:t>
            </a:r>
            <a:r>
              <a:rPr lang="es-ES" sz="2000" i="1" noProof="1">
                <a:solidFill>
                  <a:srgbClr val="062E64"/>
                </a:solidFill>
              </a:rPr>
              <a:t>Lácteos fermentados: defectos y causas, tendencias</a:t>
            </a:r>
            <a:r>
              <a:rPr lang="es-ES" sz="2000" noProof="1">
                <a:solidFill>
                  <a:srgbClr val="062E64"/>
                </a:solidFill>
              </a:rPr>
              <a:t>.</a:t>
            </a:r>
          </a:p>
          <a:p>
            <a:pPr marL="457200" lvl="1" indent="0" algn="just">
              <a:lnSpc>
                <a:spcPct val="100000"/>
              </a:lnSpc>
              <a:buNone/>
            </a:pPr>
            <a:r>
              <a:rPr lang="es-ES" sz="1600" noProof="1">
                <a:solidFill>
                  <a:srgbClr val="062E64"/>
                </a:solidFill>
                <a:hlinkClick r:id="rId2"/>
              </a:rPr>
              <a:t>http://proleche.com/wp-content/uploads/2017/10/Charla20.pdf</a:t>
            </a:r>
            <a:endParaRPr lang="es-ES" sz="1600" noProof="1">
              <a:solidFill>
                <a:srgbClr val="062E64"/>
              </a:solidFill>
            </a:endParaRPr>
          </a:p>
          <a:p>
            <a:pPr marL="457200" lvl="1" indent="0" algn="just">
              <a:lnSpc>
                <a:spcPct val="100000"/>
              </a:lnSpc>
              <a:buNone/>
            </a:pPr>
            <a:endParaRPr lang="es-ES" sz="1600" noProof="1">
              <a:solidFill>
                <a:srgbClr val="062E64"/>
              </a:solidFill>
            </a:endParaRPr>
          </a:p>
          <a:p>
            <a:pPr marL="0" indent="0" algn="just">
              <a:lnSpc>
                <a:spcPct val="100000"/>
              </a:lnSpc>
              <a:buNone/>
            </a:pPr>
            <a:r>
              <a:rPr lang="es-ES" sz="2000" noProof="1">
                <a:solidFill>
                  <a:srgbClr val="062E64"/>
                </a:solidFill>
              </a:rPr>
              <a:t>Link di Youtube</a:t>
            </a:r>
          </a:p>
          <a:p>
            <a:pPr algn="just">
              <a:lnSpc>
                <a:spcPct val="100000"/>
              </a:lnSpc>
            </a:pPr>
            <a:r>
              <a:rPr lang="es-ES" sz="2000" noProof="1">
                <a:solidFill>
                  <a:srgbClr val="062E64"/>
                </a:solidFill>
              </a:rPr>
              <a:t>92-Fabricando Made in Spain - Yogures</a:t>
            </a:r>
          </a:p>
          <a:p>
            <a:pPr marL="457200" lvl="1" indent="0" algn="just">
              <a:lnSpc>
                <a:spcPct val="100000"/>
              </a:lnSpc>
              <a:buNone/>
            </a:pPr>
            <a:r>
              <a:rPr lang="es-ES" sz="1600" noProof="1">
                <a:solidFill>
                  <a:srgbClr val="062E64"/>
                </a:solidFill>
                <a:hlinkClick r:id="rId3"/>
              </a:rPr>
              <a:t>https://www.youtube.com/watch?v=v7fG394NEHM</a:t>
            </a:r>
            <a:endParaRPr lang="es-ES" sz="1600" noProof="1">
              <a:solidFill>
                <a:srgbClr val="062E64"/>
              </a:solidFill>
            </a:endParaRPr>
          </a:p>
          <a:p>
            <a:pPr algn="just">
              <a:lnSpc>
                <a:spcPct val="100000"/>
              </a:lnSpc>
            </a:pPr>
            <a:r>
              <a:rPr lang="es-ES" sz="2000" noProof="1">
                <a:solidFill>
                  <a:srgbClr val="062E64"/>
                </a:solidFill>
              </a:rPr>
              <a:t>Yogures "made in Euskadi".</a:t>
            </a:r>
          </a:p>
          <a:p>
            <a:pPr marL="457200" lvl="1" indent="0" algn="just">
              <a:lnSpc>
                <a:spcPct val="100000"/>
              </a:lnSpc>
              <a:buNone/>
            </a:pPr>
            <a:r>
              <a:rPr lang="es-ES" sz="1600" noProof="1">
                <a:solidFill>
                  <a:srgbClr val="062E64"/>
                </a:solidFill>
                <a:hlinkClick r:id="rId4"/>
              </a:rPr>
              <a:t>https://www.youtube.com/watch?v=ja6CfQirtxU</a:t>
            </a:r>
            <a:endParaRPr lang="es-ES" sz="1600" noProof="1">
              <a:solidFill>
                <a:srgbClr val="062E64"/>
              </a:solidFill>
            </a:endParaRPr>
          </a:p>
          <a:p>
            <a:pPr marL="457200" lvl="1" indent="0" algn="just">
              <a:lnSpc>
                <a:spcPct val="100000"/>
              </a:lnSpc>
              <a:buNone/>
            </a:pPr>
            <a:endParaRPr lang="en-GB" sz="1600" noProof="1">
              <a:solidFill>
                <a:srgbClr val="062E64"/>
              </a:solidFill>
            </a:endParaRPr>
          </a:p>
        </p:txBody>
      </p:sp>
    </p:spTree>
    <p:extLst>
      <p:ext uri="{BB962C8B-B14F-4D97-AF65-F5344CB8AC3E}">
        <p14:creationId xmlns:p14="http://schemas.microsoft.com/office/powerpoint/2010/main" val="73362913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a16="http://schemas.microsoft.com/office/drawing/2014/main" xmlns="">
      <p:transition advClick="0"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222A-9ACE-44B6-A8BB-C4B288E776E9}"/>
              </a:ext>
            </a:extLst>
          </p:cNvPr>
          <p:cNvSpPr>
            <a:spLocks noGrp="1"/>
          </p:cNvSpPr>
          <p:nvPr>
            <p:ph type="title"/>
          </p:nvPr>
        </p:nvSpPr>
        <p:spPr>
          <a:xfrm>
            <a:off x="2251364" y="2490226"/>
            <a:ext cx="7757160" cy="1325563"/>
          </a:xfrm>
        </p:spPr>
        <p:txBody>
          <a:bodyPr/>
          <a:lstStyle/>
          <a:p>
            <a:r>
              <a:rPr lang="en-US" dirty="0" err="1"/>
              <a:t>Grazie</a:t>
            </a:r>
            <a:r>
              <a:rPr lang="en-US" dirty="0"/>
              <a:t> per </a:t>
            </a:r>
            <a:r>
              <a:rPr lang="en-US" dirty="0" err="1"/>
              <a:t>l’attenzione</a:t>
            </a:r>
            <a:r>
              <a:rPr lang="en-US" dirty="0"/>
              <a:t>! </a:t>
            </a:r>
            <a:endParaRPr lang="lt-LT" dirty="0"/>
          </a:p>
        </p:txBody>
      </p:sp>
      <p:sp>
        <p:nvSpPr>
          <p:cNvPr id="5" name="TextBox 4">
            <a:extLst>
              <a:ext uri="{FF2B5EF4-FFF2-40B4-BE49-F238E27FC236}">
                <a16:creationId xmlns:a16="http://schemas.microsoft.com/office/drawing/2014/main" id="{4937A23C-F11F-4E75-B5C9-0DA9F0E140B2}"/>
              </a:ext>
            </a:extLst>
          </p:cNvPr>
          <p:cNvSpPr txBox="1"/>
          <p:nvPr/>
        </p:nvSpPr>
        <p:spPr>
          <a:xfrm>
            <a:off x="3047260" y="3548394"/>
            <a:ext cx="6094520" cy="707886"/>
          </a:xfrm>
          <a:prstGeom prst="rect">
            <a:avLst/>
          </a:prstGeom>
          <a:noFill/>
        </p:spPr>
        <p:txBody>
          <a:bodyPr wrap="square">
            <a:spAutoFit/>
          </a:bodyPr>
          <a:lstStyle/>
          <a:p>
            <a:pPr algn="ctr" fontAlgn="base"/>
            <a:r>
              <a:rPr lang="lt-LT" sz="4000" b="0" i="0" dirty="0">
                <a:solidFill>
                  <a:srgbClr val="000000"/>
                </a:solidFill>
                <a:effectLst/>
                <a:latin typeface="apple color emoji"/>
              </a:rPr>
              <a:t>💛</a:t>
            </a:r>
            <a:endParaRPr lang="lt-LT" sz="4000" b="1" i="0" dirty="0">
              <a:solidFill>
                <a:srgbClr val="000000"/>
              </a:solidFill>
              <a:effectLst/>
              <a:latin typeface="helvetica neue"/>
            </a:endParaRPr>
          </a:p>
        </p:txBody>
      </p:sp>
      <p:pic>
        <p:nvPicPr>
          <p:cNvPr id="4"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2700" y="7042150"/>
            <a:ext cx="609600" cy="609600"/>
          </a:xfrm>
          <a:prstGeom prst="rect">
            <a:avLst/>
          </a:prstGeom>
        </p:spPr>
      </p:pic>
    </p:spTree>
    <p:extLst>
      <p:ext uri="{BB962C8B-B14F-4D97-AF65-F5344CB8AC3E}">
        <p14:creationId xmlns:p14="http://schemas.microsoft.com/office/powerpoint/2010/main" val="3803257557"/>
      </p:ext>
    </p:extLst>
  </p:cSld>
  <p:clrMapOvr>
    <a:masterClrMapping/>
  </p:clrMapOvr>
  <mc:AlternateContent xmlns:mc="http://schemas.openxmlformats.org/markup-compatibility/2006" xmlns:p14="http://schemas.microsoft.com/office/powerpoint/2010/main">
    <mc:Choice Requires="p14">
      <p:transition p14:dur="0" advClick="0" advTm="3200"/>
    </mc:Choice>
    <mc:Fallback xmlns:a16="http://schemas.microsoft.com/office/drawing/2014/main" xmlns="">
      <p:transition advClick="0" advTm="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1752396833"/>
              </p:ext>
            </p:extLst>
          </p:nvPr>
        </p:nvGraphicFramePr>
        <p:xfrm>
          <a:off x="437207" y="1928118"/>
          <a:ext cx="5658793" cy="430276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n-GB" sz="1800" b="1" noProof="0" dirty="0">
                          <a:solidFill>
                            <a:schemeClr val="bg1"/>
                          </a:solidFill>
                        </a:rPr>
                        <a:t>Nome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bg1"/>
                          </a:solidFill>
                        </a:rPr>
                        <a:t>Origine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bg1"/>
                          </a:solidFill>
                        </a:rPr>
                        <a:t>Microrganismi fermentativi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a:solidFill>
                            <a:srgbClr val="062E64"/>
                          </a:solidFill>
                        </a:rPr>
                        <a:t>Yogurt (capra, pecora, mucca)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Bulgaria, Turchia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bulgaricus Streptococcus thermophilus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a:solidFill>
                            <a:srgbClr val="062E64"/>
                          </a:solidFill>
                        </a:rPr>
                        <a:t>Kefir (mucca)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Caucaso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casei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diacetylactis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a:solidFill>
                            <a:srgbClr val="062E64"/>
                          </a:solidFill>
                        </a:rPr>
                        <a:t>Candida kefir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a:solidFill>
                            <a:srgbClr val="062E64"/>
                          </a:solidFill>
                        </a:rPr>
                        <a:t>Kluyveromyces </a:t>
                      </a:r>
                      <a:r>
                        <a:rPr lang="en-GB" sz="1600" b="0" i="1" baseline="0" noProof="1">
                          <a:solidFill>
                            <a:srgbClr val="062E64"/>
                          </a:solidFill>
                        </a:rPr>
                        <a:t>fragilis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a:solidFill>
                            <a:srgbClr val="062E64"/>
                          </a:solidFill>
                        </a:rPr>
                        <a:t>Koumis </a:t>
                      </a:r>
                      <a:r>
                        <a:rPr lang="en-GB" sz="1600" b="0" baseline="0" noProof="1">
                          <a:solidFill>
                            <a:srgbClr val="062E64"/>
                          </a:solidFill>
                        </a:rPr>
                        <a:t>(cavalla, mucca)</a:t>
                      </a: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Asia centrale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bulgaricus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a:solidFill>
                            <a:srgbClr val="062E64"/>
                          </a:solidFill>
                        </a:rPr>
                        <a:t>Kluyveromyces </a:t>
                      </a:r>
                      <a:r>
                        <a:rPr lang="en-GB" sz="1600" b="0" i="1" baseline="0" noProof="1">
                          <a:solidFill>
                            <a:srgbClr val="062E64"/>
                          </a:solidFill>
                        </a:rPr>
                        <a:t>lactis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sp>
        <p:nvSpPr>
          <p:cNvPr id="5" name="Rectángulo 4"/>
          <p:cNvSpPr/>
          <p:nvPr/>
        </p:nvSpPr>
        <p:spPr>
          <a:xfrm>
            <a:off x="8912990" y="5865118"/>
            <a:ext cx="2087879" cy="276999"/>
          </a:xfrm>
          <a:prstGeom prst="rect">
            <a:avLst/>
          </a:prstGeom>
        </p:spPr>
        <p:txBody>
          <a:bodyPr wrap="none">
            <a:spAutoFit/>
          </a:bodyPr>
          <a:lstStyle/>
          <a:p>
            <a:r>
              <a:rPr lang="en-GB" sz="1200" dirty="0">
                <a:solidFill>
                  <a:srgbClr val="062E64"/>
                </a:solidFill>
              </a:rPr>
              <a:t>Fonte: </a:t>
            </a:r>
            <a:r>
              <a:rPr lang="en-GB" sz="1200" noProof="1">
                <a:solidFill>
                  <a:srgbClr val="062E64"/>
                </a:solidFill>
              </a:rPr>
              <a:t>Condony </a:t>
            </a:r>
            <a:r>
              <a:rPr lang="en-GB" sz="1200" i="1" dirty="0">
                <a:solidFill>
                  <a:srgbClr val="062E64"/>
                </a:solidFill>
              </a:rPr>
              <a:t>et al. </a:t>
            </a:r>
            <a:r>
              <a:rPr lang="en-GB" sz="1200" dirty="0">
                <a:solidFill>
                  <a:srgbClr val="062E64"/>
                </a:solidFill>
              </a:rPr>
              <a:t>(1988)</a:t>
            </a:r>
            <a:endParaRPr lang="es-ES" sz="1200" dirty="0">
              <a:solidFill>
                <a:srgbClr val="062E64"/>
              </a:solidFill>
            </a:endParaRPr>
          </a:p>
        </p:txBody>
      </p:sp>
      <p:sp>
        <p:nvSpPr>
          <p:cNvPr id="7"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719674"/>
          </a:xfrm>
        </p:spPr>
        <p:txBody>
          <a:bodyPr/>
          <a:lstStyle/>
          <a:p>
            <a:r>
              <a:rPr lang="en-GB" dirty="0"/>
              <a:t>4.1. Tipi di yogurt e latte fermentato </a:t>
            </a:r>
            <a:endParaRPr lang="es-ES" dirty="0"/>
          </a:p>
        </p:txBody>
      </p:sp>
      <p:graphicFrame>
        <p:nvGraphicFramePr>
          <p:cNvPr id="8"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1055827494"/>
              </p:ext>
            </p:extLst>
          </p:nvPr>
        </p:nvGraphicFramePr>
        <p:xfrm>
          <a:off x="6228409" y="2293878"/>
          <a:ext cx="5658793" cy="357124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n-GB" sz="1800" b="1" noProof="0" dirty="0">
                          <a:solidFill>
                            <a:schemeClr val="bg1"/>
                          </a:solidFill>
                        </a:rPr>
                        <a:t>Nome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bg1"/>
                          </a:solidFill>
                        </a:rPr>
                        <a:t>Origine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bg1"/>
                          </a:solidFill>
                        </a:rPr>
                        <a:t>Microrganismi fermentativi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a:solidFill>
                            <a:srgbClr val="062E64"/>
                          </a:solidFill>
                        </a:rPr>
                        <a:t>Latticello (mucca)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Paesi anglosassoni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bulgaricus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Leuconostoc </a:t>
                      </a:r>
                      <a:r>
                        <a:rPr lang="en-GB" sz="1600" b="0" i="1" kern="1200" baseline="0" noProof="1">
                          <a:solidFill>
                            <a:srgbClr val="062E64"/>
                          </a:solidFill>
                          <a:latin typeface="+mn-lt"/>
                          <a:ea typeface="+mn-ea"/>
                          <a:cs typeface="+mn-cs"/>
                        </a:rPr>
                        <a:t>cremoris</a:t>
                      </a:r>
                      <a:endParaRPr lang="en-GB" sz="1600" b="0" i="1" kern="1200" noProof="1">
                        <a:solidFill>
                          <a:srgbClr val="062E64"/>
                        </a:solidFill>
                        <a:latin typeface="+mn-lt"/>
                        <a:ea typeface="+mn-ea"/>
                        <a:cs typeface="+mn-cs"/>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a:solidFill>
                            <a:srgbClr val="062E64"/>
                          </a:solidFill>
                        </a:rPr>
                        <a:t>Biogarde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Francia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thermophilus</a:t>
                      </a:r>
                      <a:endParaRPr lang="en-GB" sz="1600" b="0" i="1" noProof="1">
                        <a:solidFill>
                          <a:srgbClr val="062E6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noProof="1">
                          <a:solidFill>
                            <a:srgbClr val="062E64"/>
                          </a:solidFill>
                        </a:rPr>
                        <a:t>Bifidobacterium </a:t>
                      </a:r>
                      <a:r>
                        <a:rPr lang="en-GB" sz="1600" b="0" i="1" baseline="0" noProof="1">
                          <a:solidFill>
                            <a:srgbClr val="062E64"/>
                          </a:solidFill>
                        </a:rPr>
                        <a:t>bifidum</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a:solidFill>
                            <a:srgbClr val="062E64"/>
                          </a:solidFill>
                        </a:rPr>
                        <a:t>Ymer</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Paesi nordici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Leuconostoc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lactis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cremoris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diacetylactis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2" y="7010541"/>
            <a:ext cx="609600" cy="609600"/>
          </a:xfrm>
          <a:prstGeom prst="rect">
            <a:avLst/>
          </a:prstGeom>
        </p:spPr>
      </p:pic>
    </p:spTree>
    <p:extLst>
      <p:ext uri="{BB962C8B-B14F-4D97-AF65-F5344CB8AC3E}">
        <p14:creationId xmlns:p14="http://schemas.microsoft.com/office/powerpoint/2010/main" val="3594922702"/>
      </p:ext>
    </p:extLst>
  </p:cSld>
  <p:clrMapOvr>
    <a:masterClrMapping/>
  </p:clrMapOvr>
  <mc:AlternateContent xmlns:mc="http://schemas.openxmlformats.org/markup-compatibility/2006" xmlns:p14="http://schemas.microsoft.com/office/powerpoint/2010/main">
    <mc:Choice Requires="p14">
      <p:transition p14:dur="0" advClick="0" advTm="10500"/>
    </mc:Choice>
    <mc:Fallback xmlns:a16="http://schemas.microsoft.com/office/drawing/2014/main" xmlns="">
      <p:transition advClick="0"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54982" y="2474017"/>
            <a:ext cx="4697954" cy="3130747"/>
          </a:xfrm>
          <a:prstGeom prst="rect">
            <a:avLst/>
          </a:prstGeom>
        </p:spPr>
      </p:pic>
      <p:sp>
        <p:nvSpPr>
          <p:cNvPr id="6" name="Rectángulo 5"/>
          <p:cNvSpPr/>
          <p:nvPr/>
        </p:nvSpPr>
        <p:spPr>
          <a:xfrm>
            <a:off x="8031816" y="5604764"/>
            <a:ext cx="2544286" cy="276999"/>
          </a:xfrm>
          <a:prstGeom prst="rect">
            <a:avLst/>
          </a:prstGeom>
        </p:spPr>
        <p:txBody>
          <a:bodyPr wrap="none">
            <a:spAutoFit/>
          </a:bodyPr>
          <a:lstStyle/>
          <a:p>
            <a:r>
              <a:rPr lang="en-GB" sz="1200" dirty="0">
                <a:solidFill>
                  <a:srgbClr val="062E64"/>
                </a:solidFill>
              </a:rPr>
              <a:t>Immagine gratuita da Imo Flow su </a:t>
            </a:r>
            <a:r>
              <a:rPr lang="en-GB" sz="1200" noProof="1">
                <a:solidFill>
                  <a:srgbClr val="062E64"/>
                </a:solidFill>
              </a:rPr>
              <a:t>Pixabay</a:t>
            </a:r>
          </a:p>
        </p:txBody>
      </p:sp>
      <p:graphicFrame>
        <p:nvGraphicFramePr>
          <p:cNvPr id="7" name="Table 20">
            <a:extLst>
              <a:ext uri="{FF2B5EF4-FFF2-40B4-BE49-F238E27FC236}">
                <a16:creationId xmlns:a16="http://schemas.microsoft.com/office/drawing/2014/main" id="{8933023A-35AD-48D9-AD66-4DACCE7B4FC7}"/>
              </a:ext>
            </a:extLst>
          </p:cNvPr>
          <p:cNvGraphicFramePr>
            <a:graphicFrameLocks noGrp="1"/>
          </p:cNvGraphicFramePr>
          <p:nvPr>
            <p:ph sz="quarter" idx="4294967295"/>
            <p:extLst>
              <p:ext uri="{D42A27DB-BD31-4B8C-83A1-F6EECF244321}">
                <p14:modId xmlns:p14="http://schemas.microsoft.com/office/powerpoint/2010/main" val="4117740250"/>
              </p:ext>
            </p:extLst>
          </p:nvPr>
        </p:nvGraphicFramePr>
        <p:xfrm>
          <a:off x="561898" y="2723400"/>
          <a:ext cx="5658793" cy="1899920"/>
        </p:xfrm>
        <a:graphic>
          <a:graphicData uri="http://schemas.openxmlformats.org/drawingml/2006/table">
            <a:tbl>
              <a:tblPr firstRow="1" bandRow="1">
                <a:tableStyleId>{5C22544A-7EE6-4342-B048-85BDC9FD1C3A}</a:tableStyleId>
              </a:tblPr>
              <a:tblGrid>
                <a:gridCol w="1245199">
                  <a:extLst>
                    <a:ext uri="{9D8B030D-6E8A-4147-A177-3AD203B41FA5}">
                      <a16:colId xmlns:a16="http://schemas.microsoft.com/office/drawing/2014/main" val="2149714041"/>
                    </a:ext>
                  </a:extLst>
                </a:gridCol>
                <a:gridCol w="1363865">
                  <a:extLst>
                    <a:ext uri="{9D8B030D-6E8A-4147-A177-3AD203B41FA5}">
                      <a16:colId xmlns:a16="http://schemas.microsoft.com/office/drawing/2014/main" val="1406019752"/>
                    </a:ext>
                  </a:extLst>
                </a:gridCol>
                <a:gridCol w="3049729">
                  <a:extLst>
                    <a:ext uri="{9D8B030D-6E8A-4147-A177-3AD203B41FA5}">
                      <a16:colId xmlns:a16="http://schemas.microsoft.com/office/drawing/2014/main" val="1547606690"/>
                    </a:ext>
                  </a:extLst>
                </a:gridCol>
              </a:tblGrid>
              <a:tr h="370840">
                <a:tc>
                  <a:txBody>
                    <a:bodyPr/>
                    <a:lstStyle/>
                    <a:p>
                      <a:r>
                        <a:rPr lang="en-GB" sz="1800" b="1" noProof="0" dirty="0">
                          <a:solidFill>
                            <a:schemeClr val="bg1"/>
                          </a:solidFill>
                        </a:rPr>
                        <a:t>Nome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bg1"/>
                          </a:solidFill>
                        </a:rPr>
                        <a:t>Origine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noProof="0" dirty="0">
                          <a:solidFill>
                            <a:schemeClr val="bg1"/>
                          </a:solidFill>
                        </a:rPr>
                        <a:t>Microrganismi fermentativi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894578822"/>
                  </a:ext>
                </a:extLst>
              </a:tr>
              <a:tr h="370840">
                <a:tc>
                  <a:txBody>
                    <a:bodyPr/>
                    <a:lstStyle/>
                    <a:p>
                      <a:r>
                        <a:rPr lang="en-GB" sz="1600" b="0" noProof="1">
                          <a:solidFill>
                            <a:srgbClr val="062E64"/>
                          </a:solidFill>
                        </a:rPr>
                        <a:t>Latte acidofilo</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acidophilus</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502291689"/>
                  </a:ext>
                </a:extLst>
              </a:tr>
              <a:tr h="370840">
                <a:tc>
                  <a:txBody>
                    <a:bodyPr/>
                    <a:lstStyle/>
                    <a:p>
                      <a:r>
                        <a:rPr lang="en-GB" sz="1600" b="0" noProof="1">
                          <a:solidFill>
                            <a:srgbClr val="062E64"/>
                          </a:solidFill>
                        </a:rPr>
                        <a:t>Bioghourt</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Francia</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acidophilus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Streptococcus thermophilus</a:t>
                      </a:r>
                      <a:endParaRPr lang="en-GB" sz="1600" b="0" i="1" noProof="1">
                        <a:solidFill>
                          <a:srgbClr val="062E64"/>
                        </a:solidFill>
                      </a:endParaRP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666901345"/>
                  </a:ext>
                </a:extLst>
              </a:tr>
              <a:tr h="370840">
                <a:tc>
                  <a:txBody>
                    <a:bodyPr/>
                    <a:lstStyle/>
                    <a:p>
                      <a:r>
                        <a:rPr lang="en-GB" sz="1600" b="0" noProof="1">
                          <a:solidFill>
                            <a:srgbClr val="062E64"/>
                          </a:solidFill>
                        </a:rPr>
                        <a:t>Yakult</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noProof="1">
                          <a:solidFill>
                            <a:srgbClr val="062E64"/>
                          </a:solidFill>
                        </a:rPr>
                        <a:t>Giappone</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1" kern="1200" noProof="1">
                          <a:solidFill>
                            <a:srgbClr val="062E64"/>
                          </a:solidFill>
                          <a:latin typeface="+mn-lt"/>
                          <a:ea typeface="+mn-ea"/>
                          <a:cs typeface="+mn-cs"/>
                        </a:rPr>
                        <a:t>Lactobacillus casei</a:t>
                      </a:r>
                    </a:p>
                  </a:txBody>
                  <a:tcPr>
                    <a:lnL w="12700" cap="flat" cmpd="sng" algn="ctr">
                      <a:solidFill>
                        <a:srgbClr val="062E64"/>
                      </a:solidFill>
                      <a:prstDash val="solid"/>
                      <a:round/>
                      <a:headEnd type="none" w="med" len="med"/>
                      <a:tailEnd type="none" w="med" len="med"/>
                    </a:lnL>
                    <a:lnR w="12700" cap="flat" cmpd="sng" algn="ctr">
                      <a:solidFill>
                        <a:srgbClr val="062E64"/>
                      </a:solidFill>
                      <a:prstDash val="solid"/>
                      <a:round/>
                      <a:headEnd type="none" w="med" len="med"/>
                      <a:tailEnd type="none" w="med" len="med"/>
                    </a:lnR>
                    <a:lnT w="12700" cap="flat" cmpd="sng" algn="ctr">
                      <a:solidFill>
                        <a:srgbClr val="062E64"/>
                      </a:solidFill>
                      <a:prstDash val="solid"/>
                      <a:round/>
                      <a:headEnd type="none" w="med" len="med"/>
                      <a:tailEnd type="none" w="med" len="med"/>
                    </a:lnT>
                    <a:lnB w="12700" cap="flat" cmpd="sng" algn="ctr">
                      <a:solidFill>
                        <a:srgbClr val="062E64"/>
                      </a:solidFill>
                      <a:prstDash val="solid"/>
                      <a:round/>
                      <a:headEnd type="none" w="med" len="med"/>
                      <a:tailEnd type="none" w="med" len="med"/>
                    </a:lnB>
                  </a:tcPr>
                </a:tc>
                <a:extLst>
                  <a:ext uri="{0D108BD9-81ED-4DB2-BD59-A6C34878D82A}">
                    <a16:rowId xmlns:a16="http://schemas.microsoft.com/office/drawing/2014/main" val="3184935650"/>
                  </a:ext>
                </a:extLst>
              </a:tr>
            </a:tbl>
          </a:graphicData>
        </a:graphic>
      </p:graphicFrame>
      <p:sp>
        <p:nvSpPr>
          <p:cNvPr id="8"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4.1. Tipi di yogurt e latte fermentato </a:t>
            </a:r>
            <a:endParaRPr lang="es-ES" dirty="0"/>
          </a:p>
        </p:txBody>
      </p:sp>
      <p:sp>
        <p:nvSpPr>
          <p:cNvPr id="9" name="Rectángulo 8"/>
          <p:cNvSpPr/>
          <p:nvPr/>
        </p:nvSpPr>
        <p:spPr>
          <a:xfrm>
            <a:off x="561898" y="4595703"/>
            <a:ext cx="2087879" cy="276999"/>
          </a:xfrm>
          <a:prstGeom prst="rect">
            <a:avLst/>
          </a:prstGeom>
        </p:spPr>
        <p:txBody>
          <a:bodyPr wrap="none">
            <a:spAutoFit/>
          </a:bodyPr>
          <a:lstStyle/>
          <a:p>
            <a:r>
              <a:rPr lang="en-GB" sz="1200" dirty="0">
                <a:solidFill>
                  <a:srgbClr val="062E64"/>
                </a:solidFill>
              </a:rPr>
              <a:t>Fonte: </a:t>
            </a:r>
            <a:r>
              <a:rPr lang="en-GB" sz="1200" noProof="1">
                <a:solidFill>
                  <a:srgbClr val="062E64"/>
                </a:solidFill>
              </a:rPr>
              <a:t>Condony </a:t>
            </a:r>
            <a:r>
              <a:rPr lang="en-GB" sz="1200" i="1" dirty="0">
                <a:solidFill>
                  <a:srgbClr val="062E64"/>
                </a:solidFill>
              </a:rPr>
              <a:t>et al. </a:t>
            </a:r>
            <a:r>
              <a:rPr lang="en-GB" sz="1200" dirty="0">
                <a:solidFill>
                  <a:srgbClr val="062E64"/>
                </a:solidFill>
              </a:rPr>
              <a:t>(1988)</a:t>
            </a:r>
            <a:endParaRPr lang="es-ES" sz="1200" dirty="0">
              <a:solidFill>
                <a:srgbClr val="062E64"/>
              </a:solidFill>
            </a:endParaRPr>
          </a:p>
        </p:txBody>
      </p:sp>
      <p:pic>
        <p:nvPicPr>
          <p:cNvPr id="10"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48136" y="7080250"/>
            <a:ext cx="609600" cy="609600"/>
          </a:xfrm>
          <a:prstGeom prst="rect">
            <a:avLst/>
          </a:prstGeom>
        </p:spPr>
      </p:pic>
    </p:spTree>
    <p:extLst>
      <p:ext uri="{BB962C8B-B14F-4D97-AF65-F5344CB8AC3E}">
        <p14:creationId xmlns:p14="http://schemas.microsoft.com/office/powerpoint/2010/main" val="3967394172"/>
      </p:ext>
    </p:extLst>
  </p:cSld>
  <p:clrMapOvr>
    <a:masterClrMapping/>
  </p:clrMapOvr>
  <mc:AlternateContent xmlns:mc="http://schemas.openxmlformats.org/markup-compatibility/2006" xmlns:p14="http://schemas.microsoft.com/office/powerpoint/2010/main">
    <mc:Choice Requires="p14">
      <p:transition p14:dur="0" advClick="0" advTm="10500"/>
    </mc:Choice>
    <mc:Fallback xmlns:a16="http://schemas.microsoft.com/office/drawing/2014/main" xmlns:a14="http://schemas.microsoft.com/office/drawing/2010/main" xmlns="">
      <p:transition advClick="0" advTm="1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88818" y="2258291"/>
            <a:ext cx="10800000" cy="3600000"/>
          </a:xfrm>
        </p:spPr>
        <p:txBody>
          <a:bodyPr>
            <a:normAutofit/>
          </a:bodyPr>
          <a:lstStyle/>
          <a:p>
            <a:pPr lvl="0" algn="just">
              <a:lnSpc>
                <a:spcPct val="100000"/>
              </a:lnSpc>
              <a:spcBef>
                <a:spcPts val="0"/>
              </a:spcBef>
            </a:pPr>
            <a:r>
              <a:rPr lang="en-GB" sz="2200" dirty="0"/>
              <a:t>Lo yogurt è uno dei latti fermentati più importanti nella nostra cultura occidentale. </a:t>
            </a:r>
            <a:endParaRPr lang="es-ES" sz="2200" dirty="0"/>
          </a:p>
          <a:p>
            <a:pPr lvl="0" algn="just">
              <a:lnSpc>
                <a:spcPct val="100000"/>
              </a:lnSpc>
              <a:spcBef>
                <a:spcPts val="0"/>
              </a:spcBef>
            </a:pPr>
            <a:r>
              <a:rPr lang="en-GB" sz="2200" dirty="0"/>
              <a:t>"Yogurt" è una parola di origine turca. Alcuni autori collocano l'origine dello yogurt in Turchia (</a:t>
            </a:r>
            <a:r>
              <a:rPr lang="en-GB" sz="2200" noProof="1"/>
              <a:t>yogurut</a:t>
            </a:r>
            <a:r>
              <a:rPr lang="en-GB" sz="2200" dirty="0"/>
              <a:t>), mentre altri lo attribuiscono al </a:t>
            </a:r>
            <a:r>
              <a:rPr lang="en-GB" sz="2200" noProof="1"/>
              <a:t>prokish </a:t>
            </a:r>
            <a:r>
              <a:rPr lang="en-GB" sz="2200" dirty="0"/>
              <a:t>fatto in Tracia (nei Balcani). </a:t>
            </a:r>
            <a:endParaRPr lang="es-ES" sz="2200" dirty="0"/>
          </a:p>
          <a:p>
            <a:pPr lvl="0" algn="just">
              <a:lnSpc>
                <a:spcPct val="100000"/>
              </a:lnSpc>
              <a:spcBef>
                <a:spcPts val="0"/>
              </a:spcBef>
            </a:pPr>
            <a:r>
              <a:rPr lang="en-GB" sz="2200" dirty="0"/>
              <a:t>Sembra che i popoli nomadi usassero sacchi, generalmente di pelle di capra, per trasportare il latte fresco che ottenevano dagli animali. Il calore e il contatto del latte con la pelle di capra fornivano la moltiplicazione dei batteri lattici che fermentavano il latte. Così, il latte veniva trasformato in una massa semisolida per coagulazione.</a:t>
            </a:r>
          </a:p>
          <a:p>
            <a:pPr algn="just">
              <a:lnSpc>
                <a:spcPct val="100000"/>
              </a:lnSpc>
              <a:spcBef>
                <a:spcPts val="0"/>
              </a:spcBef>
            </a:pPr>
            <a:r>
              <a:rPr lang="en-GB" sz="2200" dirty="0"/>
              <a:t>Lo yogurt è il prodotto della fermentazione del latte naturale (di mucca, di capra, di bufala, ecc.) prodotto da batteri (</a:t>
            </a:r>
            <a:r>
              <a:rPr lang="en-GB" sz="2200" i="1" dirty="0"/>
              <a:t>Lactobacillus </a:t>
            </a:r>
            <a:r>
              <a:rPr lang="en-GB" sz="2200" i="1" noProof="1"/>
              <a:t>bulgaricus </a:t>
            </a:r>
            <a:r>
              <a:rPr lang="en-GB" sz="2200" dirty="0"/>
              <a:t>e </a:t>
            </a:r>
            <a:r>
              <a:rPr lang="en-GB" sz="2200" i="1" dirty="0"/>
              <a:t>Streptococcus </a:t>
            </a:r>
            <a:r>
              <a:rPr lang="en-GB" sz="2200" i="1" noProof="1"/>
              <a:t>thermophilus</a:t>
            </a:r>
            <a:r>
              <a:rPr lang="en-GB" sz="2200" dirty="0"/>
              <a:t>) che lo rendono più digeribile e nutriente del latte stesso. </a:t>
            </a:r>
            <a:endParaRPr lang="es-ES" sz="2200" dirty="0"/>
          </a:p>
          <a:p>
            <a:pPr lvl="0" algn="just"/>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4.1. Tipi di yogurt e latte fermentato </a:t>
            </a:r>
            <a:endParaRPr lang="es-ES" dirty="0"/>
          </a:p>
        </p:txBody>
      </p:sp>
      <p:pic>
        <p:nvPicPr>
          <p:cNvPr id="5"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818" y="6968127"/>
            <a:ext cx="609600" cy="609600"/>
          </a:xfrm>
          <a:prstGeom prst="rect">
            <a:avLst/>
          </a:prstGeom>
        </p:spPr>
      </p:pic>
    </p:spTree>
    <p:extLst>
      <p:ext uri="{BB962C8B-B14F-4D97-AF65-F5344CB8AC3E}">
        <p14:creationId xmlns:p14="http://schemas.microsoft.com/office/powerpoint/2010/main" val="2456610768"/>
      </p:ext>
    </p:extLst>
  </p:cSld>
  <p:clrMapOvr>
    <a:masterClrMapping/>
  </p:clrMapOvr>
  <mc:AlternateContent xmlns:mc="http://schemas.openxmlformats.org/markup-compatibility/2006" xmlns:p14="http://schemas.microsoft.com/office/powerpoint/2010/main">
    <mc:Choice Requires="p14">
      <p:transition p14:dur="0" advClick="0" advTm="36100"/>
    </mc:Choice>
    <mc:Fallback xmlns:a16="http://schemas.microsoft.com/office/drawing/2014/main" xmlns="">
      <p:transition advClick="0" advTm="36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18B30-9AA9-423F-ACB5-930B869328A2}"/>
              </a:ext>
            </a:extLst>
          </p:cNvPr>
          <p:cNvSpPr>
            <a:spLocks noGrp="1"/>
          </p:cNvSpPr>
          <p:nvPr>
            <p:ph idx="1"/>
          </p:nvPr>
        </p:nvSpPr>
        <p:spPr>
          <a:xfrm>
            <a:off x="588817" y="1868129"/>
            <a:ext cx="11013247" cy="4542503"/>
          </a:xfrm>
        </p:spPr>
        <p:txBody>
          <a:bodyPr>
            <a:normAutofit fontScale="85000" lnSpcReduction="20000"/>
          </a:bodyPr>
          <a:lstStyle/>
          <a:p>
            <a:pPr lvl="0" algn="just">
              <a:lnSpc>
                <a:spcPct val="110000"/>
              </a:lnSpc>
              <a:spcBef>
                <a:spcPts val="0"/>
              </a:spcBef>
            </a:pPr>
            <a:r>
              <a:rPr lang="en-GB" sz="2800" dirty="0"/>
              <a:t>Lo yogurt greco tradizionale (</a:t>
            </a:r>
            <a:r>
              <a:rPr lang="en-GB" sz="2800" noProof="1"/>
              <a:t>tiaourti</a:t>
            </a:r>
            <a:r>
              <a:rPr lang="en-GB" sz="2800" dirty="0"/>
              <a:t>) era fatto usando principalmente latte di </a:t>
            </a:r>
            <a:r>
              <a:rPr lang="en-GB" sz="2800" dirty="0" err="1"/>
              <a:t>pecora</a:t>
            </a:r>
            <a:r>
              <a:rPr lang="en-GB" sz="2800" dirty="0"/>
              <a:t> </a:t>
            </a:r>
            <a:r>
              <a:rPr lang="en-GB" sz="2800" dirty="0" err="1"/>
              <a:t>che</a:t>
            </a:r>
            <a:r>
              <a:rPr lang="en-GB" sz="2800" dirty="0"/>
              <a:t> </a:t>
            </a:r>
            <a:r>
              <a:rPr lang="en-GB" sz="2800" dirty="0" err="1"/>
              <a:t>veniva</a:t>
            </a:r>
            <a:r>
              <a:rPr lang="en-GB" sz="2800" dirty="0"/>
              <a:t> </a:t>
            </a:r>
            <a:r>
              <a:rPr lang="en-GB" sz="2800" dirty="0" err="1"/>
              <a:t>scremato</a:t>
            </a:r>
            <a:r>
              <a:rPr lang="en-GB" sz="2800" dirty="0"/>
              <a:t> dopo la fermentazione per produrre un prodotto con un alto contenuto di materia secca e un gusto molto acido.</a:t>
            </a:r>
          </a:p>
          <a:p>
            <a:pPr lvl="0" algn="just">
              <a:lnSpc>
                <a:spcPct val="110000"/>
              </a:lnSpc>
              <a:spcBef>
                <a:spcPts val="0"/>
              </a:spcBef>
            </a:pPr>
            <a:r>
              <a:rPr lang="en-GB" sz="2800" dirty="0"/>
              <a:t>Il biologo russo </a:t>
            </a:r>
            <a:r>
              <a:rPr lang="en-GB" sz="2800" noProof="1"/>
              <a:t>Ylya </a:t>
            </a:r>
            <a:r>
              <a:rPr lang="en-GB" sz="2800" dirty="0"/>
              <a:t>Metchnikoff, membro dell'Istituto Pasteur e premio Nobel nel 1908, ha dimostrato i benefici dei batteri lattici dello yogurt nell'intestino per una migliore digestione.</a:t>
            </a:r>
          </a:p>
          <a:p>
            <a:pPr lvl="0" algn="just">
              <a:lnSpc>
                <a:spcPct val="110000"/>
              </a:lnSpc>
              <a:spcBef>
                <a:spcPts val="0"/>
              </a:spcBef>
            </a:pPr>
            <a:r>
              <a:rPr lang="en-GB" sz="2800" dirty="0"/>
              <a:t>Nel 1917, Isaac </a:t>
            </a:r>
            <a:r>
              <a:rPr lang="en-GB" sz="2800" noProof="1"/>
              <a:t>Carasso </a:t>
            </a:r>
            <a:r>
              <a:rPr lang="en-GB" sz="2800" dirty="0"/>
              <a:t>produsse yogurt a Barcellona seguendo processi industriali, come prodotto venduto solo nelle farmacie. </a:t>
            </a:r>
            <a:endParaRPr lang="es-ES" sz="2800" dirty="0"/>
          </a:p>
          <a:p>
            <a:pPr lvl="0" algn="just">
              <a:lnSpc>
                <a:spcPct val="110000"/>
              </a:lnSpc>
              <a:spcBef>
                <a:spcPts val="0"/>
              </a:spcBef>
            </a:pPr>
            <a:r>
              <a:rPr lang="en-GB" sz="2800" dirty="0"/>
              <a:t>Dopo la prima guerra mondiale, i ristoranti greci iniziarono a servire lo yogurt come bevanda tradizionale. Il primo yogurt industriale </a:t>
            </a:r>
            <a:r>
              <a:rPr lang="en-GB" sz="2800" dirty="0" err="1"/>
              <a:t>greco</a:t>
            </a:r>
            <a:r>
              <a:rPr lang="en-GB" sz="2800" dirty="0"/>
              <a:t> fu fatto fermentando il latte di mucca e concentrandolo dopo la fermentazione per centrifugazione.</a:t>
            </a:r>
          </a:p>
          <a:p>
            <a:pPr algn="just">
              <a:lnSpc>
                <a:spcPct val="110000"/>
              </a:lnSpc>
              <a:spcBef>
                <a:spcPts val="0"/>
              </a:spcBef>
            </a:pPr>
            <a:r>
              <a:rPr lang="en-GB" sz="2800" dirty="0"/>
              <a:t>Negli anni '50, lo yogurt cominciò ad essere distribuito nei caseifici e più tardi nei negozi di alimentari. </a:t>
            </a:r>
            <a:endParaRPr lang="es-ES" sz="2800" dirty="0"/>
          </a:p>
          <a:p>
            <a:pPr lvl="0" algn="just"/>
            <a:endParaRPr lang="es-ES" sz="2200" dirty="0"/>
          </a:p>
        </p:txBody>
      </p:sp>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6"/>
            <a:ext cx="9732818" cy="857326"/>
          </a:xfrm>
        </p:spPr>
        <p:txBody>
          <a:bodyPr/>
          <a:lstStyle/>
          <a:p>
            <a:r>
              <a:rPr lang="en-GB" dirty="0"/>
              <a:t>4.1. Tipi di yogurt e latte fermentato </a:t>
            </a:r>
            <a:endParaRPr lang="es-E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88818" y="6984162"/>
            <a:ext cx="609600" cy="609600"/>
          </a:xfrm>
          <a:prstGeom prst="rect">
            <a:avLst/>
          </a:prstGeom>
        </p:spPr>
      </p:pic>
    </p:spTree>
    <p:extLst>
      <p:ext uri="{BB962C8B-B14F-4D97-AF65-F5344CB8AC3E}">
        <p14:creationId xmlns:p14="http://schemas.microsoft.com/office/powerpoint/2010/main" val="486971860"/>
      </p:ext>
    </p:extLst>
  </p:cSld>
  <p:clrMapOvr>
    <a:masterClrMapping/>
  </p:clrMapOvr>
  <mc:AlternateContent xmlns:mc="http://schemas.openxmlformats.org/markup-compatibility/2006" xmlns:p14="http://schemas.microsoft.com/office/powerpoint/2010/main">
    <mc:Choice Requires="p14">
      <p:transition p14:dur="0" advClick="0" advTm="17580"/>
    </mc:Choice>
    <mc:Fallback xmlns:a16="http://schemas.microsoft.com/office/drawing/2014/main" xmlns="">
      <p:transition advClick="0" advTm="1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1325563"/>
          </a:xfrm>
        </p:spPr>
        <p:txBody>
          <a:bodyPr/>
          <a:lstStyle/>
          <a:p>
            <a:r>
              <a:rPr lang="en-GB" dirty="0"/>
              <a:t>4.1. Tipi di yogurt e latte fermentato </a:t>
            </a:r>
            <a:endParaRPr lang="es-ES" dirty="0"/>
          </a:p>
        </p:txBody>
      </p:sp>
      <p:sp>
        <p:nvSpPr>
          <p:cNvPr id="5" name="Content Placeholder 2">
            <a:extLst>
              <a:ext uri="{FF2B5EF4-FFF2-40B4-BE49-F238E27FC236}">
                <a16:creationId xmlns:a16="http://schemas.microsoft.com/office/drawing/2014/main" id="{DBE18B30-9AA9-423F-ACB5-930B869328A2}"/>
              </a:ext>
            </a:extLst>
          </p:cNvPr>
          <p:cNvSpPr>
            <a:spLocks noGrp="1"/>
          </p:cNvSpPr>
          <p:nvPr>
            <p:ph idx="1"/>
          </p:nvPr>
        </p:nvSpPr>
        <p:spPr>
          <a:xfrm>
            <a:off x="304801" y="2192594"/>
            <a:ext cx="6833418" cy="4188541"/>
          </a:xfrm>
        </p:spPr>
        <p:txBody>
          <a:bodyPr>
            <a:noAutofit/>
          </a:bodyPr>
          <a:lstStyle/>
          <a:p>
            <a:pPr lvl="0" algn="just">
              <a:spcBef>
                <a:spcPts val="0"/>
              </a:spcBef>
            </a:pPr>
            <a:r>
              <a:rPr lang="en-GB" dirty="0"/>
              <a:t>Al giorno d'oggi, ogni paese definisce lo "yogurt" in modo diverso secondo le proprie norme, con </a:t>
            </a:r>
            <a:r>
              <a:rPr lang="en-GB" dirty="0" err="1"/>
              <a:t>varianti</a:t>
            </a:r>
            <a:r>
              <a:rPr lang="en-GB" dirty="0"/>
              <a:t> in termini di composizione o metodo di produzione. </a:t>
            </a:r>
          </a:p>
          <a:p>
            <a:pPr lvl="0" algn="just">
              <a:spcBef>
                <a:spcPts val="0"/>
              </a:spcBef>
            </a:pPr>
            <a:r>
              <a:rPr lang="en-GB" dirty="0" err="1"/>
              <a:t>Così</a:t>
            </a:r>
            <a:r>
              <a:rPr lang="en-GB" dirty="0"/>
              <a:t>, lo stesso prodotto può essere considerato yogurt in un paese ma un tipo di latte fermentato in un altro: la chiave è la </a:t>
            </a:r>
            <a:r>
              <a:rPr lang="en-GB" b="1" dirty="0"/>
              <a:t>quantità di batteri vivi presenti.</a:t>
            </a:r>
          </a:p>
          <a:p>
            <a:pPr lvl="0" algn="just">
              <a:spcBef>
                <a:spcPts val="0"/>
              </a:spcBef>
            </a:pPr>
            <a:r>
              <a:rPr lang="en-GB" dirty="0"/>
              <a:t>Anche alcuni prodotti sono chiamati yogurt mentre non sono fatti con il latte! Stiamo parlando dello yogurt di soia o dello yogurt pastorizzato dopo la fermentazione</a:t>
            </a:r>
            <a:r>
              <a:rPr lang="en-GB" sz="2200" dirty="0"/>
              <a:t>. </a:t>
            </a:r>
            <a:endParaRPr lang="es-ES" sz="2200" dirty="0"/>
          </a:p>
        </p:txBody>
      </p:sp>
      <p:pic>
        <p:nvPicPr>
          <p:cNvPr id="7" name="Imagen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32076" y="2507675"/>
            <a:ext cx="4447305" cy="2964870"/>
          </a:xfrm>
          <a:prstGeom prst="rect">
            <a:avLst/>
          </a:prstGeom>
        </p:spPr>
      </p:pic>
      <p:sp>
        <p:nvSpPr>
          <p:cNvPr id="8" name="Rectángulo 7"/>
          <p:cNvSpPr/>
          <p:nvPr/>
        </p:nvSpPr>
        <p:spPr>
          <a:xfrm>
            <a:off x="8156434" y="5472545"/>
            <a:ext cx="2954911" cy="276999"/>
          </a:xfrm>
          <a:prstGeom prst="rect">
            <a:avLst/>
          </a:prstGeom>
        </p:spPr>
        <p:txBody>
          <a:bodyPr wrap="none">
            <a:spAutoFit/>
          </a:bodyPr>
          <a:lstStyle/>
          <a:p>
            <a:r>
              <a:rPr lang="en-GB" sz="1200" noProof="1">
                <a:solidFill>
                  <a:srgbClr val="062E64"/>
                </a:solidFill>
              </a:rPr>
              <a:t>Immagine gratuita da Scoiattolo foto in Pixabay</a:t>
            </a:r>
          </a:p>
        </p:txBody>
      </p:sp>
      <p:pic>
        <p:nvPicPr>
          <p:cNvPr id="6"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4581" y="7099300"/>
            <a:ext cx="609600" cy="609600"/>
          </a:xfrm>
          <a:prstGeom prst="rect">
            <a:avLst/>
          </a:prstGeom>
        </p:spPr>
      </p:pic>
    </p:spTree>
    <p:extLst>
      <p:ext uri="{BB962C8B-B14F-4D97-AF65-F5344CB8AC3E}">
        <p14:creationId xmlns:p14="http://schemas.microsoft.com/office/powerpoint/2010/main" val="24791347"/>
      </p:ext>
    </p:extLst>
  </p:cSld>
  <p:clrMapOvr>
    <a:masterClrMapping/>
  </p:clrMapOvr>
  <mc:AlternateContent xmlns:mc="http://schemas.openxmlformats.org/markup-compatibility/2006" xmlns:p14="http://schemas.microsoft.com/office/powerpoint/2010/main">
    <mc:Choice Requires="p14">
      <p:transition p14:dur="0" advClick="0" advTm="17250"/>
    </mc:Choice>
    <mc:Fallback xmlns:a14="http://schemas.microsoft.com/office/drawing/2010/main" xmlns:a16="http://schemas.microsoft.com/office/drawing/2014/main" xmlns="">
      <p:transition advClick="0" advTm="1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469D13-D15C-47A9-B2F5-6A04E7F24653}"/>
              </a:ext>
            </a:extLst>
          </p:cNvPr>
          <p:cNvSpPr>
            <a:spLocks noGrp="1"/>
          </p:cNvSpPr>
          <p:nvPr>
            <p:ph type="title"/>
          </p:nvPr>
        </p:nvSpPr>
        <p:spPr>
          <a:xfrm>
            <a:off x="838200" y="1148455"/>
            <a:ext cx="9732818" cy="727755"/>
          </a:xfrm>
        </p:spPr>
        <p:txBody>
          <a:bodyPr/>
          <a:lstStyle/>
          <a:p>
            <a:r>
              <a:rPr lang="en-GB" dirty="0"/>
              <a:t>4.1. Tipi di yogurt e latte fermentato </a:t>
            </a:r>
            <a:endParaRPr lang="es-ES" dirty="0"/>
          </a:p>
        </p:txBody>
      </p:sp>
      <p:sp>
        <p:nvSpPr>
          <p:cNvPr id="6" name="Content Placeholder 2">
            <a:extLst>
              <a:ext uri="{FF2B5EF4-FFF2-40B4-BE49-F238E27FC236}">
                <a16:creationId xmlns:a16="http://schemas.microsoft.com/office/drawing/2014/main" id="{DBE18B30-9AA9-423F-ACB5-930B869328A2}"/>
              </a:ext>
            </a:extLst>
          </p:cNvPr>
          <p:cNvSpPr>
            <a:spLocks noGrp="1"/>
          </p:cNvSpPr>
          <p:nvPr>
            <p:ph idx="1"/>
          </p:nvPr>
        </p:nvSpPr>
        <p:spPr>
          <a:xfrm>
            <a:off x="422787" y="1735455"/>
            <a:ext cx="11242738" cy="3974090"/>
          </a:xfrm>
        </p:spPr>
        <p:txBody>
          <a:bodyPr>
            <a:noAutofit/>
          </a:bodyPr>
          <a:lstStyle/>
          <a:p>
            <a:pPr marL="0" indent="0" algn="just">
              <a:lnSpc>
                <a:spcPct val="100000"/>
              </a:lnSpc>
              <a:spcBef>
                <a:spcPts val="0"/>
              </a:spcBef>
              <a:buNone/>
            </a:pPr>
            <a:r>
              <a:rPr lang="en-GB" sz="2200" u="sng" dirty="0" err="1"/>
              <a:t>Classificazione</a:t>
            </a:r>
            <a:r>
              <a:rPr lang="en-GB" sz="2200" u="sng" dirty="0"/>
              <a:t> </a:t>
            </a:r>
            <a:r>
              <a:rPr lang="en-GB" sz="2200" u="sng" dirty="0" err="1"/>
              <a:t>dello</a:t>
            </a:r>
            <a:r>
              <a:rPr lang="en-GB" sz="2200" u="sng" dirty="0"/>
              <a:t>  yogurt </a:t>
            </a:r>
            <a:endParaRPr lang="es-ES" sz="2200" dirty="0"/>
          </a:p>
          <a:p>
            <a:pPr marL="0" indent="0" algn="just">
              <a:lnSpc>
                <a:spcPct val="100000"/>
              </a:lnSpc>
              <a:spcBef>
                <a:spcPts val="0"/>
              </a:spcBef>
              <a:buNone/>
            </a:pPr>
            <a:r>
              <a:rPr lang="en-GB" sz="2200" dirty="0"/>
              <a:t>A) Secondo il trattamento dopo la fermentazione </a:t>
            </a:r>
            <a:endParaRPr lang="es-ES" sz="2200" dirty="0"/>
          </a:p>
          <a:p>
            <a:pPr lvl="0" algn="just">
              <a:lnSpc>
                <a:spcPct val="100000"/>
              </a:lnSpc>
              <a:spcBef>
                <a:spcPts val="0"/>
              </a:spcBef>
            </a:pPr>
            <a:r>
              <a:rPr lang="en-GB" sz="2200" dirty="0"/>
              <a:t>Yogurt fresco: nessun trattamento termico applicato dopo la fermentazione; necessita di conservazione a freddo (1-8 ºC). </a:t>
            </a:r>
            <a:endParaRPr lang="es-ES" sz="2200" dirty="0"/>
          </a:p>
          <a:p>
            <a:pPr lvl="0" algn="just">
              <a:lnSpc>
                <a:spcPct val="100000"/>
              </a:lnSpc>
              <a:spcBef>
                <a:spcPts val="0"/>
              </a:spcBef>
            </a:pPr>
            <a:r>
              <a:rPr lang="en-GB" sz="2200" dirty="0"/>
              <a:t>Yogurt pastorizzato dopo la fermentazione: si applica un trattamento termico di pastorizzazione dopo la fermentazione, per cui si perde la vitalità dei batteri lattici ma si mantengono le caratteristiche nutrizionali del prodotto; non richiede la conservazione a freddo. </a:t>
            </a:r>
            <a:endParaRPr lang="es-ES" sz="2200" dirty="0"/>
          </a:p>
          <a:p>
            <a:pPr marL="0" indent="0" algn="just">
              <a:lnSpc>
                <a:spcPct val="100000"/>
              </a:lnSpc>
              <a:spcBef>
                <a:spcPts val="0"/>
              </a:spcBef>
              <a:buNone/>
            </a:pPr>
            <a:endParaRPr lang="en-GB" sz="2200" dirty="0"/>
          </a:p>
          <a:p>
            <a:pPr marL="0" indent="0" algn="just">
              <a:lnSpc>
                <a:spcPct val="100000"/>
              </a:lnSpc>
              <a:spcBef>
                <a:spcPts val="0"/>
              </a:spcBef>
              <a:buNone/>
            </a:pPr>
            <a:r>
              <a:rPr lang="en-GB" sz="2200" dirty="0"/>
              <a:t>B) Secondo il contenuto di grasso </a:t>
            </a:r>
            <a:endParaRPr lang="es-ES" sz="2200" dirty="0"/>
          </a:p>
          <a:p>
            <a:pPr lvl="0" algn="just">
              <a:lnSpc>
                <a:spcPct val="100000"/>
              </a:lnSpc>
              <a:spcBef>
                <a:spcPts val="0"/>
              </a:spcBef>
            </a:pPr>
            <a:r>
              <a:rPr lang="en-GB" sz="2200" dirty="0"/>
              <a:t>Yogurt arricchito: viene aggiunta della panna. </a:t>
            </a:r>
            <a:endParaRPr lang="es-ES" sz="2200" dirty="0"/>
          </a:p>
          <a:p>
            <a:pPr lvl="0" algn="just">
              <a:lnSpc>
                <a:spcPct val="100000"/>
              </a:lnSpc>
              <a:spcBef>
                <a:spcPts val="0"/>
              </a:spcBef>
            </a:pPr>
            <a:r>
              <a:rPr lang="en-GB" sz="2200" dirty="0"/>
              <a:t>Yogurt intero: fatto con latte intero. </a:t>
            </a:r>
            <a:endParaRPr lang="es-ES" sz="2200" dirty="0"/>
          </a:p>
          <a:p>
            <a:pPr lvl="0" algn="just">
              <a:lnSpc>
                <a:spcPct val="100000"/>
              </a:lnSpc>
              <a:spcBef>
                <a:spcPts val="0"/>
              </a:spcBef>
            </a:pPr>
            <a:r>
              <a:rPr lang="en-GB" sz="2200" dirty="0"/>
              <a:t>Yogurt parzialmente scremato: fatto con latte parzialmente scremato. </a:t>
            </a:r>
            <a:endParaRPr lang="es-ES" sz="2200" dirty="0"/>
          </a:p>
          <a:p>
            <a:pPr lvl="0" algn="just">
              <a:lnSpc>
                <a:spcPct val="100000"/>
              </a:lnSpc>
              <a:spcBef>
                <a:spcPts val="0"/>
              </a:spcBef>
            </a:pPr>
            <a:r>
              <a:rPr lang="en-GB" sz="2200" dirty="0"/>
              <a:t>Yogurt scremato: fatto con latte </a:t>
            </a:r>
            <a:r>
              <a:rPr lang="en-GB" sz="2200" dirty="0" err="1"/>
              <a:t>magro</a:t>
            </a:r>
            <a:r>
              <a:rPr lang="en-GB" sz="2200" dirty="0"/>
              <a:t>. </a:t>
            </a:r>
            <a:endParaRPr lang="es-ES" sz="2200" dirty="0"/>
          </a:p>
        </p:txBody>
      </p:sp>
      <p:pic>
        <p:nvPicPr>
          <p:cNvPr id="2" name="Imagen 1"/>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381" t="11243" r="4234" b="-627"/>
          <a:stretch/>
        </p:blipFill>
        <p:spPr>
          <a:xfrm>
            <a:off x="9033162" y="4529353"/>
            <a:ext cx="2632363" cy="1974273"/>
          </a:xfrm>
          <a:prstGeom prst="rect">
            <a:avLst/>
          </a:prstGeom>
        </p:spPr>
      </p:pic>
      <p:pic>
        <p:nvPicPr>
          <p:cNvPr id="5"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0725" y="7080250"/>
            <a:ext cx="609600" cy="609600"/>
          </a:xfrm>
          <a:prstGeom prst="rect">
            <a:avLst/>
          </a:prstGeom>
        </p:spPr>
      </p:pic>
    </p:spTree>
    <p:extLst>
      <p:ext uri="{BB962C8B-B14F-4D97-AF65-F5344CB8AC3E}">
        <p14:creationId xmlns:p14="http://schemas.microsoft.com/office/powerpoint/2010/main" val="2385950625"/>
      </p:ext>
    </p:extLst>
  </p:cSld>
  <p:clrMapOvr>
    <a:masterClrMapping/>
  </p:clrMapOvr>
  <mc:AlternateContent xmlns:mc="http://schemas.openxmlformats.org/markup-compatibility/2006" xmlns:p14="http://schemas.microsoft.com/office/powerpoint/2010/main">
    <mc:Choice Requires="p14">
      <p:transition p14:dur="0" advClick="0" advTm="14800"/>
    </mc:Choice>
    <mc:Fallback xmlns:a14="http://schemas.microsoft.com/office/drawing/2010/main" xmlns:a16="http://schemas.microsoft.com/office/drawing/2014/main" xmlns="">
      <p:transition advClick="0" advTm="14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5030</Words>
  <Application>Microsoft Office PowerPoint</Application>
  <PresentationFormat>Widescreen</PresentationFormat>
  <Paragraphs>737</Paragraphs>
  <Slides>39</Slides>
  <Notes>1</Notes>
  <HiddenSlides>0</HiddenSlides>
  <MMClips>31</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39</vt:i4>
      </vt:variant>
    </vt:vector>
  </HeadingPairs>
  <TitlesOfParts>
    <vt:vector size="45" baseType="lpstr">
      <vt:lpstr>apple color emoji</vt:lpstr>
      <vt:lpstr>Arial</vt:lpstr>
      <vt:lpstr>Calibri</vt:lpstr>
      <vt:lpstr>Calibri Light</vt:lpstr>
      <vt:lpstr>helvetica neue</vt:lpstr>
      <vt:lpstr>Office Theme</vt:lpstr>
      <vt:lpstr>Curriculum: Modulo 4 Prodotti a base di latte fermentato </vt:lpstr>
      <vt:lpstr>Struttura: Prodotti a base di latte fermentato </vt:lpstr>
      <vt:lpstr>4.1. Tipi di yogurt e latte fermentato </vt:lpstr>
      <vt:lpstr>4.1. Tipi di yogurt e latte fermentato </vt:lpstr>
      <vt:lpstr>4.1. Tipi di yogurt e latte fermentato </vt:lpstr>
      <vt:lpstr>4.1. Tipi di yogurt e latte fermentato </vt:lpstr>
      <vt:lpstr>4.1. Tipi di yogurt e latte fermentato </vt:lpstr>
      <vt:lpstr>4.1. Tipi di yogurt e latte fermentato </vt:lpstr>
      <vt:lpstr>4.1. Tipi di yogurt e latte fermentato </vt:lpstr>
      <vt:lpstr>4.1. Tipi di yogurt e latte fermentato </vt:lpstr>
      <vt:lpstr>4.1. Tipi di yogurt e latte fermentato </vt:lpstr>
      <vt:lpstr>Yogurt naturale alla greca</vt:lpstr>
      <vt:lpstr>4.2. Valore nutrizionale </vt:lpstr>
      <vt:lpstr>4.2. Valore nutrizionale </vt:lpstr>
      <vt:lpstr>4.2. Valore nutrizionale </vt:lpstr>
      <vt:lpstr>4.2. Valore nutrizionale </vt:lpstr>
      <vt:lpstr>4.2. Valore nutrizionale </vt:lpstr>
      <vt:lpstr>4.3. Caratteristiche commerciali: </vt:lpstr>
      <vt:lpstr>4.4. Materie prime per la produzione di yogurt </vt:lpstr>
      <vt:lpstr>4.4. Materie prime per la produzione di yogurt </vt:lpstr>
      <vt:lpstr>4.4. Materie prime per la produzione di yogurt </vt:lpstr>
      <vt:lpstr>Presentazione standard di PowerPoint</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4.5. Tecnologia di lavorazione </vt:lpstr>
      <vt:lpstr>4.6. Riferimenti / link </vt:lpstr>
      <vt:lpstr>4.6. Riferimenti/link </vt:lpstr>
      <vt:lpstr>Grazie per l’attenzione!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docId:8506F83ACA88BF6FAA8090B6713A0351</cp:keywords>
  <cp:lastModifiedBy/>
  <cp:revision>1</cp:revision>
  <dcterms:created xsi:type="dcterms:W3CDTF">2021-07-16T09:03:21Z</dcterms:created>
  <dcterms:modified xsi:type="dcterms:W3CDTF">2022-01-07T18:59:47Z</dcterms:modified>
</cp:coreProperties>
</file>