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6858000" cx="12192000"/>
  <p:notesSz cx="6858000" cy="9144000"/>
  <p:embeddedFontLst>
    <p:embeddedFont>
      <p:font typeface="Helvetica Neue"/>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28" roundtripDataSignature="AMtx7mj6d6MIvZ1IxSWk8Fi4deKi5jUeV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HelveticaNeue-regular.fntdata"/><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HelveticaNeue-italic.fntdata"/><Relationship Id="rId25" Type="http://schemas.openxmlformats.org/officeDocument/2006/relationships/font" Target="fonts/HelveticaNeue-bold.fntdata"/><Relationship Id="rId28" Type="http://customschemas.google.com/relationships/presentationmetadata" Target="metadata"/><Relationship Id="rId27" Type="http://schemas.openxmlformats.org/officeDocument/2006/relationships/font" Target="fonts/HelveticaNeue-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sr-Latn-R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r-Latn-R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 name="Google Shape;8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 name="Google Shape;11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Google Shape;16;p20"/>
          <p:cNvSpPr txBox="1"/>
          <p:nvPr>
            <p:ph type="ctrTitle"/>
          </p:nvPr>
        </p:nvSpPr>
        <p:spPr>
          <a:xfrm>
            <a:off x="2126673" y="1463039"/>
            <a:ext cx="7938654" cy="2182385"/>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6000"/>
              <a:buFont typeface="Calibri"/>
              <a:buNone/>
              <a:defRPr b="1"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0"/>
          <p:cNvSpPr txBox="1"/>
          <p:nvPr>
            <p:ph idx="1" type="subTitle"/>
          </p:nvPr>
        </p:nvSpPr>
        <p:spPr>
          <a:xfrm>
            <a:off x="2833255" y="3984423"/>
            <a:ext cx="6389716" cy="803707"/>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r-Latn-R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3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r-Latn-R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21"/>
          <p:cNvSpPr txBox="1"/>
          <p:nvPr>
            <p:ph type="title"/>
          </p:nvPr>
        </p:nvSpPr>
        <p:spPr>
          <a:xfrm>
            <a:off x="838200" y="1148455"/>
            <a:ext cx="8893233"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62E64"/>
              </a:buClr>
              <a:buSzPts val="4400"/>
              <a:buFont typeface="Calibri"/>
              <a:buNone/>
              <a:defRPr>
                <a:solidFill>
                  <a:srgbClr val="062E6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21"/>
          <p:cNvSpPr txBox="1"/>
          <p:nvPr>
            <p:ph idx="1" type="body"/>
          </p:nvPr>
        </p:nvSpPr>
        <p:spPr>
          <a:xfrm>
            <a:off x="838200" y="2474019"/>
            <a:ext cx="10515600" cy="3702944"/>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rgbClr val="062E64"/>
              </a:buClr>
              <a:buSzPts val="2400"/>
              <a:buChar char="•"/>
              <a:defRPr sz="2400">
                <a:solidFill>
                  <a:srgbClr val="062E64"/>
                </a:solidFill>
              </a:defRPr>
            </a:lvl1pPr>
            <a:lvl2pPr indent="-381000" lvl="1" marL="914400" algn="l">
              <a:lnSpc>
                <a:spcPct val="90000"/>
              </a:lnSpc>
              <a:spcBef>
                <a:spcPts val="500"/>
              </a:spcBef>
              <a:spcAft>
                <a:spcPts val="0"/>
              </a:spcAft>
              <a:buClr>
                <a:srgbClr val="062E64"/>
              </a:buClr>
              <a:buSzPts val="2400"/>
              <a:buChar char="•"/>
              <a:defRPr>
                <a:solidFill>
                  <a:srgbClr val="062E64"/>
                </a:solidFill>
              </a:defRPr>
            </a:lvl2pPr>
            <a:lvl3pPr indent="-355600" lvl="2" marL="1371600" algn="l">
              <a:lnSpc>
                <a:spcPct val="90000"/>
              </a:lnSpc>
              <a:spcBef>
                <a:spcPts val="500"/>
              </a:spcBef>
              <a:spcAft>
                <a:spcPts val="0"/>
              </a:spcAft>
              <a:buClr>
                <a:srgbClr val="062E64"/>
              </a:buClr>
              <a:buSzPts val="2000"/>
              <a:buChar char="•"/>
              <a:defRPr>
                <a:solidFill>
                  <a:srgbClr val="062E64"/>
                </a:solidFill>
              </a:defRPr>
            </a:lvl3pPr>
            <a:lvl4pPr indent="-342900" lvl="3" marL="1828800" algn="l">
              <a:lnSpc>
                <a:spcPct val="90000"/>
              </a:lnSpc>
              <a:spcBef>
                <a:spcPts val="500"/>
              </a:spcBef>
              <a:spcAft>
                <a:spcPts val="0"/>
              </a:spcAft>
              <a:buClr>
                <a:srgbClr val="062E64"/>
              </a:buClr>
              <a:buSzPts val="1800"/>
              <a:buChar char="•"/>
              <a:defRPr>
                <a:solidFill>
                  <a:srgbClr val="062E64"/>
                </a:solidFill>
              </a:defRPr>
            </a:lvl4pPr>
            <a:lvl5pPr indent="-342900" lvl="4" marL="2286000" algn="l">
              <a:lnSpc>
                <a:spcPct val="90000"/>
              </a:lnSpc>
              <a:spcBef>
                <a:spcPts val="500"/>
              </a:spcBef>
              <a:spcAft>
                <a:spcPts val="0"/>
              </a:spcAft>
              <a:buClr>
                <a:srgbClr val="062E64"/>
              </a:buClr>
              <a:buSzPts val="1800"/>
              <a:buChar char="•"/>
              <a:defRPr>
                <a:solidFill>
                  <a:srgbClr val="062E64"/>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 name="Google Shape;22;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3" name="Shape 23"/>
        <p:cNvGrpSpPr/>
        <p:nvPr/>
      </p:nvGrpSpPr>
      <p:grpSpPr>
        <a:xfrm>
          <a:off x="0" y="0"/>
          <a:ext cx="0" cy="0"/>
          <a:chOff x="0" y="0"/>
          <a:chExt cx="0" cy="0"/>
        </a:xfrm>
      </p:grpSpPr>
      <p:sp>
        <p:nvSpPr>
          <p:cNvPr id="24" name="Google Shape;24;p22"/>
          <p:cNvSpPr txBox="1"/>
          <p:nvPr>
            <p:ph idx="1" type="body"/>
          </p:nvPr>
        </p:nvSpPr>
        <p:spPr>
          <a:xfrm>
            <a:off x="838200" y="2507269"/>
            <a:ext cx="5181600" cy="3669694"/>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rgbClr val="062E64"/>
              </a:buClr>
              <a:buSzPts val="2400"/>
              <a:buChar char="•"/>
              <a:defRPr sz="2400">
                <a:solidFill>
                  <a:srgbClr val="062E64"/>
                </a:solidFill>
              </a:defRPr>
            </a:lvl1pPr>
            <a:lvl2pPr indent="-381000" lvl="1" marL="914400" algn="l">
              <a:lnSpc>
                <a:spcPct val="90000"/>
              </a:lnSpc>
              <a:spcBef>
                <a:spcPts val="500"/>
              </a:spcBef>
              <a:spcAft>
                <a:spcPts val="0"/>
              </a:spcAft>
              <a:buClr>
                <a:srgbClr val="062E64"/>
              </a:buClr>
              <a:buSzPts val="2400"/>
              <a:buChar char="•"/>
              <a:defRPr>
                <a:solidFill>
                  <a:srgbClr val="062E64"/>
                </a:solidFill>
              </a:defRPr>
            </a:lvl2pPr>
            <a:lvl3pPr indent="-355600" lvl="2" marL="1371600" algn="l">
              <a:lnSpc>
                <a:spcPct val="90000"/>
              </a:lnSpc>
              <a:spcBef>
                <a:spcPts val="500"/>
              </a:spcBef>
              <a:spcAft>
                <a:spcPts val="0"/>
              </a:spcAft>
              <a:buClr>
                <a:srgbClr val="062E64"/>
              </a:buClr>
              <a:buSzPts val="2000"/>
              <a:buChar char="•"/>
              <a:defRPr>
                <a:solidFill>
                  <a:srgbClr val="062E64"/>
                </a:solidFill>
              </a:defRPr>
            </a:lvl3pPr>
            <a:lvl4pPr indent="-342900" lvl="3" marL="1828800" algn="l">
              <a:lnSpc>
                <a:spcPct val="90000"/>
              </a:lnSpc>
              <a:spcBef>
                <a:spcPts val="500"/>
              </a:spcBef>
              <a:spcAft>
                <a:spcPts val="0"/>
              </a:spcAft>
              <a:buClr>
                <a:srgbClr val="062E64"/>
              </a:buClr>
              <a:buSzPts val="1800"/>
              <a:buChar char="•"/>
              <a:defRPr>
                <a:solidFill>
                  <a:srgbClr val="062E64"/>
                </a:solidFill>
              </a:defRPr>
            </a:lvl4pPr>
            <a:lvl5pPr indent="-342900" lvl="4" marL="2286000" algn="l">
              <a:lnSpc>
                <a:spcPct val="90000"/>
              </a:lnSpc>
              <a:spcBef>
                <a:spcPts val="500"/>
              </a:spcBef>
              <a:spcAft>
                <a:spcPts val="0"/>
              </a:spcAft>
              <a:buClr>
                <a:srgbClr val="062E64"/>
              </a:buClr>
              <a:buSzPts val="1800"/>
              <a:buChar char="•"/>
              <a:defRPr>
                <a:solidFill>
                  <a:srgbClr val="062E64"/>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22"/>
          <p:cNvSpPr txBox="1"/>
          <p:nvPr>
            <p:ph idx="2" type="body"/>
          </p:nvPr>
        </p:nvSpPr>
        <p:spPr>
          <a:xfrm>
            <a:off x="6172200" y="2507269"/>
            <a:ext cx="5181600" cy="3669694"/>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rgbClr val="062E64"/>
              </a:buClr>
              <a:buSzPts val="2400"/>
              <a:buChar char="•"/>
              <a:defRPr sz="2400">
                <a:solidFill>
                  <a:srgbClr val="062E64"/>
                </a:solidFill>
              </a:defRPr>
            </a:lvl1pPr>
            <a:lvl2pPr indent="-381000" lvl="1" marL="914400" algn="l">
              <a:lnSpc>
                <a:spcPct val="90000"/>
              </a:lnSpc>
              <a:spcBef>
                <a:spcPts val="500"/>
              </a:spcBef>
              <a:spcAft>
                <a:spcPts val="0"/>
              </a:spcAft>
              <a:buClr>
                <a:srgbClr val="062E64"/>
              </a:buClr>
              <a:buSzPts val="2400"/>
              <a:buChar char="•"/>
              <a:defRPr>
                <a:solidFill>
                  <a:srgbClr val="062E64"/>
                </a:solidFill>
              </a:defRPr>
            </a:lvl2pPr>
            <a:lvl3pPr indent="-355600" lvl="2" marL="1371600" algn="l">
              <a:lnSpc>
                <a:spcPct val="90000"/>
              </a:lnSpc>
              <a:spcBef>
                <a:spcPts val="500"/>
              </a:spcBef>
              <a:spcAft>
                <a:spcPts val="0"/>
              </a:spcAft>
              <a:buClr>
                <a:srgbClr val="062E64"/>
              </a:buClr>
              <a:buSzPts val="2000"/>
              <a:buChar char="•"/>
              <a:defRPr>
                <a:solidFill>
                  <a:srgbClr val="062E64"/>
                </a:solidFill>
              </a:defRPr>
            </a:lvl3pPr>
            <a:lvl4pPr indent="-342900" lvl="3" marL="1828800" algn="l">
              <a:lnSpc>
                <a:spcPct val="90000"/>
              </a:lnSpc>
              <a:spcBef>
                <a:spcPts val="500"/>
              </a:spcBef>
              <a:spcAft>
                <a:spcPts val="0"/>
              </a:spcAft>
              <a:buClr>
                <a:srgbClr val="062E64"/>
              </a:buClr>
              <a:buSzPts val="1800"/>
              <a:buChar char="•"/>
              <a:defRPr>
                <a:solidFill>
                  <a:srgbClr val="062E64"/>
                </a:solidFill>
              </a:defRPr>
            </a:lvl4pPr>
            <a:lvl5pPr indent="-342900" lvl="4" marL="2286000" algn="l">
              <a:lnSpc>
                <a:spcPct val="90000"/>
              </a:lnSpc>
              <a:spcBef>
                <a:spcPts val="500"/>
              </a:spcBef>
              <a:spcAft>
                <a:spcPts val="0"/>
              </a:spcAft>
              <a:buClr>
                <a:srgbClr val="062E64"/>
              </a:buClr>
              <a:buSzPts val="1800"/>
              <a:buChar char="•"/>
              <a:defRPr>
                <a:solidFill>
                  <a:srgbClr val="062E64"/>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r-Latn-RS"/>
              <a:t>‹#›</a:t>
            </a:fld>
            <a:endParaRPr/>
          </a:p>
        </p:txBody>
      </p:sp>
      <p:sp>
        <p:nvSpPr>
          <p:cNvPr id="29" name="Google Shape;29;p22"/>
          <p:cNvSpPr txBox="1"/>
          <p:nvPr>
            <p:ph type="title"/>
          </p:nvPr>
        </p:nvSpPr>
        <p:spPr>
          <a:xfrm>
            <a:off x="838200" y="1181706"/>
            <a:ext cx="8893233"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62E64"/>
              </a:buClr>
              <a:buSzPts val="4400"/>
              <a:buFont typeface="Calibri"/>
              <a:buNone/>
              <a:defRPr>
                <a:solidFill>
                  <a:srgbClr val="062E6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30" name="Shape 30"/>
        <p:cNvGrpSpPr/>
        <p:nvPr/>
      </p:nvGrpSpPr>
      <p:grpSpPr>
        <a:xfrm>
          <a:off x="0" y="0"/>
          <a:ext cx="0" cy="0"/>
          <a:chOff x="0" y="0"/>
          <a:chExt cx="0" cy="0"/>
        </a:xfrm>
      </p:grpSpPr>
      <p:sp>
        <p:nvSpPr>
          <p:cNvPr id="31" name="Google Shape;31;p23"/>
          <p:cNvSpPr txBox="1"/>
          <p:nvPr>
            <p:ph idx="1" type="body"/>
          </p:nvPr>
        </p:nvSpPr>
        <p:spPr>
          <a:xfrm>
            <a:off x="839788" y="2396058"/>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062E64"/>
              </a:buClr>
              <a:buSzPts val="2400"/>
              <a:buNone/>
              <a:defRPr b="1" sz="2400">
                <a:solidFill>
                  <a:srgbClr val="062E64"/>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2" name="Google Shape;32;p23"/>
          <p:cNvSpPr txBox="1"/>
          <p:nvPr>
            <p:ph idx="2" type="body"/>
          </p:nvPr>
        </p:nvSpPr>
        <p:spPr>
          <a:xfrm>
            <a:off x="839788" y="3219970"/>
            <a:ext cx="5157787" cy="2873260"/>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rgbClr val="062E64"/>
              </a:buClr>
              <a:buSzPts val="2400"/>
              <a:buChar char="•"/>
              <a:defRPr sz="2400">
                <a:solidFill>
                  <a:srgbClr val="062E64"/>
                </a:solidFill>
              </a:defRPr>
            </a:lvl1pPr>
            <a:lvl2pPr indent="-381000" lvl="1" marL="914400" algn="l">
              <a:lnSpc>
                <a:spcPct val="90000"/>
              </a:lnSpc>
              <a:spcBef>
                <a:spcPts val="500"/>
              </a:spcBef>
              <a:spcAft>
                <a:spcPts val="0"/>
              </a:spcAft>
              <a:buClr>
                <a:srgbClr val="062E64"/>
              </a:buClr>
              <a:buSzPts val="2400"/>
              <a:buChar char="•"/>
              <a:defRPr>
                <a:solidFill>
                  <a:srgbClr val="062E64"/>
                </a:solidFill>
              </a:defRPr>
            </a:lvl2pPr>
            <a:lvl3pPr indent="-355600" lvl="2" marL="1371600" algn="l">
              <a:lnSpc>
                <a:spcPct val="90000"/>
              </a:lnSpc>
              <a:spcBef>
                <a:spcPts val="500"/>
              </a:spcBef>
              <a:spcAft>
                <a:spcPts val="0"/>
              </a:spcAft>
              <a:buClr>
                <a:srgbClr val="062E64"/>
              </a:buClr>
              <a:buSzPts val="2000"/>
              <a:buChar char="•"/>
              <a:defRPr>
                <a:solidFill>
                  <a:srgbClr val="062E64"/>
                </a:solidFill>
              </a:defRPr>
            </a:lvl3pPr>
            <a:lvl4pPr indent="-342900" lvl="3" marL="1828800" algn="l">
              <a:lnSpc>
                <a:spcPct val="90000"/>
              </a:lnSpc>
              <a:spcBef>
                <a:spcPts val="500"/>
              </a:spcBef>
              <a:spcAft>
                <a:spcPts val="0"/>
              </a:spcAft>
              <a:buClr>
                <a:srgbClr val="062E64"/>
              </a:buClr>
              <a:buSzPts val="1800"/>
              <a:buChar char="•"/>
              <a:defRPr>
                <a:solidFill>
                  <a:srgbClr val="062E64"/>
                </a:solidFill>
              </a:defRPr>
            </a:lvl4pPr>
            <a:lvl5pPr indent="-342900" lvl="4" marL="2286000" algn="l">
              <a:lnSpc>
                <a:spcPct val="90000"/>
              </a:lnSpc>
              <a:spcBef>
                <a:spcPts val="500"/>
              </a:spcBef>
              <a:spcAft>
                <a:spcPts val="0"/>
              </a:spcAft>
              <a:buClr>
                <a:srgbClr val="062E64"/>
              </a:buClr>
              <a:buSzPts val="1800"/>
              <a:buChar char="•"/>
              <a:defRPr>
                <a:solidFill>
                  <a:srgbClr val="062E64"/>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23"/>
          <p:cNvSpPr txBox="1"/>
          <p:nvPr>
            <p:ph idx="3" type="body"/>
          </p:nvPr>
        </p:nvSpPr>
        <p:spPr>
          <a:xfrm>
            <a:off x="6172200" y="2396058"/>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062E64"/>
              </a:buClr>
              <a:buSzPts val="2400"/>
              <a:buNone/>
              <a:defRPr b="1" sz="2400">
                <a:solidFill>
                  <a:srgbClr val="062E64"/>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4" name="Google Shape;34;p23"/>
          <p:cNvSpPr txBox="1"/>
          <p:nvPr>
            <p:ph idx="4" type="body"/>
          </p:nvPr>
        </p:nvSpPr>
        <p:spPr>
          <a:xfrm>
            <a:off x="6172200" y="3219970"/>
            <a:ext cx="5183188" cy="2873260"/>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rgbClr val="062E64"/>
              </a:buClr>
              <a:buSzPts val="2400"/>
              <a:buChar char="•"/>
              <a:defRPr sz="2400">
                <a:solidFill>
                  <a:srgbClr val="062E64"/>
                </a:solidFill>
              </a:defRPr>
            </a:lvl1pPr>
            <a:lvl2pPr indent="-381000" lvl="1" marL="914400" algn="l">
              <a:lnSpc>
                <a:spcPct val="90000"/>
              </a:lnSpc>
              <a:spcBef>
                <a:spcPts val="500"/>
              </a:spcBef>
              <a:spcAft>
                <a:spcPts val="0"/>
              </a:spcAft>
              <a:buClr>
                <a:srgbClr val="062E64"/>
              </a:buClr>
              <a:buSzPts val="2400"/>
              <a:buChar char="•"/>
              <a:defRPr>
                <a:solidFill>
                  <a:srgbClr val="062E64"/>
                </a:solidFill>
              </a:defRPr>
            </a:lvl2pPr>
            <a:lvl3pPr indent="-355600" lvl="2" marL="1371600" algn="l">
              <a:lnSpc>
                <a:spcPct val="90000"/>
              </a:lnSpc>
              <a:spcBef>
                <a:spcPts val="500"/>
              </a:spcBef>
              <a:spcAft>
                <a:spcPts val="0"/>
              </a:spcAft>
              <a:buClr>
                <a:srgbClr val="062E64"/>
              </a:buClr>
              <a:buSzPts val="2000"/>
              <a:buChar char="•"/>
              <a:defRPr>
                <a:solidFill>
                  <a:srgbClr val="062E64"/>
                </a:solidFill>
              </a:defRPr>
            </a:lvl3pPr>
            <a:lvl4pPr indent="-342900" lvl="3" marL="1828800" algn="l">
              <a:lnSpc>
                <a:spcPct val="90000"/>
              </a:lnSpc>
              <a:spcBef>
                <a:spcPts val="500"/>
              </a:spcBef>
              <a:spcAft>
                <a:spcPts val="0"/>
              </a:spcAft>
              <a:buClr>
                <a:srgbClr val="062E64"/>
              </a:buClr>
              <a:buSzPts val="1800"/>
              <a:buChar char="•"/>
              <a:defRPr>
                <a:solidFill>
                  <a:srgbClr val="062E64"/>
                </a:solidFill>
              </a:defRPr>
            </a:lvl4pPr>
            <a:lvl5pPr indent="-342900" lvl="4" marL="2286000" algn="l">
              <a:lnSpc>
                <a:spcPct val="90000"/>
              </a:lnSpc>
              <a:spcBef>
                <a:spcPts val="500"/>
              </a:spcBef>
              <a:spcAft>
                <a:spcPts val="0"/>
              </a:spcAft>
              <a:buClr>
                <a:srgbClr val="062E64"/>
              </a:buClr>
              <a:buSzPts val="1800"/>
              <a:buChar char="•"/>
              <a:defRPr>
                <a:solidFill>
                  <a:srgbClr val="062E64"/>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r-Latn-RS"/>
              <a:t>‹#›</a:t>
            </a:fld>
            <a:endParaRPr/>
          </a:p>
        </p:txBody>
      </p:sp>
      <p:sp>
        <p:nvSpPr>
          <p:cNvPr id="38" name="Google Shape;38;p23"/>
          <p:cNvSpPr txBox="1"/>
          <p:nvPr>
            <p:ph type="title"/>
          </p:nvPr>
        </p:nvSpPr>
        <p:spPr>
          <a:xfrm>
            <a:off x="836612" y="1070495"/>
            <a:ext cx="8893233"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62E64"/>
              </a:buClr>
              <a:buSzPts val="4400"/>
              <a:buFont typeface="Calibri"/>
              <a:buNone/>
              <a:defRPr>
                <a:solidFill>
                  <a:srgbClr val="062E6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9" name="Shape 39"/>
        <p:cNvGrpSpPr/>
        <p:nvPr/>
      </p:nvGrpSpPr>
      <p:grpSpPr>
        <a:xfrm>
          <a:off x="0" y="0"/>
          <a:ext cx="0" cy="0"/>
          <a:chOff x="0" y="0"/>
          <a:chExt cx="0" cy="0"/>
        </a:xfrm>
      </p:grpSpPr>
      <p:sp>
        <p:nvSpPr>
          <p:cNvPr id="40" name="Google Shape;40;p24"/>
          <p:cNvSpPr txBox="1"/>
          <p:nvPr>
            <p:ph type="title"/>
          </p:nvPr>
        </p:nvSpPr>
        <p:spPr>
          <a:xfrm>
            <a:off x="2251364" y="2103437"/>
            <a:ext cx="775716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062E64"/>
              </a:buClr>
              <a:buSzPts val="4400"/>
              <a:buFont typeface="Calibri"/>
              <a:buNone/>
              <a:defRPr>
                <a:solidFill>
                  <a:srgbClr val="062E6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r-Latn-R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4" name="Shape 44"/>
        <p:cNvGrpSpPr/>
        <p:nvPr/>
      </p:nvGrpSpPr>
      <p:grpSpPr>
        <a:xfrm>
          <a:off x="0" y="0"/>
          <a:ext cx="0" cy="0"/>
          <a:chOff x="0" y="0"/>
          <a:chExt cx="0" cy="0"/>
        </a:xfrm>
      </p:grpSpPr>
      <p:sp>
        <p:nvSpPr>
          <p:cNvPr id="45" name="Google Shape;45;p2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2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7" name="Google Shape;47;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r-Latn-R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r-Latn-R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r-Latn-R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8"/>
          <p:cNvSpPr/>
          <p:nvPr>
            <p:ph idx="2" type="pic"/>
          </p:nvPr>
        </p:nvSpPr>
        <p:spPr>
          <a:xfrm>
            <a:off x="5183188" y="987425"/>
            <a:ext cx="6172200" cy="4873625"/>
          </a:xfrm>
          <a:prstGeom prst="rect">
            <a:avLst/>
          </a:prstGeom>
          <a:noFill/>
          <a:ln>
            <a:noFill/>
          </a:ln>
        </p:spPr>
      </p:sp>
      <p:sp>
        <p:nvSpPr>
          <p:cNvPr id="64" name="Google Shape;64;p2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r-Latn-R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r-Latn-R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ctrTitle"/>
          </p:nvPr>
        </p:nvSpPr>
        <p:spPr>
          <a:xfrm>
            <a:off x="2083541" y="1997722"/>
            <a:ext cx="7938654" cy="1320046"/>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6000"/>
              <a:buFont typeface="Calibri"/>
              <a:buNone/>
            </a:pPr>
            <a:r>
              <a:rPr lang="sr-Latn-RS"/>
              <a:t>Separation of milk fat</a:t>
            </a:r>
            <a:endParaRPr/>
          </a:p>
        </p:txBody>
      </p:sp>
      <p:sp>
        <p:nvSpPr>
          <p:cNvPr id="85" name="Google Shape;85;p1"/>
          <p:cNvSpPr txBox="1"/>
          <p:nvPr>
            <p:ph idx="1" type="subTitle"/>
          </p:nvPr>
        </p:nvSpPr>
        <p:spPr>
          <a:xfrm>
            <a:off x="2781497" y="3961477"/>
            <a:ext cx="6389716" cy="803707"/>
          </a:xfrm>
          <a:prstGeom prst="rect">
            <a:avLst/>
          </a:prstGeom>
          <a:noFill/>
          <a:ln>
            <a:noFill/>
          </a:ln>
        </p:spPr>
        <p:txBody>
          <a:bodyPr anchorCtr="0" anchor="t" bIns="45700" lIns="91425" spcFirstLastPara="1" rIns="91425" wrap="square" tIns="45700">
            <a:normAutofit fontScale="55000" lnSpcReduction="20000"/>
          </a:bodyPr>
          <a:lstStyle/>
          <a:p>
            <a:pPr indent="0" lvl="0" marL="0" rtl="0" algn="ctr">
              <a:lnSpc>
                <a:spcPct val="90000"/>
              </a:lnSpc>
              <a:spcBef>
                <a:spcPts val="0"/>
              </a:spcBef>
              <a:spcAft>
                <a:spcPts val="0"/>
              </a:spcAft>
              <a:buClr>
                <a:schemeClr val="lt1"/>
              </a:buClr>
              <a:buSzPct val="100000"/>
              <a:buNone/>
            </a:pPr>
            <a:r>
              <a:rPr lang="sr-Latn-RS"/>
              <a:t>UNS</a:t>
            </a:r>
            <a:endParaRPr/>
          </a:p>
          <a:p>
            <a:pPr indent="0" lvl="0" marL="0" rtl="0" algn="ctr">
              <a:lnSpc>
                <a:spcPct val="90000"/>
              </a:lnSpc>
              <a:spcBef>
                <a:spcPts val="1000"/>
              </a:spcBef>
              <a:spcAft>
                <a:spcPts val="0"/>
              </a:spcAft>
              <a:buClr>
                <a:schemeClr val="lt1"/>
              </a:buClr>
              <a:buSzPct val="100000"/>
              <a:buNone/>
            </a:pPr>
            <a:r>
              <a:rPr lang="sr-Latn-RS"/>
              <a:t>Ksenija Čobanović, PhD.Ass.Prof</a:t>
            </a:r>
            <a:endParaRPr/>
          </a:p>
          <a:p>
            <a:pPr indent="0" lvl="0" marL="0" rtl="0" algn="ctr">
              <a:lnSpc>
                <a:spcPct val="90000"/>
              </a:lnSpc>
              <a:spcBef>
                <a:spcPts val="1000"/>
              </a:spcBef>
              <a:spcAft>
                <a:spcPts val="0"/>
              </a:spcAft>
              <a:buClr>
                <a:schemeClr val="lt1"/>
              </a:buClr>
              <a:buSzPct val="100000"/>
              <a:buNone/>
            </a:pPr>
            <a:r>
              <a:rPr lang="sr-Latn-RS"/>
              <a:t> Saša Krstović, PhD</a:t>
            </a:r>
            <a:endParaRPr/>
          </a:p>
          <a:p>
            <a:pPr indent="0" lvl="0" marL="0" rtl="0" algn="ctr">
              <a:lnSpc>
                <a:spcPct val="90000"/>
              </a:lnSpc>
              <a:spcBef>
                <a:spcPts val="1000"/>
              </a:spcBef>
              <a:spcAft>
                <a:spcPts val="0"/>
              </a:spcAft>
              <a:buClr>
                <a:schemeClr val="lt1"/>
              </a:buClr>
              <a:buSzPct val="1000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0"/>
          <p:cNvSpPr txBox="1"/>
          <p:nvPr>
            <p:ph idx="1" type="body"/>
          </p:nvPr>
        </p:nvSpPr>
        <p:spPr>
          <a:xfrm>
            <a:off x="838200" y="2507269"/>
            <a:ext cx="5181600" cy="3669694"/>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62E64"/>
              </a:buClr>
              <a:buSzPts val="2000"/>
              <a:buNone/>
            </a:pPr>
            <a:r>
              <a:rPr b="1" i="1" lang="sr-Latn-RS" sz="2000"/>
              <a:t>According to the power:</a:t>
            </a:r>
            <a:endParaRPr sz="2000"/>
          </a:p>
          <a:p>
            <a:pPr indent="-228600" lvl="0" marL="228600" rtl="0" algn="l">
              <a:lnSpc>
                <a:spcPct val="90000"/>
              </a:lnSpc>
              <a:spcBef>
                <a:spcPts val="1000"/>
              </a:spcBef>
              <a:spcAft>
                <a:spcPts val="0"/>
              </a:spcAft>
              <a:buClr>
                <a:srgbClr val="062E64"/>
              </a:buClr>
              <a:buSzPts val="2000"/>
              <a:buChar char="•"/>
            </a:pPr>
            <a:r>
              <a:rPr lang="sr-Latn-RS" sz="2000"/>
              <a:t>Manual</a:t>
            </a:r>
            <a:endParaRPr/>
          </a:p>
          <a:p>
            <a:pPr indent="-228600" lvl="0" marL="228600" rtl="0" algn="l">
              <a:lnSpc>
                <a:spcPct val="90000"/>
              </a:lnSpc>
              <a:spcBef>
                <a:spcPts val="1000"/>
              </a:spcBef>
              <a:spcAft>
                <a:spcPts val="0"/>
              </a:spcAft>
              <a:buClr>
                <a:srgbClr val="062E64"/>
              </a:buClr>
              <a:buSzPts val="2000"/>
              <a:buChar char="•"/>
            </a:pPr>
            <a:r>
              <a:rPr lang="sr-Latn-RS" sz="2000"/>
              <a:t>Mechanical (electric motor, pulley or steam turbine) </a:t>
            </a:r>
            <a:endParaRPr/>
          </a:p>
          <a:p>
            <a:pPr indent="-228600" lvl="0" marL="228600" rtl="0" algn="l">
              <a:lnSpc>
                <a:spcPct val="90000"/>
              </a:lnSpc>
              <a:spcBef>
                <a:spcPts val="1000"/>
              </a:spcBef>
              <a:spcAft>
                <a:spcPts val="0"/>
              </a:spcAft>
              <a:buClr>
                <a:srgbClr val="062E64"/>
              </a:buClr>
              <a:buSzPts val="2000"/>
              <a:buChar char="•"/>
            </a:pPr>
            <a:r>
              <a:rPr lang="sr-Latn-RS" sz="2000"/>
              <a:t>Combined (manual and mechanical).</a:t>
            </a:r>
            <a:endParaRPr/>
          </a:p>
          <a:p>
            <a:pPr indent="-101600" lvl="0" marL="228600" rtl="0" algn="l">
              <a:lnSpc>
                <a:spcPct val="90000"/>
              </a:lnSpc>
              <a:spcBef>
                <a:spcPts val="1000"/>
              </a:spcBef>
              <a:spcAft>
                <a:spcPts val="0"/>
              </a:spcAft>
              <a:buClr>
                <a:srgbClr val="062E64"/>
              </a:buClr>
              <a:buSzPts val="2000"/>
              <a:buNone/>
            </a:pPr>
            <a:r>
              <a:t/>
            </a:r>
            <a:endParaRPr sz="2000"/>
          </a:p>
        </p:txBody>
      </p:sp>
      <p:sp>
        <p:nvSpPr>
          <p:cNvPr id="142" name="Google Shape;142;p10"/>
          <p:cNvSpPr txBox="1"/>
          <p:nvPr>
            <p:ph type="title"/>
          </p:nvPr>
        </p:nvSpPr>
        <p:spPr>
          <a:xfrm>
            <a:off x="838200" y="1181706"/>
            <a:ext cx="8893233"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62E64"/>
              </a:buClr>
              <a:buSzPts val="4400"/>
              <a:buFont typeface="Calibri"/>
              <a:buNone/>
            </a:pPr>
            <a:r>
              <a:rPr b="1" lang="sr-Latn-RS"/>
              <a:t>Types of separators</a:t>
            </a:r>
            <a:endParaRPr/>
          </a:p>
        </p:txBody>
      </p:sp>
      <p:pic>
        <p:nvPicPr>
          <p:cNvPr descr="mutations of mortality: Cream Separator" id="143" name="Google Shape;143;p10"/>
          <p:cNvPicPr preferRelativeResize="0"/>
          <p:nvPr>
            <p:ph idx="2" type="body"/>
          </p:nvPr>
        </p:nvPicPr>
        <p:blipFill rotWithShape="1">
          <a:blip r:embed="rId3">
            <a:alphaModFix/>
          </a:blip>
          <a:srcRect b="0" l="0" r="0" t="0"/>
          <a:stretch/>
        </p:blipFill>
        <p:spPr>
          <a:xfrm>
            <a:off x="7332454" y="1138687"/>
            <a:ext cx="3071003" cy="4373592"/>
          </a:xfrm>
          <a:prstGeom prst="rect">
            <a:avLst/>
          </a:prstGeom>
          <a:noFill/>
          <a:ln>
            <a:noFill/>
          </a:ln>
        </p:spPr>
      </p:pic>
      <p:sp>
        <p:nvSpPr>
          <p:cNvPr id="144" name="Google Shape;144;p10"/>
          <p:cNvSpPr/>
          <p:nvPr/>
        </p:nvSpPr>
        <p:spPr>
          <a:xfrm>
            <a:off x="7942605" y="5670245"/>
            <a:ext cx="185069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r-Latn-RS" sz="1800">
                <a:solidFill>
                  <a:srgbClr val="1F3864"/>
                </a:solidFill>
                <a:latin typeface="Calibri"/>
                <a:ea typeface="Calibri"/>
                <a:cs typeface="Calibri"/>
                <a:sym typeface="Calibri"/>
              </a:rPr>
              <a:t>Manual separator</a:t>
            </a:r>
            <a:endParaRPr sz="18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1"/>
          <p:cNvSpPr txBox="1"/>
          <p:nvPr>
            <p:ph idx="1" type="body"/>
          </p:nvPr>
        </p:nvSpPr>
        <p:spPr>
          <a:xfrm>
            <a:off x="838200" y="2507269"/>
            <a:ext cx="5226170" cy="3669694"/>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just">
              <a:lnSpc>
                <a:spcPct val="90000"/>
              </a:lnSpc>
              <a:spcBef>
                <a:spcPts val="0"/>
              </a:spcBef>
              <a:spcAft>
                <a:spcPts val="0"/>
              </a:spcAft>
              <a:buClr>
                <a:srgbClr val="062E64"/>
              </a:buClr>
              <a:buSzPct val="100000"/>
              <a:buChar char="•"/>
            </a:pPr>
            <a:r>
              <a:rPr lang="sr-Latn-RS" sz="2000"/>
              <a:t>The separator for milk skimming is usually located in the pasteurization line, from where milk, after preheating in the pasteurizer, passes into the separator where the cream is collected. </a:t>
            </a:r>
            <a:endParaRPr sz="2000"/>
          </a:p>
          <a:p>
            <a:pPr indent="-228600" lvl="0" marL="228600" rtl="0" algn="just">
              <a:lnSpc>
                <a:spcPct val="90000"/>
              </a:lnSpc>
              <a:spcBef>
                <a:spcPts val="1000"/>
              </a:spcBef>
              <a:spcAft>
                <a:spcPts val="0"/>
              </a:spcAft>
              <a:buClr>
                <a:srgbClr val="062E64"/>
              </a:buClr>
              <a:buSzPct val="100000"/>
              <a:buChar char="•"/>
            </a:pPr>
            <a:r>
              <a:rPr lang="sr-Latn-RS" sz="2000"/>
              <a:t>The milk is released into the separator only when it reaches the prescribed number of revolutions (6,000-7,000 rpm). </a:t>
            </a:r>
            <a:endParaRPr sz="2000"/>
          </a:p>
          <a:p>
            <a:pPr indent="-228600" lvl="0" marL="228600" rtl="0" algn="just">
              <a:lnSpc>
                <a:spcPct val="90000"/>
              </a:lnSpc>
              <a:spcBef>
                <a:spcPts val="1000"/>
              </a:spcBef>
              <a:spcAft>
                <a:spcPts val="0"/>
              </a:spcAft>
              <a:buClr>
                <a:srgbClr val="062E64"/>
              </a:buClr>
              <a:buSzPct val="100000"/>
              <a:buChar char="•"/>
            </a:pPr>
            <a:r>
              <a:rPr lang="sr-Latn-RS" sz="2000"/>
              <a:t>During operation, the separator drum is continuously filled with milk, which is distributed through the openings in layers between the discs during rotation. There are 120 discs in the separator drum, which are placed one above the other, at an angle of 45° </a:t>
            </a:r>
            <a:endParaRPr/>
          </a:p>
        </p:txBody>
      </p:sp>
      <p:sp>
        <p:nvSpPr>
          <p:cNvPr id="150" name="Google Shape;150;p11"/>
          <p:cNvSpPr txBox="1"/>
          <p:nvPr>
            <p:ph type="title"/>
          </p:nvPr>
        </p:nvSpPr>
        <p:spPr>
          <a:xfrm>
            <a:off x="838200" y="1181706"/>
            <a:ext cx="8893233"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62E64"/>
              </a:buClr>
              <a:buSzPts val="4400"/>
              <a:buFont typeface="Calibri"/>
              <a:buNone/>
            </a:pPr>
            <a:r>
              <a:rPr b="1" lang="sr-Latn-RS"/>
              <a:t>Operation principle</a:t>
            </a:r>
            <a:endParaRPr/>
          </a:p>
        </p:txBody>
      </p:sp>
      <p:pic>
        <p:nvPicPr>
          <p:cNvPr descr="https://dairyprocessinghandbook.tetrapak.com/sites/all/files/styles/chapter_image/public/chapter/images/6.2.21.fh10.png?itok=Ab5of6xz" id="151" name="Google Shape;151;p11"/>
          <p:cNvPicPr preferRelativeResize="0"/>
          <p:nvPr/>
        </p:nvPicPr>
        <p:blipFill rotWithShape="1">
          <a:blip r:embed="rId3">
            <a:alphaModFix/>
          </a:blip>
          <a:srcRect b="0" l="0" r="0" t="0"/>
          <a:stretch/>
        </p:blipFill>
        <p:spPr>
          <a:xfrm>
            <a:off x="7341079" y="2321571"/>
            <a:ext cx="3271573" cy="2802520"/>
          </a:xfrm>
          <a:prstGeom prst="rect">
            <a:avLst/>
          </a:prstGeom>
          <a:noFill/>
          <a:ln>
            <a:noFill/>
          </a:ln>
        </p:spPr>
      </p:pic>
      <p:sp>
        <p:nvSpPr>
          <p:cNvPr id="152" name="Google Shape;152;p11"/>
          <p:cNvSpPr/>
          <p:nvPr/>
        </p:nvSpPr>
        <p:spPr>
          <a:xfrm flipH="1">
            <a:off x="7435970" y="5382996"/>
            <a:ext cx="4004552" cy="461665"/>
          </a:xfrm>
          <a:prstGeom prst="rect">
            <a:avLst/>
          </a:prstGeom>
          <a:noFill/>
          <a:ln>
            <a:noFill/>
          </a:ln>
        </p:spPr>
        <p:txBody>
          <a:bodyPr anchorCtr="0" anchor="ctr" bIns="45700" lIns="91425" spcFirstLastPara="1" rIns="91425" wrap="square" tIns="45700">
            <a:spAutoFit/>
          </a:bodyPr>
          <a:lstStyle/>
          <a:p>
            <a:pPr indent="228600" lvl="0" marL="0" marR="0" rtl="0" algn="just">
              <a:spcBef>
                <a:spcPts val="0"/>
              </a:spcBef>
              <a:spcAft>
                <a:spcPts val="0"/>
              </a:spcAft>
              <a:buNone/>
            </a:pPr>
            <a:r>
              <a:rPr b="0" i="0" lang="sr-Latn-RS" sz="1200" u="none" cap="none" strike="noStrike">
                <a:solidFill>
                  <a:srgbClr val="1F3864"/>
                </a:solidFill>
                <a:latin typeface="Arial"/>
                <a:ea typeface="Arial"/>
                <a:cs typeface="Arial"/>
                <a:sym typeface="Arial"/>
              </a:rPr>
              <a:t>Disc stack with distribution holes and caulks </a:t>
            </a:r>
            <a:endParaRPr/>
          </a:p>
          <a:p>
            <a:pPr indent="228600" lvl="0" marL="0" marR="0" rtl="0" algn="just">
              <a:spcBef>
                <a:spcPts val="0"/>
              </a:spcBef>
              <a:spcAft>
                <a:spcPts val="0"/>
              </a:spcAft>
              <a:buNone/>
            </a:pPr>
            <a:r>
              <a:rPr lang="sr-Latn-RS" sz="1200">
                <a:solidFill>
                  <a:srgbClr val="1F3864"/>
                </a:solidFill>
                <a:latin typeface="Calibri"/>
                <a:ea typeface="Calibri"/>
                <a:cs typeface="Calibri"/>
                <a:sym typeface="Calibri"/>
              </a:rPr>
              <a:t>(Dairy Processing Handbook ©Tetra Pak) </a:t>
            </a:r>
            <a:endParaRPr b="0" i="0" sz="1200" u="none" cap="none" strike="noStrike">
              <a:solidFill>
                <a:srgbClr val="1F3864"/>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12"/>
          <p:cNvSpPr txBox="1"/>
          <p:nvPr>
            <p:ph idx="1" type="body"/>
          </p:nvPr>
        </p:nvSpPr>
        <p:spPr>
          <a:xfrm>
            <a:off x="838200" y="2507269"/>
            <a:ext cx="5001884" cy="3669694"/>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rgbClr val="062E64"/>
              </a:buClr>
              <a:buSzPts val="2000"/>
              <a:buChar char="•"/>
            </a:pPr>
            <a:r>
              <a:rPr lang="sr-Latn-RS" sz="2000"/>
              <a:t>Fat globules, as specifically lighter, move towards the axis of rotation, and skimmed milk, as specifically heavier, moves towards the perimeter of the separator drum</a:t>
            </a:r>
            <a:endParaRPr sz="2000"/>
          </a:p>
          <a:p>
            <a:pPr indent="-228600" lvl="0" marL="228600" rtl="0" algn="just">
              <a:lnSpc>
                <a:spcPct val="90000"/>
              </a:lnSpc>
              <a:spcBef>
                <a:spcPts val="1000"/>
              </a:spcBef>
              <a:spcAft>
                <a:spcPts val="0"/>
              </a:spcAft>
              <a:buClr>
                <a:srgbClr val="062E64"/>
              </a:buClr>
              <a:buSzPts val="2000"/>
              <a:buChar char="•"/>
            </a:pPr>
            <a:r>
              <a:rPr lang="sr-Latn-RS" sz="2000"/>
              <a:t>Milk fat is drained in the form of cream through the opening for cream, and skimmed milk through the opening for skimmed milk</a:t>
            </a:r>
            <a:endParaRPr sz="2000"/>
          </a:p>
          <a:p>
            <a:pPr indent="-228600" lvl="0" marL="228600" rtl="0" algn="just">
              <a:lnSpc>
                <a:spcPct val="90000"/>
              </a:lnSpc>
              <a:spcBef>
                <a:spcPts val="1000"/>
              </a:spcBef>
              <a:spcAft>
                <a:spcPts val="0"/>
              </a:spcAft>
              <a:buClr>
                <a:srgbClr val="062E64"/>
              </a:buClr>
              <a:buSzPts val="2000"/>
              <a:buChar char="•"/>
            </a:pPr>
            <a:r>
              <a:rPr lang="sr-Latn-RS" sz="2000"/>
              <a:t>The smallest fat globules do not have time to settle, so they go away together with skimmed milk (about 0.05% milk fat).</a:t>
            </a:r>
            <a:endParaRPr sz="2000"/>
          </a:p>
        </p:txBody>
      </p:sp>
      <p:sp>
        <p:nvSpPr>
          <p:cNvPr id="158" name="Google Shape;158;p12"/>
          <p:cNvSpPr txBox="1"/>
          <p:nvPr>
            <p:ph type="title"/>
          </p:nvPr>
        </p:nvSpPr>
        <p:spPr>
          <a:xfrm>
            <a:off x="838200" y="1181706"/>
            <a:ext cx="8893233"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62E64"/>
              </a:buClr>
              <a:buSzPts val="4400"/>
              <a:buFont typeface="Calibri"/>
              <a:buNone/>
            </a:pPr>
            <a:r>
              <a:rPr b="1" lang="sr-Latn-RS"/>
              <a:t>Operation principle</a:t>
            </a:r>
            <a:endParaRPr/>
          </a:p>
        </p:txBody>
      </p:sp>
      <p:pic>
        <p:nvPicPr>
          <p:cNvPr descr="https://dairyprocessinghandbook.tetrapak.com/sites/all/files/styles/chapter_image/public/chapter/images/6.2.19.fh10.png?itok=IiVJ9y7B" id="159" name="Google Shape;159;p12"/>
          <p:cNvPicPr preferRelativeResize="0"/>
          <p:nvPr/>
        </p:nvPicPr>
        <p:blipFill rotWithShape="1">
          <a:blip r:embed="rId3">
            <a:alphaModFix/>
          </a:blip>
          <a:srcRect b="0" l="0" r="0" t="0"/>
          <a:stretch/>
        </p:blipFill>
        <p:spPr>
          <a:xfrm flipH="1">
            <a:off x="7608497" y="871268"/>
            <a:ext cx="3331749" cy="4672540"/>
          </a:xfrm>
          <a:prstGeom prst="rect">
            <a:avLst/>
          </a:prstGeom>
          <a:noFill/>
          <a:ln>
            <a:noFill/>
          </a:ln>
        </p:spPr>
      </p:pic>
      <p:sp>
        <p:nvSpPr>
          <p:cNvPr id="160" name="Google Shape;160;p12"/>
          <p:cNvSpPr/>
          <p:nvPr/>
        </p:nvSpPr>
        <p:spPr>
          <a:xfrm>
            <a:off x="6729046" y="5607496"/>
            <a:ext cx="5235791"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r-Latn-RS" sz="1800">
                <a:solidFill>
                  <a:srgbClr val="1F3864"/>
                </a:solidFill>
                <a:latin typeface="Calibri"/>
                <a:ea typeface="Calibri"/>
                <a:cs typeface="Calibri"/>
                <a:sym typeface="Calibri"/>
              </a:rPr>
              <a:t> Schematic representation of how the separator works</a:t>
            </a:r>
            <a:endParaRPr sz="1800">
              <a:solidFill>
                <a:srgbClr val="1F3864"/>
              </a:solidFill>
              <a:latin typeface="Calibri"/>
              <a:ea typeface="Calibri"/>
              <a:cs typeface="Calibri"/>
              <a:sym typeface="Calibri"/>
            </a:endParaRPr>
          </a:p>
          <a:p>
            <a:pPr indent="0" lvl="0" marL="0" marR="0" rtl="0" algn="l">
              <a:spcBef>
                <a:spcPts val="0"/>
              </a:spcBef>
              <a:spcAft>
                <a:spcPts val="0"/>
              </a:spcAft>
              <a:buNone/>
            </a:pPr>
            <a:r>
              <a:rPr lang="sr-Latn-RS" sz="1800">
                <a:solidFill>
                  <a:srgbClr val="1F3864"/>
                </a:solidFill>
                <a:latin typeface="Calibri"/>
                <a:ea typeface="Calibri"/>
                <a:cs typeface="Calibri"/>
                <a:sym typeface="Calibri"/>
              </a:rPr>
              <a:t>(Dairy Processing Handbook ©Tetra Pak) </a:t>
            </a:r>
            <a:endParaRPr/>
          </a:p>
        </p:txBody>
      </p:sp>
      <p:sp>
        <p:nvSpPr>
          <p:cNvPr id="161" name="Google Shape;161;p12"/>
          <p:cNvSpPr/>
          <p:nvPr/>
        </p:nvSpPr>
        <p:spPr>
          <a:xfrm>
            <a:off x="6459747" y="1448759"/>
            <a:ext cx="1558925" cy="259272"/>
          </a:xfrm>
          <a:prstGeom prst="rect">
            <a:avLst/>
          </a:prstGeom>
          <a:solidFill>
            <a:srgbClr val="C6D9F1"/>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Calibri"/>
              <a:buNone/>
            </a:pPr>
            <a:r>
              <a:rPr lang="sr-Latn-RS" sz="1400">
                <a:solidFill>
                  <a:schemeClr val="dk1"/>
                </a:solidFill>
                <a:latin typeface="Calibri"/>
                <a:ea typeface="Calibri"/>
                <a:cs typeface="Calibri"/>
                <a:sym typeface="Calibri"/>
              </a:rPr>
              <a:t>Skimmed milk</a:t>
            </a:r>
            <a:endParaRPr b="0" i="0" sz="2400" u="none" cap="none" strike="noStrike">
              <a:solidFill>
                <a:schemeClr val="dk1"/>
              </a:solidFill>
              <a:latin typeface="Arial"/>
              <a:ea typeface="Arial"/>
              <a:cs typeface="Arial"/>
              <a:sym typeface="Arial"/>
            </a:endParaRPr>
          </a:p>
        </p:txBody>
      </p:sp>
      <p:sp>
        <p:nvSpPr>
          <p:cNvPr id="162" name="Google Shape;162;p12"/>
          <p:cNvSpPr/>
          <p:nvPr/>
        </p:nvSpPr>
        <p:spPr>
          <a:xfrm>
            <a:off x="6459747" y="900569"/>
            <a:ext cx="1558925" cy="281137"/>
          </a:xfrm>
          <a:prstGeom prst="rect">
            <a:avLst/>
          </a:prstGeom>
          <a:solidFill>
            <a:srgbClr val="FFFF99"/>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Calibri"/>
              <a:buNone/>
            </a:pPr>
            <a:r>
              <a:rPr lang="sr-Latn-RS" sz="1400">
                <a:solidFill>
                  <a:schemeClr val="dk1"/>
                </a:solidFill>
                <a:latin typeface="Calibri"/>
                <a:ea typeface="Calibri"/>
                <a:cs typeface="Calibri"/>
                <a:sym typeface="Calibri"/>
              </a:rPr>
              <a:t>Cream</a:t>
            </a:r>
            <a:r>
              <a:rPr b="0" i="0" lang="sr-Latn-RS" sz="1100" u="none" cap="none" strike="noStrike">
                <a:solidFill>
                  <a:schemeClr val="dk1"/>
                </a:solidFill>
                <a:latin typeface="Calibri"/>
                <a:ea typeface="Calibri"/>
                <a:cs typeface="Calibri"/>
                <a:sym typeface="Calibri"/>
              </a:rPr>
              <a:t>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3"/>
          <p:cNvSpPr txBox="1"/>
          <p:nvPr>
            <p:ph idx="1" type="body"/>
          </p:nvPr>
        </p:nvSpPr>
        <p:spPr>
          <a:xfrm>
            <a:off x="838200" y="2507269"/>
            <a:ext cx="5181600" cy="3669694"/>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rgbClr val="062E64"/>
              </a:buClr>
              <a:buSzPts val="2400"/>
              <a:buChar char="•"/>
            </a:pPr>
            <a:r>
              <a:rPr lang="sr-Latn-RS"/>
              <a:t>Sectional view of part of the disc stack, showing the milk entering through the distribution holes, and separation of fat globules from the skim milk (Dairy Processing Handbook ©Tetra Pak) .</a:t>
            </a:r>
            <a:endParaRPr/>
          </a:p>
        </p:txBody>
      </p:sp>
      <p:sp>
        <p:nvSpPr>
          <p:cNvPr id="168" name="Google Shape;168;p13"/>
          <p:cNvSpPr txBox="1"/>
          <p:nvPr>
            <p:ph type="title"/>
          </p:nvPr>
        </p:nvSpPr>
        <p:spPr>
          <a:xfrm>
            <a:off x="838200" y="1181706"/>
            <a:ext cx="8893233"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62E64"/>
              </a:buClr>
              <a:buSzPts val="4400"/>
              <a:buFont typeface="Calibri"/>
              <a:buNone/>
            </a:pPr>
            <a:r>
              <a:rPr b="1" lang="sr-Latn-RS"/>
              <a:t>Operation principle</a:t>
            </a:r>
            <a:endParaRPr/>
          </a:p>
        </p:txBody>
      </p:sp>
      <p:pic>
        <p:nvPicPr>
          <p:cNvPr descr="https://dairyprocessinghandbook.tetrapak.com/sites/all/files/styles/chapter_image/public/chapter/images/6.2.20.fh10.png?itok=e2EQlXZJ" id="169" name="Google Shape;169;p13"/>
          <p:cNvPicPr preferRelativeResize="0"/>
          <p:nvPr>
            <p:ph idx="2" type="body"/>
          </p:nvPr>
        </p:nvPicPr>
        <p:blipFill rotWithShape="1">
          <a:blip r:embed="rId3">
            <a:alphaModFix/>
          </a:blip>
          <a:srcRect b="0" l="0" r="0" t="0"/>
          <a:stretch/>
        </p:blipFill>
        <p:spPr>
          <a:xfrm>
            <a:off x="7263442" y="1431984"/>
            <a:ext cx="2501903" cy="451206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4"/>
          <p:cNvSpPr txBox="1"/>
          <p:nvPr>
            <p:ph idx="1" type="body"/>
          </p:nvPr>
        </p:nvSpPr>
        <p:spPr>
          <a:xfrm>
            <a:off x="838200" y="2507269"/>
            <a:ext cx="5181600" cy="3669694"/>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rgbClr val="062E64"/>
              </a:buClr>
              <a:buSzPts val="2400"/>
              <a:buChar char="•"/>
            </a:pPr>
            <a:r>
              <a:rPr lang="sr-Latn-RS"/>
              <a:t>During operation, dirt accumulates in the separator drum, so the separator must be stopped, opened and cleaned. </a:t>
            </a:r>
            <a:endParaRPr/>
          </a:p>
          <a:p>
            <a:pPr indent="-228600" lvl="0" marL="228600" rtl="0" algn="just">
              <a:lnSpc>
                <a:spcPct val="90000"/>
              </a:lnSpc>
              <a:spcBef>
                <a:spcPts val="1000"/>
              </a:spcBef>
              <a:spcAft>
                <a:spcPts val="0"/>
              </a:spcAft>
              <a:buClr>
                <a:srgbClr val="062E64"/>
              </a:buClr>
              <a:buSzPts val="2400"/>
              <a:buChar char="•"/>
            </a:pPr>
            <a:r>
              <a:rPr lang="sr-Latn-RS"/>
              <a:t>New types of separators so-called self-cleaning separators, remove dirt automatically during operation</a:t>
            </a:r>
            <a:endParaRPr/>
          </a:p>
        </p:txBody>
      </p:sp>
      <p:sp>
        <p:nvSpPr>
          <p:cNvPr id="175" name="Google Shape;175;p14"/>
          <p:cNvSpPr txBox="1"/>
          <p:nvPr>
            <p:ph type="title"/>
          </p:nvPr>
        </p:nvSpPr>
        <p:spPr>
          <a:xfrm>
            <a:off x="838200" y="1181706"/>
            <a:ext cx="8893233"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62E64"/>
              </a:buClr>
              <a:buSzPts val="4400"/>
              <a:buFont typeface="Calibri"/>
              <a:buNone/>
            </a:pPr>
            <a:r>
              <a:rPr b="1" lang="sr-Latn-RS"/>
              <a:t>Operation principle</a:t>
            </a:r>
            <a:endParaRPr/>
          </a:p>
        </p:txBody>
      </p:sp>
      <p:pic>
        <p:nvPicPr>
          <p:cNvPr descr="https://dairyprocessinghandbook.tetrapak.com/sites/all/files/styles/chapter_image/public/chapter/images/6.2.22.fh10.png?itok=Ah4VzjH-" id="176" name="Google Shape;176;p14"/>
          <p:cNvPicPr preferRelativeResize="0"/>
          <p:nvPr>
            <p:ph idx="2" type="body"/>
          </p:nvPr>
        </p:nvPicPr>
        <p:blipFill rotWithShape="1">
          <a:blip r:embed="rId3">
            <a:alphaModFix/>
          </a:blip>
          <a:srcRect b="0" l="0" r="0" t="0"/>
          <a:stretch/>
        </p:blipFill>
        <p:spPr>
          <a:xfrm>
            <a:off x="6840747" y="1095555"/>
            <a:ext cx="4114800" cy="4632385"/>
          </a:xfrm>
          <a:prstGeom prst="rect">
            <a:avLst/>
          </a:prstGeom>
          <a:noFill/>
          <a:ln>
            <a:noFill/>
          </a:ln>
        </p:spPr>
      </p:pic>
      <p:sp>
        <p:nvSpPr>
          <p:cNvPr id="177" name="Google Shape;177;p14"/>
          <p:cNvSpPr/>
          <p:nvPr/>
        </p:nvSpPr>
        <p:spPr>
          <a:xfrm>
            <a:off x="6379710" y="5780499"/>
            <a:ext cx="6413263"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r-Latn-RS" sz="1800">
                <a:solidFill>
                  <a:srgbClr val="1F3864"/>
                </a:solidFill>
                <a:latin typeface="Calibri"/>
                <a:ea typeface="Calibri"/>
                <a:cs typeface="Calibri"/>
                <a:sym typeface="Calibri"/>
              </a:rPr>
              <a:t>Separation of dirt particles in self-cleaning separators</a:t>
            </a:r>
            <a:endParaRPr sz="1800">
              <a:solidFill>
                <a:srgbClr val="1F3864"/>
              </a:solidFill>
              <a:latin typeface="Calibri"/>
              <a:ea typeface="Calibri"/>
              <a:cs typeface="Calibri"/>
              <a:sym typeface="Calibri"/>
            </a:endParaRPr>
          </a:p>
          <a:p>
            <a:pPr indent="0" lvl="0" marL="0" marR="0" rtl="0" algn="l">
              <a:spcBef>
                <a:spcPts val="0"/>
              </a:spcBef>
              <a:spcAft>
                <a:spcPts val="0"/>
              </a:spcAft>
              <a:buNone/>
            </a:pPr>
            <a:r>
              <a:rPr lang="sr-Latn-RS" sz="1400">
                <a:solidFill>
                  <a:srgbClr val="1F3864"/>
                </a:solidFill>
                <a:latin typeface="Calibri"/>
                <a:ea typeface="Calibri"/>
                <a:cs typeface="Calibri"/>
                <a:sym typeface="Calibri"/>
              </a:rPr>
              <a:t>(Dairy Processing Handbook ©Tetra Pak)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5"/>
          <p:cNvSpPr txBox="1"/>
          <p:nvPr>
            <p:ph idx="1" type="body"/>
          </p:nvPr>
        </p:nvSpPr>
        <p:spPr>
          <a:xfrm>
            <a:off x="838199" y="2199736"/>
            <a:ext cx="8590473" cy="3977227"/>
          </a:xfrm>
          <a:prstGeom prst="rect">
            <a:avLst/>
          </a:prstGeom>
          <a:noFill/>
          <a:ln>
            <a:noFill/>
          </a:ln>
        </p:spPr>
        <p:txBody>
          <a:bodyPr anchorCtr="0" anchor="t" bIns="45700" lIns="91425" spcFirstLastPara="1" rIns="91425" wrap="square" tIns="45700">
            <a:normAutofit fontScale="70000" lnSpcReduction="20000"/>
          </a:bodyPr>
          <a:lstStyle/>
          <a:p>
            <a:pPr indent="0" lvl="0" marL="0" rtl="0" algn="just">
              <a:lnSpc>
                <a:spcPct val="90000"/>
              </a:lnSpc>
              <a:spcBef>
                <a:spcPts val="0"/>
              </a:spcBef>
              <a:spcAft>
                <a:spcPts val="0"/>
              </a:spcAft>
              <a:buClr>
                <a:srgbClr val="062E64"/>
              </a:buClr>
              <a:buSzPct val="100000"/>
              <a:buNone/>
            </a:pPr>
            <a:r>
              <a:t/>
            </a:r>
            <a:endParaRPr/>
          </a:p>
          <a:p>
            <a:pPr indent="-228600" lvl="0" marL="228600" rtl="0" algn="just">
              <a:lnSpc>
                <a:spcPct val="90000"/>
              </a:lnSpc>
              <a:spcBef>
                <a:spcPts val="1000"/>
              </a:spcBef>
              <a:spcAft>
                <a:spcPts val="0"/>
              </a:spcAft>
              <a:buClr>
                <a:srgbClr val="062E64"/>
              </a:buClr>
              <a:buSzPct val="100000"/>
              <a:buChar char="•"/>
            </a:pPr>
            <a:r>
              <a:rPr lang="sr-Latn-RS"/>
              <a:t>Separator type (diameter and speed of rotation), with the increase of the diameter of the separator, the performance increases, and with the increase of the number of revolutions of the drum, the centrifugal force and the separation of fat from the milk increase.</a:t>
            </a:r>
            <a:endParaRPr/>
          </a:p>
          <a:p>
            <a:pPr indent="-228600" lvl="0" marL="228600" rtl="0" algn="just">
              <a:lnSpc>
                <a:spcPct val="90000"/>
              </a:lnSpc>
              <a:spcBef>
                <a:spcPts val="1000"/>
              </a:spcBef>
              <a:spcAft>
                <a:spcPts val="0"/>
              </a:spcAft>
              <a:buClr>
                <a:srgbClr val="062E64"/>
              </a:buClr>
              <a:buSzPct val="100000"/>
              <a:buChar char="•"/>
            </a:pPr>
            <a:r>
              <a:rPr lang="sr-Latn-RS"/>
              <a:t>Temperature of milk to be skimmed. In industrial milk processing, skimming is most often performed at a temperature of 40-45°C. Cold skimming leaves 0.15 to 0.30% of milk fat in skimmed milk, and skimming at temperatures above 60°C increases the corrosion of the separator, and the viscosity of milk increases due to albumin coagulation and thus reduces the efficiency of skimming.</a:t>
            </a:r>
            <a:endParaRPr/>
          </a:p>
          <a:p>
            <a:pPr indent="-228600" lvl="0" marL="228600" rtl="0" algn="just">
              <a:lnSpc>
                <a:spcPct val="90000"/>
              </a:lnSpc>
              <a:spcBef>
                <a:spcPts val="1000"/>
              </a:spcBef>
              <a:spcAft>
                <a:spcPts val="0"/>
              </a:spcAft>
              <a:buClr>
                <a:srgbClr val="062E64"/>
              </a:buClr>
              <a:buSzPct val="100000"/>
              <a:buChar char="•"/>
            </a:pPr>
            <a:r>
              <a:rPr lang="sr-Latn-RS"/>
              <a:t>Diameter of fat globules. Small globules of milk fat (less than 1x10-6m) move more slowly and are unlikely to separate.</a:t>
            </a:r>
            <a:endParaRPr/>
          </a:p>
          <a:p>
            <a:pPr indent="-228600" lvl="0" marL="228600" rtl="0" algn="just">
              <a:lnSpc>
                <a:spcPct val="90000"/>
              </a:lnSpc>
              <a:spcBef>
                <a:spcPts val="1000"/>
              </a:spcBef>
              <a:spcAft>
                <a:spcPts val="0"/>
              </a:spcAft>
              <a:buClr>
                <a:srgbClr val="062E64"/>
              </a:buClr>
              <a:buSzPct val="100000"/>
              <a:buChar char="•"/>
            </a:pPr>
            <a:r>
              <a:rPr lang="sr-Latn-RS"/>
              <a:t>Product viscosity. As the viscosity of the milk increases, the separation of fat globules decreases, and thus the effect of the separator decreases. Heated milk has a lower viscosity than cold milk, so heating milk improves separation. Also, milk with an increased degree of acidity, i.e., with a lower pH value, due to the increased viscosity, will be less skimmed.</a:t>
            </a:r>
            <a:endParaRPr/>
          </a:p>
          <a:p>
            <a:pPr indent="-121920" lvl="0" marL="228600" rtl="0" algn="l">
              <a:lnSpc>
                <a:spcPct val="90000"/>
              </a:lnSpc>
              <a:spcBef>
                <a:spcPts val="1000"/>
              </a:spcBef>
              <a:spcAft>
                <a:spcPts val="0"/>
              </a:spcAft>
              <a:buClr>
                <a:srgbClr val="062E64"/>
              </a:buClr>
              <a:buSzPct val="100000"/>
              <a:buNone/>
            </a:pPr>
            <a:r>
              <a:t/>
            </a:r>
            <a:endParaRPr/>
          </a:p>
        </p:txBody>
      </p:sp>
      <p:sp>
        <p:nvSpPr>
          <p:cNvPr id="183" name="Google Shape;183;p15"/>
          <p:cNvSpPr txBox="1"/>
          <p:nvPr>
            <p:ph type="title"/>
          </p:nvPr>
        </p:nvSpPr>
        <p:spPr>
          <a:xfrm>
            <a:off x="1019355" y="1457751"/>
            <a:ext cx="8893233" cy="836875"/>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062E64"/>
              </a:buClr>
              <a:buSzPct val="100000"/>
              <a:buFont typeface="Calibri"/>
              <a:buNone/>
            </a:pPr>
            <a:r>
              <a:rPr b="1" lang="sr-Latn-RS" sz="3100">
                <a:latin typeface="Calibri"/>
                <a:ea typeface="Calibri"/>
                <a:cs typeface="Calibri"/>
                <a:sym typeface="Calibri"/>
              </a:rPr>
              <a:t>The efficiency of milk skimming is influenced by a number of factors:</a:t>
            </a:r>
            <a:br>
              <a:rPr b="1" lang="sr-Latn-RS">
                <a:latin typeface="Calibri"/>
                <a:ea typeface="Calibri"/>
                <a:cs typeface="Calibri"/>
                <a:sym typeface="Calibri"/>
              </a:rPr>
            </a:br>
            <a:endParaRPr b="1">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6"/>
          <p:cNvSpPr txBox="1"/>
          <p:nvPr>
            <p:ph idx="2" type="body"/>
          </p:nvPr>
        </p:nvSpPr>
        <p:spPr>
          <a:xfrm>
            <a:off x="951932" y="2624747"/>
            <a:ext cx="9736196" cy="3465502"/>
          </a:xfrm>
          <a:prstGeom prst="rect">
            <a:avLst/>
          </a:prstGeom>
          <a:noFill/>
          <a:ln>
            <a:noFill/>
          </a:ln>
        </p:spPr>
        <p:txBody>
          <a:bodyPr anchorCtr="0" anchor="t" bIns="45700" lIns="91425" spcFirstLastPara="1" rIns="91425" wrap="square" tIns="45700">
            <a:normAutofit lnSpcReduction="10000"/>
          </a:bodyPr>
          <a:lstStyle/>
          <a:p>
            <a:pPr indent="-228600" lvl="0" marL="228600" rtl="0" algn="just">
              <a:lnSpc>
                <a:spcPct val="90000"/>
              </a:lnSpc>
              <a:spcBef>
                <a:spcPts val="0"/>
              </a:spcBef>
              <a:spcAft>
                <a:spcPts val="0"/>
              </a:spcAft>
              <a:buClr>
                <a:srgbClr val="062E64"/>
              </a:buClr>
              <a:buSzPts val="2400"/>
              <a:buChar char="•"/>
            </a:pPr>
            <a:r>
              <a:rPr lang="sr-Latn-RS"/>
              <a:t>Raw cow's milk contains an average of 3% to 4.0% of milk fat. </a:t>
            </a:r>
            <a:endParaRPr/>
          </a:p>
          <a:p>
            <a:pPr indent="-228600" lvl="0" marL="228600" rtl="0" algn="just">
              <a:lnSpc>
                <a:spcPct val="90000"/>
              </a:lnSpc>
              <a:spcBef>
                <a:spcPts val="1000"/>
              </a:spcBef>
              <a:spcAft>
                <a:spcPts val="0"/>
              </a:spcAft>
              <a:buClr>
                <a:srgbClr val="062E64"/>
              </a:buClr>
              <a:buSzPts val="2400"/>
              <a:buChar char="•"/>
            </a:pPr>
            <a:r>
              <a:rPr lang="sr-Latn-RS"/>
              <a:t>In the production of different dairy products, it is necessary to standardize the milk fat content in order to achieve a uniform content in the final product. </a:t>
            </a:r>
            <a:endParaRPr/>
          </a:p>
          <a:p>
            <a:pPr indent="-228600" lvl="0" marL="228600" rtl="0" algn="just">
              <a:lnSpc>
                <a:spcPct val="90000"/>
              </a:lnSpc>
              <a:spcBef>
                <a:spcPts val="1000"/>
              </a:spcBef>
              <a:spcAft>
                <a:spcPts val="0"/>
              </a:spcAft>
              <a:buClr>
                <a:srgbClr val="062E64"/>
              </a:buClr>
              <a:buSzPts val="2400"/>
              <a:buChar char="•"/>
            </a:pPr>
            <a:r>
              <a:rPr lang="sr-Latn-RS"/>
              <a:t>Standardization of milk fat content is the process of adjusting the milk fat content in milk intended for the production of various dairy products. </a:t>
            </a:r>
            <a:endParaRPr/>
          </a:p>
          <a:p>
            <a:pPr indent="-228600" lvl="0" marL="228600" rtl="0" algn="just">
              <a:lnSpc>
                <a:spcPct val="90000"/>
              </a:lnSpc>
              <a:spcBef>
                <a:spcPts val="1000"/>
              </a:spcBef>
              <a:spcAft>
                <a:spcPts val="0"/>
              </a:spcAft>
              <a:buClr>
                <a:srgbClr val="062E64"/>
              </a:buClr>
              <a:buSzPts val="2400"/>
              <a:buChar char="•"/>
            </a:pPr>
            <a:r>
              <a:rPr lang="sr-Latn-RS"/>
              <a:t>Standardization can be achieved by using a separator or by mixing skimmed milk and milk/cream. </a:t>
            </a:r>
            <a:endParaRPr/>
          </a:p>
          <a:p>
            <a:pPr indent="-228600" lvl="0" marL="228600" rtl="0" algn="just">
              <a:lnSpc>
                <a:spcPct val="90000"/>
              </a:lnSpc>
              <a:spcBef>
                <a:spcPts val="1000"/>
              </a:spcBef>
              <a:spcAft>
                <a:spcPts val="0"/>
              </a:spcAft>
              <a:buClr>
                <a:srgbClr val="062E64"/>
              </a:buClr>
              <a:buSzPts val="2400"/>
              <a:buChar char="•"/>
            </a:pPr>
            <a:r>
              <a:rPr lang="sr-Latn-RS"/>
              <a:t>The standardization process yields milk with the required milk fat content.</a:t>
            </a:r>
            <a:endParaRPr/>
          </a:p>
        </p:txBody>
      </p:sp>
      <p:sp>
        <p:nvSpPr>
          <p:cNvPr id="189" name="Google Shape;189;p16"/>
          <p:cNvSpPr txBox="1"/>
          <p:nvPr>
            <p:ph type="title"/>
          </p:nvPr>
        </p:nvSpPr>
        <p:spPr>
          <a:xfrm>
            <a:off x="1362974" y="1320661"/>
            <a:ext cx="9195007"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062E64"/>
              </a:buClr>
              <a:buSzPct val="100000"/>
              <a:buFont typeface="Calibri"/>
              <a:buNone/>
            </a:pPr>
            <a:r>
              <a:rPr b="1" lang="sr-Latn-RS"/>
              <a:t>STANDARDIZATION OF MILK FAT CONTENT</a:t>
            </a:r>
            <a:br>
              <a:rPr lang="sr-Latn-RS"/>
            </a:b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7"/>
          <p:cNvSpPr txBox="1"/>
          <p:nvPr>
            <p:ph type="title"/>
          </p:nvPr>
        </p:nvSpPr>
        <p:spPr>
          <a:xfrm>
            <a:off x="829574" y="1139829"/>
            <a:ext cx="8893233"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062E64"/>
              </a:buClr>
              <a:buSzPct val="100000"/>
              <a:buFont typeface="Calibri"/>
              <a:buNone/>
            </a:pPr>
            <a:r>
              <a:rPr lang="sr-Latn-RS"/>
              <a:t>Milk sepration and standardization process</a:t>
            </a:r>
            <a:br>
              <a:rPr lang="sr-Latn-RS"/>
            </a:br>
            <a:endParaRPr/>
          </a:p>
        </p:txBody>
      </p:sp>
      <p:pic>
        <p:nvPicPr>
          <p:cNvPr descr="https://dairyprocessinghandbook.tetrapak.com/sites/all/files/styles/chapter_image/public/chapter/images/6.2.32.fh10.png?itok=pbA8Jwvd" id="196" name="Google Shape;196;p17"/>
          <p:cNvPicPr preferRelativeResize="0"/>
          <p:nvPr>
            <p:ph idx="1" type="body"/>
          </p:nvPr>
        </p:nvPicPr>
        <p:blipFill rotWithShape="1">
          <a:blip r:embed="rId3">
            <a:alphaModFix/>
          </a:blip>
          <a:srcRect b="0" l="0" r="0" t="0"/>
          <a:stretch/>
        </p:blipFill>
        <p:spPr>
          <a:xfrm>
            <a:off x="973834" y="2072621"/>
            <a:ext cx="9998015" cy="4141130"/>
          </a:xfrm>
          <a:prstGeom prst="rect">
            <a:avLst/>
          </a:prstGeom>
          <a:noFill/>
          <a:ln>
            <a:noFill/>
          </a:ln>
        </p:spPr>
      </p:pic>
      <p:sp>
        <p:nvSpPr>
          <p:cNvPr id="197" name="Google Shape;197;p17"/>
          <p:cNvSpPr/>
          <p:nvPr/>
        </p:nvSpPr>
        <p:spPr>
          <a:xfrm>
            <a:off x="853142" y="5935775"/>
            <a:ext cx="403315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r-Latn-RS" sz="1800">
                <a:solidFill>
                  <a:srgbClr val="1F3864"/>
                </a:solidFill>
                <a:latin typeface="Calibri"/>
                <a:ea typeface="Calibri"/>
                <a:cs typeface="Calibri"/>
                <a:sym typeface="Calibri"/>
              </a:rPr>
              <a:t>(Dairy Processing Handbook ©Tetra Pak) </a:t>
            </a:r>
            <a:endParaRPr/>
          </a:p>
        </p:txBody>
      </p:sp>
      <p:sp>
        <p:nvSpPr>
          <p:cNvPr id="198" name="Google Shape;198;p17"/>
          <p:cNvSpPr/>
          <p:nvPr/>
        </p:nvSpPr>
        <p:spPr>
          <a:xfrm>
            <a:off x="668689" y="3743383"/>
            <a:ext cx="851592" cy="457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sr-Latn-RS" sz="1800">
                <a:solidFill>
                  <a:schemeClr val="dk1"/>
                </a:solidFill>
                <a:latin typeface="Calibri"/>
                <a:ea typeface="Calibri"/>
                <a:cs typeface="Calibri"/>
                <a:sym typeface="Calibri"/>
              </a:rPr>
              <a:t>Whole milk</a:t>
            </a:r>
            <a:endParaRPr/>
          </a:p>
        </p:txBody>
      </p:sp>
      <p:sp>
        <p:nvSpPr>
          <p:cNvPr id="199" name="Google Shape;199;p17"/>
          <p:cNvSpPr/>
          <p:nvPr/>
        </p:nvSpPr>
        <p:spPr>
          <a:xfrm>
            <a:off x="3970677" y="2155371"/>
            <a:ext cx="881748" cy="30560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sr-Latn-RS" sz="1800">
                <a:solidFill>
                  <a:schemeClr val="dk1"/>
                </a:solidFill>
                <a:latin typeface="Calibri"/>
                <a:ea typeface="Calibri"/>
                <a:cs typeface="Calibri"/>
                <a:sym typeface="Calibri"/>
              </a:rPr>
              <a:t>Cream</a:t>
            </a:r>
            <a:endParaRPr/>
          </a:p>
        </p:txBody>
      </p:sp>
      <p:sp>
        <p:nvSpPr>
          <p:cNvPr id="200" name="Google Shape;200;p17"/>
          <p:cNvSpPr/>
          <p:nvPr/>
        </p:nvSpPr>
        <p:spPr>
          <a:xfrm>
            <a:off x="3538802" y="4918884"/>
            <a:ext cx="1219809" cy="27570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sr-Latn-RS" sz="1800">
                <a:solidFill>
                  <a:schemeClr val="dk1"/>
                </a:solidFill>
                <a:latin typeface="Calibri"/>
                <a:ea typeface="Calibri"/>
                <a:cs typeface="Calibri"/>
                <a:sym typeface="Calibri"/>
              </a:rPr>
              <a:t>Skim milk</a:t>
            </a:r>
            <a:endParaRPr/>
          </a:p>
        </p:txBody>
      </p:sp>
      <p:sp>
        <p:nvSpPr>
          <p:cNvPr id="201" name="Google Shape;201;p17"/>
          <p:cNvSpPr/>
          <p:nvPr/>
        </p:nvSpPr>
        <p:spPr>
          <a:xfrm>
            <a:off x="9351774" y="4965990"/>
            <a:ext cx="1866392" cy="27570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sr-Latn-RS" sz="1800">
                <a:solidFill>
                  <a:schemeClr val="dk1"/>
                </a:solidFill>
                <a:latin typeface="Calibri"/>
                <a:ea typeface="Calibri"/>
                <a:cs typeface="Calibri"/>
                <a:sym typeface="Calibri"/>
              </a:rPr>
              <a:t>Standardized milk</a:t>
            </a:r>
            <a:endParaRPr/>
          </a:p>
        </p:txBody>
      </p:sp>
      <p:sp>
        <p:nvSpPr>
          <p:cNvPr id="202" name="Google Shape;202;p17"/>
          <p:cNvSpPr/>
          <p:nvPr/>
        </p:nvSpPr>
        <p:spPr>
          <a:xfrm>
            <a:off x="10222636" y="2489113"/>
            <a:ext cx="1334278" cy="26125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sr-Latn-RS" sz="1800">
                <a:solidFill>
                  <a:schemeClr val="dk1"/>
                </a:solidFill>
                <a:latin typeface="Calibri"/>
                <a:ea typeface="Calibri"/>
                <a:cs typeface="Calibri"/>
                <a:sym typeface="Calibri"/>
              </a:rPr>
              <a:t>Surplus</a:t>
            </a:r>
            <a:endParaRPr/>
          </a:p>
        </p:txBody>
      </p:sp>
      <p:sp>
        <p:nvSpPr>
          <p:cNvPr id="203" name="Google Shape;203;p17"/>
          <p:cNvSpPr/>
          <p:nvPr/>
        </p:nvSpPr>
        <p:spPr>
          <a:xfrm>
            <a:off x="9112293" y="2750370"/>
            <a:ext cx="2164701" cy="26125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sr-Latn-RS" sz="1800">
                <a:solidFill>
                  <a:schemeClr val="dk1"/>
                </a:solidFill>
                <a:latin typeface="Calibri"/>
                <a:ea typeface="Calibri"/>
                <a:cs typeface="Calibri"/>
                <a:sym typeface="Calibri"/>
              </a:rPr>
              <a:t>standardized cream</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18"/>
          <p:cNvSpPr txBox="1"/>
          <p:nvPr>
            <p:ph type="title"/>
          </p:nvPr>
        </p:nvSpPr>
        <p:spPr>
          <a:xfrm>
            <a:off x="2251364" y="2490226"/>
            <a:ext cx="775716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62E64"/>
              </a:buClr>
              <a:buSzPts val="4400"/>
              <a:buFont typeface="Calibri"/>
              <a:buNone/>
            </a:pPr>
            <a:r>
              <a:rPr lang="sr-Latn-RS"/>
              <a:t>Thank You!</a:t>
            </a:r>
            <a:endParaRPr/>
          </a:p>
        </p:txBody>
      </p:sp>
      <p:sp>
        <p:nvSpPr>
          <p:cNvPr id="209" name="Google Shape;209;p18"/>
          <p:cNvSpPr txBox="1"/>
          <p:nvPr/>
        </p:nvSpPr>
        <p:spPr>
          <a:xfrm>
            <a:off x="3047260" y="3548394"/>
            <a:ext cx="6094520"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sr-Latn-RS" sz="4000">
                <a:solidFill>
                  <a:srgbClr val="000000"/>
                </a:solidFill>
                <a:latin typeface="Arial"/>
                <a:ea typeface="Arial"/>
                <a:cs typeface="Arial"/>
                <a:sym typeface="Arial"/>
              </a:rPr>
              <a:t>💛</a:t>
            </a:r>
            <a:endParaRPr b="1" i="0" sz="4000">
              <a:solidFill>
                <a:srgbClr val="000000"/>
              </a:solidFill>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2"/>
          <p:cNvSpPr txBox="1"/>
          <p:nvPr>
            <p:ph type="title"/>
          </p:nvPr>
        </p:nvSpPr>
        <p:spPr>
          <a:xfrm>
            <a:off x="1649383" y="1196653"/>
            <a:ext cx="8893233"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62E64"/>
              </a:buClr>
              <a:buSzPts val="4400"/>
              <a:buFont typeface="Calibri"/>
              <a:buNone/>
            </a:pPr>
            <a:r>
              <a:rPr b="1" lang="sr-Latn-RS"/>
              <a:t>SEPARATION OF MILK FAT FROM MILK</a:t>
            </a:r>
            <a:endParaRPr/>
          </a:p>
        </p:txBody>
      </p:sp>
      <p:sp>
        <p:nvSpPr>
          <p:cNvPr id="91" name="Google Shape;91;p2"/>
          <p:cNvSpPr txBox="1"/>
          <p:nvPr>
            <p:ph idx="1" type="body"/>
          </p:nvPr>
        </p:nvSpPr>
        <p:spPr>
          <a:xfrm>
            <a:off x="1026543" y="2406771"/>
            <a:ext cx="10222302" cy="3674852"/>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rgbClr val="062E64"/>
              </a:buClr>
              <a:buSzPts val="2400"/>
              <a:buChar char="•"/>
            </a:pPr>
            <a:r>
              <a:rPr lang="sr-Latn-RS"/>
              <a:t>Milk is an emulsion or suspension of milk fat in water containing a number of substances in solution (lactose, minerals, vitamins ...), as well as ingredients in a colloidal state (proteins).</a:t>
            </a:r>
            <a:endParaRPr/>
          </a:p>
          <a:p>
            <a:pPr indent="-228600" lvl="0" marL="228600" rtl="0" algn="just">
              <a:lnSpc>
                <a:spcPct val="90000"/>
              </a:lnSpc>
              <a:spcBef>
                <a:spcPts val="1000"/>
              </a:spcBef>
              <a:spcAft>
                <a:spcPts val="0"/>
              </a:spcAft>
              <a:buClr>
                <a:srgbClr val="062E64"/>
              </a:buClr>
              <a:buSzPts val="2400"/>
              <a:buChar char="•"/>
            </a:pPr>
            <a:r>
              <a:rPr lang="sr-Latn-RS"/>
              <a:t>Milk fat is found in milk in the form of small globules and has a lower density than other milk ingredients, it is separated on the surface of milk during standing or by means of a separator.</a:t>
            </a:r>
            <a:endParaRPr/>
          </a:p>
          <a:p>
            <a:pPr indent="-228600" lvl="0" marL="228600" rtl="0" algn="just">
              <a:lnSpc>
                <a:spcPct val="90000"/>
              </a:lnSpc>
              <a:spcBef>
                <a:spcPts val="1000"/>
              </a:spcBef>
              <a:spcAft>
                <a:spcPts val="0"/>
              </a:spcAft>
              <a:buClr>
                <a:srgbClr val="062E64"/>
              </a:buClr>
              <a:buSzPts val="2400"/>
              <a:buChar char="•"/>
            </a:pPr>
            <a:r>
              <a:rPr lang="sr-Latn-RS"/>
              <a:t>The most famous products that are obtained by concentrating milk fat are: cream, kaymak, butter and butterfat.</a:t>
            </a:r>
            <a:endParaRPr/>
          </a:p>
          <a:p>
            <a:pPr indent="0" lvl="0" marL="0" rtl="0" algn="ctr">
              <a:lnSpc>
                <a:spcPct val="90000"/>
              </a:lnSpc>
              <a:spcBef>
                <a:spcPts val="1000"/>
              </a:spcBef>
              <a:spcAft>
                <a:spcPts val="0"/>
              </a:spcAft>
              <a:buClr>
                <a:srgbClr val="062E64"/>
              </a:buClr>
              <a:buSzPts val="2400"/>
              <a:buNone/>
            </a:pPr>
            <a:r>
              <a:t/>
            </a:r>
            <a:endParaRPr>
              <a:solidFill>
                <a:srgbClr val="2F5496"/>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3"/>
          <p:cNvSpPr txBox="1"/>
          <p:nvPr>
            <p:ph type="title"/>
          </p:nvPr>
        </p:nvSpPr>
        <p:spPr>
          <a:xfrm>
            <a:off x="1649383" y="1196653"/>
            <a:ext cx="8893233"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62E64"/>
              </a:buClr>
              <a:buSzPts val="4400"/>
              <a:buFont typeface="Calibri"/>
              <a:buNone/>
            </a:pPr>
            <a:r>
              <a:rPr b="1" lang="sr-Latn-RS"/>
              <a:t>Natural separation of milk fat</a:t>
            </a:r>
            <a:br>
              <a:rPr lang="sr-Latn-RS"/>
            </a:br>
            <a:endParaRPr/>
          </a:p>
        </p:txBody>
      </p:sp>
      <p:sp>
        <p:nvSpPr>
          <p:cNvPr id="97" name="Google Shape;97;p3"/>
          <p:cNvSpPr txBox="1"/>
          <p:nvPr>
            <p:ph idx="1" type="body"/>
          </p:nvPr>
        </p:nvSpPr>
        <p:spPr>
          <a:xfrm>
            <a:off x="1026543" y="2406771"/>
            <a:ext cx="10222302" cy="3674852"/>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rgbClr val="062E64"/>
              </a:buClr>
              <a:buSzPts val="2400"/>
              <a:buChar char="•"/>
            </a:pPr>
            <a:r>
              <a:rPr lang="sr-Latn-RS"/>
              <a:t>Milk fat (920 kg/m</a:t>
            </a:r>
            <a:r>
              <a:rPr baseline="30000" lang="sr-Latn-RS"/>
              <a:t>3</a:t>
            </a:r>
            <a:r>
              <a:rPr lang="sr-Latn-RS"/>
              <a:t>) has a lower density than skimmed milk (1030 kg/m</a:t>
            </a:r>
            <a:r>
              <a:rPr baseline="30000" lang="sr-Latn-RS"/>
              <a:t>3</a:t>
            </a:r>
            <a:r>
              <a:rPr lang="sr-Latn-RS"/>
              <a:t>) and when milk stands still it is separated on the surface.</a:t>
            </a:r>
            <a:endParaRPr/>
          </a:p>
          <a:p>
            <a:pPr indent="-228600" lvl="0" marL="228600" rtl="0" algn="just">
              <a:lnSpc>
                <a:spcPct val="90000"/>
              </a:lnSpc>
              <a:spcBef>
                <a:spcPts val="1000"/>
              </a:spcBef>
              <a:spcAft>
                <a:spcPts val="0"/>
              </a:spcAft>
              <a:buClr>
                <a:srgbClr val="062E64"/>
              </a:buClr>
              <a:buSzPts val="2400"/>
              <a:buChar char="•"/>
            </a:pPr>
            <a:r>
              <a:rPr lang="sr-Latn-RS"/>
              <a:t>This property of separating milk fat has been used in the past to separate cream.</a:t>
            </a:r>
            <a:endParaRPr/>
          </a:p>
          <a:p>
            <a:pPr indent="-228600" lvl="0" marL="228600" rtl="0" algn="just">
              <a:lnSpc>
                <a:spcPct val="90000"/>
              </a:lnSpc>
              <a:spcBef>
                <a:spcPts val="1000"/>
              </a:spcBef>
              <a:spcAft>
                <a:spcPts val="0"/>
              </a:spcAft>
              <a:buClr>
                <a:srgbClr val="062E64"/>
              </a:buClr>
              <a:buSzPts val="2400"/>
              <a:buChar char="•"/>
            </a:pPr>
            <a:r>
              <a:rPr lang="sr-Latn-RS"/>
              <a:t>After milking, the milk was poured into containers that were placed in cold water or left in the cold air, and after 12 to 24 hours, the cream was removed from the surface. </a:t>
            </a:r>
            <a:endParaRPr/>
          </a:p>
          <a:p>
            <a:pPr indent="-228600" lvl="0" marL="228600" rtl="0" algn="just">
              <a:lnSpc>
                <a:spcPct val="90000"/>
              </a:lnSpc>
              <a:spcBef>
                <a:spcPts val="1000"/>
              </a:spcBef>
              <a:spcAft>
                <a:spcPts val="0"/>
              </a:spcAft>
              <a:buClr>
                <a:srgbClr val="062E64"/>
              </a:buClr>
              <a:buSzPts val="2400"/>
              <a:buChar char="•"/>
            </a:pPr>
            <a:r>
              <a:rPr lang="sr-Latn-RS"/>
              <a:t>This method is slow and impractical for modern industrial production, where milk fat is separated by means of a separator.</a:t>
            </a:r>
            <a:endParaRPr/>
          </a:p>
          <a:p>
            <a:pPr indent="0" lvl="0" marL="0" rtl="0" algn="ctr">
              <a:lnSpc>
                <a:spcPct val="90000"/>
              </a:lnSpc>
              <a:spcBef>
                <a:spcPts val="1000"/>
              </a:spcBef>
              <a:spcAft>
                <a:spcPts val="0"/>
              </a:spcAft>
              <a:buClr>
                <a:srgbClr val="062E64"/>
              </a:buClr>
              <a:buSzPts val="2400"/>
              <a:buNone/>
            </a:pPr>
            <a:r>
              <a:t/>
            </a:r>
            <a:endParaRPr>
              <a:solidFill>
                <a:srgbClr val="2F5496"/>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4"/>
          <p:cNvSpPr txBox="1"/>
          <p:nvPr>
            <p:ph type="title"/>
          </p:nvPr>
        </p:nvSpPr>
        <p:spPr>
          <a:xfrm>
            <a:off x="1649383" y="1196653"/>
            <a:ext cx="8893233"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62E64"/>
              </a:buClr>
              <a:buSzPts val="4400"/>
              <a:buFont typeface="Calibri"/>
              <a:buNone/>
            </a:pPr>
            <a:r>
              <a:rPr b="1" lang="sr-Latn-RS"/>
              <a:t>SEPARATION OF MILK FAT FROM MILK</a:t>
            </a:r>
            <a:endParaRPr/>
          </a:p>
        </p:txBody>
      </p:sp>
      <p:sp>
        <p:nvSpPr>
          <p:cNvPr id="103" name="Google Shape;103;p4"/>
          <p:cNvSpPr txBox="1"/>
          <p:nvPr>
            <p:ph idx="1" type="body"/>
          </p:nvPr>
        </p:nvSpPr>
        <p:spPr>
          <a:xfrm>
            <a:off x="1026543" y="2406771"/>
            <a:ext cx="10222302" cy="3674852"/>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62E64"/>
              </a:buClr>
              <a:buSzPts val="2400"/>
              <a:buNone/>
            </a:pPr>
            <a:r>
              <a:rPr b="1" lang="sr-Latn-RS"/>
              <a:t>	The speed of fat separation from milk under the influence of gravity depends on:</a:t>
            </a:r>
            <a:endParaRPr b="1"/>
          </a:p>
          <a:p>
            <a:pPr indent="0" lvl="0" marL="0" rtl="0" algn="l">
              <a:lnSpc>
                <a:spcPct val="90000"/>
              </a:lnSpc>
              <a:spcBef>
                <a:spcPts val="1000"/>
              </a:spcBef>
              <a:spcAft>
                <a:spcPts val="0"/>
              </a:spcAft>
              <a:buClr>
                <a:srgbClr val="062E64"/>
              </a:buClr>
              <a:buSzPts val="2400"/>
              <a:buNone/>
            </a:pPr>
            <a:r>
              <a:t/>
            </a:r>
            <a:endParaRPr/>
          </a:p>
          <a:p>
            <a:pPr indent="-228600" lvl="0" marL="228600" rtl="0" algn="just">
              <a:lnSpc>
                <a:spcPct val="90000"/>
              </a:lnSpc>
              <a:spcBef>
                <a:spcPts val="1000"/>
              </a:spcBef>
              <a:spcAft>
                <a:spcPts val="0"/>
              </a:spcAft>
              <a:buClr>
                <a:srgbClr val="062E64"/>
              </a:buClr>
              <a:buSzPts val="2400"/>
              <a:buChar char="•"/>
            </a:pPr>
            <a:r>
              <a:rPr lang="sr-Latn-RS"/>
              <a:t>The size of fat globules, it increases with increasing diameter of fat globules,</a:t>
            </a:r>
            <a:endParaRPr/>
          </a:p>
          <a:p>
            <a:pPr indent="-228600" lvl="0" marL="228600" rtl="0" algn="just">
              <a:lnSpc>
                <a:spcPct val="90000"/>
              </a:lnSpc>
              <a:spcBef>
                <a:spcPts val="1000"/>
              </a:spcBef>
              <a:spcAft>
                <a:spcPts val="0"/>
              </a:spcAft>
              <a:buClr>
                <a:srgbClr val="062E64"/>
              </a:buClr>
              <a:buSzPts val="2400"/>
              <a:buChar char="•"/>
            </a:pPr>
            <a:r>
              <a:rPr lang="sr-Latn-RS"/>
              <a:t>Differences in the density of skimmed milk and fat, it increases with increasing difference and</a:t>
            </a:r>
            <a:endParaRPr/>
          </a:p>
          <a:p>
            <a:pPr indent="-228600" lvl="0" marL="228600" rtl="0" algn="just">
              <a:lnSpc>
                <a:spcPct val="90000"/>
              </a:lnSpc>
              <a:spcBef>
                <a:spcPts val="1000"/>
              </a:spcBef>
              <a:spcAft>
                <a:spcPts val="0"/>
              </a:spcAft>
              <a:buClr>
                <a:srgbClr val="062E64"/>
              </a:buClr>
              <a:buSzPts val="2400"/>
              <a:buChar char="•"/>
            </a:pPr>
            <a:r>
              <a:rPr lang="sr-Latn-RS"/>
              <a:t>The viscosity of skim milk, it decreases with increasing viscosity of skim milk.</a:t>
            </a:r>
            <a:endParaRPr/>
          </a:p>
          <a:p>
            <a:pPr indent="0" lvl="0" marL="0" rtl="0" algn="ctr">
              <a:lnSpc>
                <a:spcPct val="90000"/>
              </a:lnSpc>
              <a:spcBef>
                <a:spcPts val="1000"/>
              </a:spcBef>
              <a:spcAft>
                <a:spcPts val="0"/>
              </a:spcAft>
              <a:buClr>
                <a:srgbClr val="062E64"/>
              </a:buClr>
              <a:buSzPts val="2400"/>
              <a:buNone/>
            </a:pPr>
            <a:r>
              <a:t/>
            </a:r>
            <a:endParaRPr>
              <a:solidFill>
                <a:srgbClr val="2F5496"/>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5"/>
          <p:cNvSpPr txBox="1"/>
          <p:nvPr>
            <p:ph type="title"/>
          </p:nvPr>
        </p:nvSpPr>
        <p:spPr>
          <a:xfrm>
            <a:off x="838200" y="1148455"/>
            <a:ext cx="10462404"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62E64"/>
              </a:buClr>
              <a:buSzPts val="4400"/>
              <a:buFont typeface="Calibri"/>
              <a:buNone/>
            </a:pPr>
            <a:r>
              <a:rPr b="1" lang="sr-Latn-RS"/>
              <a:t>Separation of milk fat by using a separator</a:t>
            </a:r>
            <a:endParaRPr/>
          </a:p>
        </p:txBody>
      </p:sp>
      <p:sp>
        <p:nvSpPr>
          <p:cNvPr id="109" name="Google Shape;109;p5"/>
          <p:cNvSpPr txBox="1"/>
          <p:nvPr>
            <p:ph idx="1" type="body"/>
          </p:nvPr>
        </p:nvSpPr>
        <p:spPr>
          <a:xfrm>
            <a:off x="838200" y="2474019"/>
            <a:ext cx="10515600" cy="3702944"/>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rgbClr val="062E64"/>
              </a:buClr>
              <a:buSzPts val="2000"/>
              <a:buChar char="•"/>
            </a:pPr>
            <a:r>
              <a:rPr lang="sr-Latn-RS" sz="2000"/>
              <a:t>Separators are devices that separate milk fat from milk.</a:t>
            </a:r>
            <a:endParaRPr sz="2000"/>
          </a:p>
          <a:p>
            <a:pPr indent="-228600" lvl="0" marL="228600" rtl="0" algn="just">
              <a:lnSpc>
                <a:spcPct val="90000"/>
              </a:lnSpc>
              <a:spcBef>
                <a:spcPts val="1000"/>
              </a:spcBef>
              <a:spcAft>
                <a:spcPts val="0"/>
              </a:spcAft>
              <a:buClr>
                <a:srgbClr val="062E64"/>
              </a:buClr>
              <a:buSzPts val="2000"/>
              <a:buChar char="•"/>
            </a:pPr>
            <a:r>
              <a:rPr lang="sr-Latn-RS" sz="2000"/>
              <a:t>By separating the milk, the skimmed milk is separated from the milk fat.</a:t>
            </a:r>
            <a:endParaRPr sz="2000"/>
          </a:p>
          <a:p>
            <a:pPr indent="-228600" lvl="0" marL="228600" rtl="0" algn="just">
              <a:lnSpc>
                <a:spcPct val="90000"/>
              </a:lnSpc>
              <a:spcBef>
                <a:spcPts val="1000"/>
              </a:spcBef>
              <a:spcAft>
                <a:spcPts val="0"/>
              </a:spcAft>
              <a:buClr>
                <a:srgbClr val="062E64"/>
              </a:buClr>
              <a:buSzPts val="2000"/>
              <a:buChar char="•"/>
            </a:pPr>
            <a:r>
              <a:rPr lang="sr-Latn-RS" sz="2000"/>
              <a:t>The separation is based on the difference in the density of milk fat and skimmed milk, with the application of centrifugal force.</a:t>
            </a:r>
            <a:endParaRPr sz="2000"/>
          </a:p>
          <a:p>
            <a:pPr indent="-228600" lvl="0" marL="228600" rtl="0" algn="just">
              <a:lnSpc>
                <a:spcPct val="90000"/>
              </a:lnSpc>
              <a:spcBef>
                <a:spcPts val="1000"/>
              </a:spcBef>
              <a:spcAft>
                <a:spcPts val="0"/>
              </a:spcAft>
              <a:buClr>
                <a:srgbClr val="062E64"/>
              </a:buClr>
              <a:buSzPts val="2000"/>
              <a:buChar char="•"/>
            </a:pPr>
            <a:r>
              <a:rPr lang="sr-Latn-RS" sz="2000"/>
              <a:t>The centrifugal force acts much stronger than gravity, so using a separator makes the separation of milk fat much faster.</a:t>
            </a:r>
            <a:endParaRPr sz="2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6"/>
          <p:cNvSpPr txBox="1"/>
          <p:nvPr>
            <p:ph type="title"/>
          </p:nvPr>
        </p:nvSpPr>
        <p:spPr>
          <a:xfrm>
            <a:off x="838200" y="1148455"/>
            <a:ext cx="8893233"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62E64"/>
              </a:buClr>
              <a:buSzPts val="4400"/>
              <a:buFont typeface="Calibri"/>
              <a:buNone/>
            </a:pPr>
            <a:r>
              <a:rPr b="1" lang="sr-Latn-RS"/>
              <a:t>Types of separators</a:t>
            </a:r>
            <a:endParaRPr/>
          </a:p>
        </p:txBody>
      </p:sp>
      <p:sp>
        <p:nvSpPr>
          <p:cNvPr id="115" name="Google Shape;115;p6"/>
          <p:cNvSpPr txBox="1"/>
          <p:nvPr>
            <p:ph idx="1" type="body"/>
          </p:nvPr>
        </p:nvSpPr>
        <p:spPr>
          <a:xfrm>
            <a:off x="838200" y="2474019"/>
            <a:ext cx="10515600" cy="3702944"/>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62E64"/>
              </a:buClr>
              <a:buSzPts val="2000"/>
              <a:buNone/>
            </a:pPr>
            <a:r>
              <a:rPr lang="sr-Latn-RS" sz="2000"/>
              <a:t>	Separators used in the dairy industry can be divided on the basis of several criteria, the basic divisions are according to purpose, construction and operation.</a:t>
            </a:r>
            <a:endParaRPr sz="2000"/>
          </a:p>
          <a:p>
            <a:pPr indent="-228600" lvl="0" marL="228600" rtl="0" algn="l">
              <a:lnSpc>
                <a:spcPct val="90000"/>
              </a:lnSpc>
              <a:spcBef>
                <a:spcPts val="1000"/>
              </a:spcBef>
              <a:spcAft>
                <a:spcPts val="0"/>
              </a:spcAft>
              <a:buClr>
                <a:srgbClr val="062E64"/>
              </a:buClr>
              <a:buSzPts val="2000"/>
              <a:buNone/>
            </a:pPr>
            <a:r>
              <a:t/>
            </a:r>
            <a:endParaRPr sz="2000"/>
          </a:p>
          <a:p>
            <a:pPr indent="-228600" lvl="0" marL="228600" rtl="0" algn="l">
              <a:lnSpc>
                <a:spcPct val="90000"/>
              </a:lnSpc>
              <a:spcBef>
                <a:spcPts val="1000"/>
              </a:spcBef>
              <a:spcAft>
                <a:spcPts val="0"/>
              </a:spcAft>
              <a:buClr>
                <a:srgbClr val="062E64"/>
              </a:buClr>
              <a:buSzPts val="2000"/>
              <a:buNone/>
            </a:pPr>
            <a:r>
              <a:rPr b="1" i="1" lang="sr-Latn-RS" sz="2000"/>
              <a:t>	According to the purpose in the dairy industry, there are:</a:t>
            </a:r>
            <a:endParaRPr b="1" i="1" sz="2000"/>
          </a:p>
          <a:p>
            <a:pPr indent="-228600" lvl="0" marL="228600" rtl="0" algn="l">
              <a:lnSpc>
                <a:spcPct val="90000"/>
              </a:lnSpc>
              <a:spcBef>
                <a:spcPts val="1000"/>
              </a:spcBef>
              <a:spcAft>
                <a:spcPts val="0"/>
              </a:spcAft>
              <a:buClr>
                <a:srgbClr val="062E64"/>
              </a:buClr>
              <a:buSzPts val="2000"/>
              <a:buChar char="•"/>
            </a:pPr>
            <a:r>
              <a:rPr lang="sr-Latn-RS" sz="2000"/>
              <a:t>Separators for skimming and partial purification of milk, curd, etc.</a:t>
            </a:r>
            <a:endParaRPr sz="2000"/>
          </a:p>
          <a:p>
            <a:pPr indent="-228600" lvl="0" marL="228600" rtl="0" algn="l">
              <a:lnSpc>
                <a:spcPct val="90000"/>
              </a:lnSpc>
              <a:spcBef>
                <a:spcPts val="1000"/>
              </a:spcBef>
              <a:spcAft>
                <a:spcPts val="0"/>
              </a:spcAft>
              <a:buClr>
                <a:srgbClr val="062E64"/>
              </a:buClr>
              <a:buSzPts val="2000"/>
              <a:buChar char="•"/>
            </a:pPr>
            <a:r>
              <a:rPr lang="sr-Latn-RS" sz="2000"/>
              <a:t>Clarifiers for milk purification and</a:t>
            </a:r>
            <a:endParaRPr sz="2000"/>
          </a:p>
          <a:p>
            <a:pPr indent="-228600" lvl="0" marL="228600" rtl="0" algn="l">
              <a:lnSpc>
                <a:spcPct val="90000"/>
              </a:lnSpc>
              <a:spcBef>
                <a:spcPts val="1000"/>
              </a:spcBef>
              <a:spcAft>
                <a:spcPts val="0"/>
              </a:spcAft>
              <a:buClr>
                <a:srgbClr val="062E64"/>
              </a:buClr>
              <a:buSzPts val="2000"/>
              <a:buChar char="•"/>
            </a:pPr>
            <a:r>
              <a:rPr lang="sr-Latn-RS" sz="2000"/>
              <a:t>Bactofuges for removing bacteria from milk.</a:t>
            </a:r>
            <a:endParaRPr sz="2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7"/>
          <p:cNvSpPr txBox="1"/>
          <p:nvPr>
            <p:ph type="title"/>
          </p:nvPr>
        </p:nvSpPr>
        <p:spPr>
          <a:xfrm>
            <a:off x="838200" y="1148455"/>
            <a:ext cx="8893233"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62E64"/>
              </a:buClr>
              <a:buSzPts val="4400"/>
              <a:buFont typeface="Calibri"/>
              <a:buNone/>
            </a:pPr>
            <a:r>
              <a:rPr b="1" lang="sr-Latn-RS"/>
              <a:t>Types of separators</a:t>
            </a:r>
            <a:endParaRPr/>
          </a:p>
        </p:txBody>
      </p:sp>
      <p:sp>
        <p:nvSpPr>
          <p:cNvPr id="121" name="Google Shape;121;p7"/>
          <p:cNvSpPr txBox="1"/>
          <p:nvPr>
            <p:ph idx="1" type="body"/>
          </p:nvPr>
        </p:nvSpPr>
        <p:spPr>
          <a:xfrm>
            <a:off x="838200" y="2474019"/>
            <a:ext cx="10515600" cy="3702944"/>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62E64"/>
              </a:buClr>
              <a:buSzPts val="2400"/>
              <a:buNone/>
            </a:pPr>
            <a:r>
              <a:rPr b="1" i="1" lang="sr-Latn-RS"/>
              <a:t>	According to the construction, there are:</a:t>
            </a:r>
            <a:endParaRPr b="1" i="1"/>
          </a:p>
          <a:p>
            <a:pPr indent="-228600" lvl="0" marL="228600" rtl="0" algn="just">
              <a:lnSpc>
                <a:spcPct val="90000"/>
              </a:lnSpc>
              <a:spcBef>
                <a:spcPts val="1000"/>
              </a:spcBef>
              <a:spcAft>
                <a:spcPts val="0"/>
              </a:spcAft>
              <a:buClr>
                <a:srgbClr val="062E64"/>
              </a:buClr>
              <a:buSzPts val="2400"/>
              <a:buChar char="•"/>
            </a:pPr>
            <a:r>
              <a:rPr lang="sr-Latn-RS"/>
              <a:t>Open separators, with open milk in-flow and open out-flow of skimmed milk and cream,</a:t>
            </a:r>
            <a:endParaRPr/>
          </a:p>
          <a:p>
            <a:pPr indent="-228600" lvl="0" marL="228600" rtl="0" algn="just">
              <a:lnSpc>
                <a:spcPct val="90000"/>
              </a:lnSpc>
              <a:spcBef>
                <a:spcPts val="1000"/>
              </a:spcBef>
              <a:spcAft>
                <a:spcPts val="0"/>
              </a:spcAft>
              <a:buClr>
                <a:srgbClr val="062E64"/>
              </a:buClr>
              <a:buSzPts val="2400"/>
              <a:buChar char="•"/>
            </a:pPr>
            <a:r>
              <a:rPr lang="sr-Latn-RS"/>
              <a:t>Semi-closed separators, with open milk in-flow and closed milk and cream outflow</a:t>
            </a:r>
            <a:endParaRPr/>
          </a:p>
          <a:p>
            <a:pPr indent="-228600" lvl="0" marL="228600" rtl="0" algn="just">
              <a:lnSpc>
                <a:spcPct val="90000"/>
              </a:lnSpc>
              <a:spcBef>
                <a:spcPts val="1000"/>
              </a:spcBef>
              <a:spcAft>
                <a:spcPts val="0"/>
              </a:spcAft>
              <a:buClr>
                <a:srgbClr val="062E64"/>
              </a:buClr>
              <a:buSzPts val="2400"/>
              <a:buChar char="•"/>
            </a:pPr>
            <a:r>
              <a:rPr lang="sr-Latn-RS"/>
              <a:t>Hermetically sealed separators, where the milk in-flow is hermetically sealed, as well as the out-flow of skimmed milk and cream.</a:t>
            </a:r>
            <a:endParaRPr/>
          </a:p>
          <a:p>
            <a:pPr indent="-76200" lvl="0" marL="228600" rtl="0" algn="l">
              <a:lnSpc>
                <a:spcPct val="90000"/>
              </a:lnSpc>
              <a:spcBef>
                <a:spcPts val="1000"/>
              </a:spcBef>
              <a:spcAft>
                <a:spcPts val="0"/>
              </a:spcAft>
              <a:buClr>
                <a:srgbClr val="062E64"/>
              </a:buClr>
              <a:buSzPts val="24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descr="Cream-separators-motor-sich-milky-tetra-pak" id="126" name="Google Shape;126;p8"/>
          <p:cNvPicPr preferRelativeResize="0"/>
          <p:nvPr>
            <p:ph idx="1" type="body"/>
          </p:nvPr>
        </p:nvPicPr>
        <p:blipFill rotWithShape="1">
          <a:blip r:embed="rId3">
            <a:alphaModFix/>
          </a:blip>
          <a:srcRect b="0" l="0" r="0" t="0"/>
          <a:stretch/>
        </p:blipFill>
        <p:spPr>
          <a:xfrm>
            <a:off x="1587260" y="1095555"/>
            <a:ext cx="8505645" cy="5331575"/>
          </a:xfrm>
          <a:prstGeom prst="rect">
            <a:avLst/>
          </a:prstGeom>
          <a:noFill/>
          <a:ln>
            <a:noFill/>
          </a:ln>
        </p:spPr>
      </p:pic>
      <p:sp>
        <p:nvSpPr>
          <p:cNvPr id="127" name="Google Shape;127;p8"/>
          <p:cNvSpPr txBox="1"/>
          <p:nvPr>
            <p:ph type="title"/>
          </p:nvPr>
        </p:nvSpPr>
        <p:spPr>
          <a:xfrm>
            <a:off x="976222" y="984553"/>
            <a:ext cx="8893233"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62E64"/>
              </a:buClr>
              <a:buSzPts val="4400"/>
              <a:buFont typeface="Calibri"/>
              <a:buNone/>
            </a:pPr>
            <a:r>
              <a:rPr b="1" lang="sr-Latn-RS"/>
              <a:t>Types of separators</a:t>
            </a:r>
            <a:endParaRPr/>
          </a:p>
        </p:txBody>
      </p:sp>
      <p:sp>
        <p:nvSpPr>
          <p:cNvPr id="128" name="Google Shape;128;p8"/>
          <p:cNvSpPr/>
          <p:nvPr/>
        </p:nvSpPr>
        <p:spPr>
          <a:xfrm>
            <a:off x="2690065" y="6015942"/>
            <a:ext cx="930213" cy="26125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sr-Latn-RS" sz="1600" u="none" cap="none" strike="noStrike">
                <a:solidFill>
                  <a:schemeClr val="dk1"/>
                </a:solidFill>
                <a:latin typeface="Calibri"/>
                <a:ea typeface="Calibri"/>
                <a:cs typeface="Calibri"/>
                <a:sym typeface="Calibri"/>
              </a:rPr>
              <a:t>100 L/H</a:t>
            </a:r>
            <a:endParaRPr/>
          </a:p>
        </p:txBody>
      </p:sp>
      <p:sp>
        <p:nvSpPr>
          <p:cNvPr id="129" name="Google Shape;129;p8"/>
          <p:cNvSpPr/>
          <p:nvPr/>
        </p:nvSpPr>
        <p:spPr>
          <a:xfrm>
            <a:off x="4723083" y="6004950"/>
            <a:ext cx="930213" cy="26125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sr-Latn-RS" sz="1600">
                <a:solidFill>
                  <a:schemeClr val="dk1"/>
                </a:solidFill>
                <a:latin typeface="Calibri"/>
                <a:ea typeface="Calibri"/>
                <a:cs typeface="Calibri"/>
                <a:sym typeface="Calibri"/>
              </a:rPr>
              <a:t>600 L/H</a:t>
            </a:r>
            <a:endParaRPr/>
          </a:p>
        </p:txBody>
      </p:sp>
      <p:sp>
        <p:nvSpPr>
          <p:cNvPr id="130" name="Google Shape;130;p8"/>
          <p:cNvSpPr/>
          <p:nvPr/>
        </p:nvSpPr>
        <p:spPr>
          <a:xfrm>
            <a:off x="8087955" y="6004949"/>
            <a:ext cx="1279979" cy="26125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sr-Latn-RS" sz="1600">
                <a:solidFill>
                  <a:schemeClr val="dk1"/>
                </a:solidFill>
                <a:latin typeface="Calibri"/>
                <a:ea typeface="Calibri"/>
                <a:cs typeface="Calibri"/>
                <a:sym typeface="Calibri"/>
              </a:rPr>
              <a:t>10,000 L/H</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9"/>
          <p:cNvSpPr txBox="1"/>
          <p:nvPr>
            <p:ph type="title"/>
          </p:nvPr>
        </p:nvSpPr>
        <p:spPr>
          <a:xfrm>
            <a:off x="838200" y="1148455"/>
            <a:ext cx="8893233"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62E64"/>
              </a:buClr>
              <a:buSzPts val="4400"/>
              <a:buFont typeface="Calibri"/>
              <a:buNone/>
            </a:pPr>
            <a:r>
              <a:rPr lang="sr-Latn-RS"/>
              <a:t>Closed, self-cleaning separator</a:t>
            </a:r>
            <a:endParaRPr/>
          </a:p>
        </p:txBody>
      </p:sp>
      <p:pic>
        <p:nvPicPr>
          <p:cNvPr descr="GEA Separators for Milk Skimming – MSE/MSI, ecocream, milk Skimmer pro" id="136" name="Google Shape;136;p9"/>
          <p:cNvPicPr preferRelativeResize="0"/>
          <p:nvPr>
            <p:ph idx="1" type="body"/>
          </p:nvPr>
        </p:nvPicPr>
        <p:blipFill rotWithShape="1">
          <a:blip r:embed="rId3">
            <a:alphaModFix/>
          </a:blip>
          <a:srcRect b="0" l="0" r="0" t="0"/>
          <a:stretch/>
        </p:blipFill>
        <p:spPr>
          <a:xfrm>
            <a:off x="2156895" y="2378434"/>
            <a:ext cx="6584245" cy="370363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2020-02-28T10:44:09Z</dcterms:created>
  <dc:creator>Namu PC</dc:creator>
</cp:coreProperties>
</file>