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37" r:id="rId2"/>
    <p:sldId id="256" r:id="rId3"/>
    <p:sldId id="257" r:id="rId4"/>
    <p:sldId id="286" r:id="rId5"/>
    <p:sldId id="288" r:id="rId6"/>
    <p:sldId id="283" r:id="rId7"/>
    <p:sldId id="259" r:id="rId8"/>
    <p:sldId id="260" r:id="rId9"/>
    <p:sldId id="291" r:id="rId10"/>
    <p:sldId id="287" r:id="rId11"/>
    <p:sldId id="294" r:id="rId12"/>
    <p:sldId id="264" r:id="rId13"/>
    <p:sldId id="284" r:id="rId14"/>
    <p:sldId id="285" r:id="rId15"/>
    <p:sldId id="262" r:id="rId16"/>
    <p:sldId id="266" r:id="rId17"/>
    <p:sldId id="267" r:id="rId18"/>
    <p:sldId id="265" r:id="rId19"/>
    <p:sldId id="274" r:id="rId20"/>
    <p:sldId id="273" r:id="rId21"/>
    <p:sldId id="271" r:id="rId22"/>
    <p:sldId id="278" r:id="rId23"/>
    <p:sldId id="276" r:id="rId24"/>
    <p:sldId id="275" r:id="rId25"/>
    <p:sldId id="281" r:id="rId26"/>
    <p:sldId id="280" r:id="rId27"/>
    <p:sldId id="282" r:id="rId28"/>
    <p:sldId id="296" r:id="rId29"/>
    <p:sldId id="297" r:id="rId30"/>
    <p:sldId id="300" r:id="rId31"/>
    <p:sldId id="338" r:id="rId32"/>
    <p:sldId id="339" r:id="rId33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30B"/>
    <a:srgbClr val="E5243B"/>
    <a:srgbClr val="DDA83A"/>
    <a:srgbClr val="4C9F38"/>
    <a:srgbClr val="C5192D"/>
    <a:srgbClr val="FF3A21"/>
    <a:srgbClr val="26BDE2"/>
    <a:srgbClr val="A21942"/>
    <a:srgbClr val="FD6925"/>
    <a:srgbClr val="DD1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2" autoAdjust="0"/>
    <p:restoredTop sz="95256" autoAdjust="0"/>
  </p:normalViewPr>
  <p:slideViewPr>
    <p:cSldViewPr snapToGrid="0">
      <p:cViewPr varScale="1">
        <p:scale>
          <a:sx n="65" d="100"/>
          <a:sy n="65" d="100"/>
        </p:scale>
        <p:origin x="5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576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9D08A-0D99-4708-8A69-D64D07147A35}" type="datetimeFigureOut">
              <a:rPr lang="lt-LT" smtClean="0"/>
              <a:t>2022.01.11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3EFF2-5B94-4109-97F2-92564ACC456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51385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3EFF2-5B94-4109-97F2-92564ACC4561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09400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227DB-41D5-491C-B744-C7CC70E851B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5545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BDEA1-9CCB-4C2D-B70E-5577EA4A0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6673" y="1463039"/>
            <a:ext cx="7938654" cy="2182385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B6A00-D799-431F-9EC9-6B401C110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3255" y="3984423"/>
            <a:ext cx="6389716" cy="80370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t-L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7DEA0-D74E-4A73-8872-A4AC6F3A4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3547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5733B-7722-4FF1-B438-4421CC46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E15AC-3643-416C-B92A-D703229BA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2A686-2A4A-4C19-994B-C8CEA117D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70868-0640-4A48-B272-21F683D5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CB1E9-FA4B-4D66-97B5-7F9AD14E6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372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26B6A4-FD63-4569-A878-1ABB6B7A5F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8AEA4-A4FA-4FCC-B367-65C3785EE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83F0F-178F-4893-A8AC-06414E21B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EF01C-7ECF-4690-B6E6-B9A5536B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A372F-C332-4B84-9C60-A7222B1B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0780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22D21-6B5D-40C7-BD84-5EB16EEB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8455"/>
            <a:ext cx="8893233" cy="1325563"/>
          </a:xfrm>
        </p:spPr>
        <p:txBody>
          <a:bodyPr/>
          <a:lstStyle>
            <a:lvl1pPr>
              <a:defRPr>
                <a:solidFill>
                  <a:srgbClr val="062E6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AE966-A239-46AC-A077-9EBF562CA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4019"/>
            <a:ext cx="10515600" cy="3702944"/>
          </a:xfrm>
        </p:spPr>
        <p:txBody>
          <a:bodyPr/>
          <a:lstStyle>
            <a:lvl1pPr>
              <a:defRPr sz="2400">
                <a:solidFill>
                  <a:srgbClr val="062E64"/>
                </a:solidFill>
              </a:defRPr>
            </a:lvl1pPr>
            <a:lvl2pPr>
              <a:defRPr>
                <a:solidFill>
                  <a:srgbClr val="062E64"/>
                </a:solidFill>
              </a:defRPr>
            </a:lvl2pPr>
            <a:lvl3pPr>
              <a:defRPr>
                <a:solidFill>
                  <a:srgbClr val="062E64"/>
                </a:solidFill>
              </a:defRPr>
            </a:lvl3pPr>
            <a:lvl4pPr>
              <a:defRPr>
                <a:solidFill>
                  <a:srgbClr val="062E64"/>
                </a:solidFill>
              </a:defRPr>
            </a:lvl4pPr>
            <a:lvl5pPr>
              <a:defRPr>
                <a:solidFill>
                  <a:srgbClr val="062E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7B2C5-4D5B-4C75-8D83-9DF4CBB8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7685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B448-0660-49C2-A847-6E6A7843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B50AC-CC62-4A69-B57C-59CAA2FB6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F2507-FEC5-4D61-8A4D-7BA455A8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66E4A-D9C1-4DD9-8FA2-49BB388A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86C63-E510-4EAB-B255-87E9CEA2F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8445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CEFCB-8A76-446F-9EA5-C6AA628BA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07269"/>
            <a:ext cx="5181600" cy="3669694"/>
          </a:xfrm>
        </p:spPr>
        <p:txBody>
          <a:bodyPr/>
          <a:lstStyle>
            <a:lvl1pPr>
              <a:defRPr sz="2400">
                <a:solidFill>
                  <a:srgbClr val="062E64"/>
                </a:solidFill>
              </a:defRPr>
            </a:lvl1pPr>
            <a:lvl2pPr>
              <a:defRPr>
                <a:solidFill>
                  <a:srgbClr val="062E64"/>
                </a:solidFill>
              </a:defRPr>
            </a:lvl2pPr>
            <a:lvl3pPr>
              <a:defRPr>
                <a:solidFill>
                  <a:srgbClr val="062E64"/>
                </a:solidFill>
              </a:defRPr>
            </a:lvl3pPr>
            <a:lvl4pPr>
              <a:defRPr>
                <a:solidFill>
                  <a:srgbClr val="062E64"/>
                </a:solidFill>
              </a:defRPr>
            </a:lvl4pPr>
            <a:lvl5pPr>
              <a:defRPr>
                <a:solidFill>
                  <a:srgbClr val="062E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B1A8-292A-47DF-BE1B-160BB5444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07269"/>
            <a:ext cx="5181600" cy="3669694"/>
          </a:xfrm>
        </p:spPr>
        <p:txBody>
          <a:bodyPr/>
          <a:lstStyle>
            <a:lvl1pPr>
              <a:defRPr sz="2400">
                <a:solidFill>
                  <a:srgbClr val="062E64"/>
                </a:solidFill>
              </a:defRPr>
            </a:lvl1pPr>
            <a:lvl2pPr>
              <a:defRPr>
                <a:solidFill>
                  <a:srgbClr val="062E64"/>
                </a:solidFill>
              </a:defRPr>
            </a:lvl2pPr>
            <a:lvl3pPr>
              <a:defRPr>
                <a:solidFill>
                  <a:srgbClr val="062E64"/>
                </a:solidFill>
              </a:defRPr>
            </a:lvl3pPr>
            <a:lvl4pPr>
              <a:defRPr>
                <a:solidFill>
                  <a:srgbClr val="062E64"/>
                </a:solidFill>
              </a:defRPr>
            </a:lvl4pPr>
            <a:lvl5pPr>
              <a:defRPr>
                <a:solidFill>
                  <a:srgbClr val="062E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D4F3F-69E7-4E3C-BFE0-C382BDAF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60E6E-B2AA-4960-A039-7ADC4AFD2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9145B-B5C0-48BC-87D9-1FBE70CA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9C922C3-AA51-438E-B187-227607974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1706"/>
            <a:ext cx="8893233" cy="1325563"/>
          </a:xfrm>
        </p:spPr>
        <p:txBody>
          <a:bodyPr/>
          <a:lstStyle>
            <a:lvl1pPr>
              <a:defRPr>
                <a:solidFill>
                  <a:srgbClr val="062E6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4648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6D58B-39EC-4E75-8C0B-10456CC09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9605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62E6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F3C3E-A129-4DD3-842A-E3AE7EB7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219970"/>
            <a:ext cx="5157787" cy="2873260"/>
          </a:xfrm>
        </p:spPr>
        <p:txBody>
          <a:bodyPr/>
          <a:lstStyle>
            <a:lvl1pPr>
              <a:defRPr sz="2400">
                <a:solidFill>
                  <a:srgbClr val="062E64"/>
                </a:solidFill>
              </a:defRPr>
            </a:lvl1pPr>
            <a:lvl2pPr>
              <a:defRPr>
                <a:solidFill>
                  <a:srgbClr val="062E64"/>
                </a:solidFill>
              </a:defRPr>
            </a:lvl2pPr>
            <a:lvl3pPr>
              <a:defRPr>
                <a:solidFill>
                  <a:srgbClr val="062E64"/>
                </a:solidFill>
              </a:defRPr>
            </a:lvl3pPr>
            <a:lvl4pPr>
              <a:defRPr>
                <a:solidFill>
                  <a:srgbClr val="062E64"/>
                </a:solidFill>
              </a:defRPr>
            </a:lvl4pPr>
            <a:lvl5pPr>
              <a:defRPr>
                <a:solidFill>
                  <a:srgbClr val="062E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0EE86-9CBD-4A62-8FF8-EBAB7D66F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9605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62E6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1C0A3-49A1-4E82-A2B6-3005A98F30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219970"/>
            <a:ext cx="5183188" cy="2873260"/>
          </a:xfrm>
        </p:spPr>
        <p:txBody>
          <a:bodyPr/>
          <a:lstStyle>
            <a:lvl1pPr>
              <a:defRPr sz="2400">
                <a:solidFill>
                  <a:srgbClr val="062E64"/>
                </a:solidFill>
              </a:defRPr>
            </a:lvl1pPr>
            <a:lvl2pPr>
              <a:defRPr>
                <a:solidFill>
                  <a:srgbClr val="062E64"/>
                </a:solidFill>
              </a:defRPr>
            </a:lvl2pPr>
            <a:lvl3pPr>
              <a:defRPr>
                <a:solidFill>
                  <a:srgbClr val="062E64"/>
                </a:solidFill>
              </a:defRPr>
            </a:lvl3pPr>
            <a:lvl4pPr>
              <a:defRPr>
                <a:solidFill>
                  <a:srgbClr val="062E64"/>
                </a:solidFill>
              </a:defRPr>
            </a:lvl4pPr>
            <a:lvl5pPr>
              <a:defRPr>
                <a:solidFill>
                  <a:srgbClr val="062E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85A600-33BD-4865-9BDB-C1B43FCB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0CF20B-0A6B-4A94-9D6D-9D2BD670E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DEF99D-36E2-4B8E-AF6C-50025D800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B975D9-EE1B-4C4C-B183-0470E5E4B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070495"/>
            <a:ext cx="8893233" cy="1325563"/>
          </a:xfrm>
        </p:spPr>
        <p:txBody>
          <a:bodyPr/>
          <a:lstStyle>
            <a:lvl1pPr>
              <a:defRPr>
                <a:solidFill>
                  <a:srgbClr val="062E6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4446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EB5A5-2607-4499-BA6B-2B004E99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364" y="2103437"/>
            <a:ext cx="7757160" cy="1325563"/>
          </a:xfrm>
        </p:spPr>
        <p:txBody>
          <a:bodyPr/>
          <a:lstStyle>
            <a:lvl1pPr algn="ctr">
              <a:defRPr>
                <a:solidFill>
                  <a:srgbClr val="062E6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1A123B-55CB-4AE8-A040-27362675E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55DAE-0C89-4267-B80A-B5DF4AE9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E2462-73C5-4960-8E60-3EAB7D96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131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EC0588-2B19-47DB-8968-5E5E25B2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E20392-0D65-447C-BB5C-E738C120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8F64F-8B9B-4DC6-AFD6-E42E485E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51232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CD845-7723-4B80-98D4-6A2BB3CC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E7A9F-BE6C-4FAD-A03C-BA0114275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71BB2-01CF-473D-8393-01BBF98D3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97D0-B31F-45F4-B346-FF42DBAF2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DD88A-2CC5-4D10-BE1C-12B8D1F4F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D7A08-4BA2-4CA9-92DC-A9D618E7D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9381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0169F-8FE6-4299-9F2C-2189375D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93A7F0-B025-45EC-B602-1E874E659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DFA3D-A031-406F-A449-21546C354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B89C4-6A85-48BE-AD81-6D149024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t>2022.01.11</a:t>
            </a:fld>
            <a:endParaRPr lang="lt-L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268E49-631A-4339-A5A9-DCE71E831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379F4-6D68-450D-844B-6E233FC6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1190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B31FF-9027-43E7-B983-8B4F1AAE3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093B8-F1C7-45F2-8A0E-85D059398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EA8D7-A71E-4652-9B4C-DEC8B41A5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0B54A-FC94-49D6-B072-DC2247AE675C}" type="datetimeFigureOut">
              <a:rPr lang="lt-LT" smtClean="0"/>
              <a:t>2022.01.11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7055E-45D3-4906-9EA6-E02B1E7C0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C425A-3179-4C88-BCA6-91993AE7F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F7A7D-93D2-4C13-947F-7A7F62EBB8A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4497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1F9479-E2AC-4898-9C97-93A1C03A19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749C524-CD77-47FA-9391-640CF11CF6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5C0B77-2EF6-44BC-A56A-487381DFB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35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AF3A5B9-1FA0-4072-B8B7-7BF5127A3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300302-18A6-47A0-8927-FC253B892A8D}"/>
              </a:ext>
            </a:extLst>
          </p:cNvPr>
          <p:cNvSpPr txBox="1"/>
          <p:nvPr/>
        </p:nvSpPr>
        <p:spPr>
          <a:xfrm>
            <a:off x="136188" y="2447835"/>
            <a:ext cx="61466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800" dirty="0" smtClean="0"/>
              <a:t>Mlijeko se ostavlja u kotlu zgrušavati na konstantnoj temperaturi između </a:t>
            </a:r>
            <a:r>
              <a:rPr lang="hr-HR" sz="2800" b="1" dirty="0" smtClean="0"/>
              <a:t>36 i 38°C u trajanju od 30 do 40 minuta</a:t>
            </a:r>
            <a:r>
              <a:rPr lang="hr-HR" sz="2800" dirty="0" smtClean="0"/>
              <a:t>.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16884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B8DBED5-564C-44E1-9A1D-1E11FD728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B95B5A-21FE-4F50-804F-D1D02A7370CA}"/>
              </a:ext>
            </a:extLst>
          </p:cNvPr>
          <p:cNvSpPr txBox="1"/>
          <p:nvPr/>
        </p:nvSpPr>
        <p:spPr>
          <a:xfrm>
            <a:off x="147484" y="1125764"/>
            <a:ext cx="6784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400" b="1" dirty="0" smtClean="0"/>
              <a:t>Prvo rezanje gruša:</a:t>
            </a:r>
            <a:endParaRPr lang="en-US" sz="2400" b="1" dirty="0"/>
          </a:p>
          <a:p>
            <a:pPr algn="just"/>
            <a:r>
              <a:rPr lang="hr-HR" sz="2400" dirty="0" smtClean="0"/>
              <a:t>Gruš se po dužini izreže s odgovarajućim alatom na krupnije kocke i ostavi se 5-10 min da odleži.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A77244-C56D-41AE-88BB-7460037C6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326093"/>
            <a:ext cx="6499123" cy="399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2231529-7098-434F-B959-C8E40245D0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77" y="245810"/>
            <a:ext cx="8937523" cy="611566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3E15F83-18E1-4211-AB5D-B59DB9A80D8E}"/>
              </a:ext>
            </a:extLst>
          </p:cNvPr>
          <p:cNvSpPr txBox="1"/>
          <p:nvPr/>
        </p:nvSpPr>
        <p:spPr>
          <a:xfrm>
            <a:off x="0" y="1825265"/>
            <a:ext cx="30529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smtClean="0"/>
              <a:t>Vrlo </a:t>
            </a:r>
            <a:r>
              <a:rPr lang="hr-HR" sz="2800" b="1" dirty="0" smtClean="0"/>
              <a:t>je važno</a:t>
            </a:r>
            <a:r>
              <a:rPr lang="hr-HR" sz="2800" dirty="0" smtClean="0"/>
              <a:t> nježno rezati gruš kako bi sir imao željenu konzistenciju i odgovarajući stupanj izdvajanja sirutke.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64434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C354C59-7CCE-4AFC-9577-39567D61C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9" y="1141385"/>
            <a:ext cx="2792361" cy="495046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BE31F96-CC44-4BA0-8035-2E91CCB15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245" y="1141385"/>
            <a:ext cx="2871594" cy="495046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179FE50-8AF5-4A5C-AC0E-B2EB069F1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162" y="1141383"/>
            <a:ext cx="2871594" cy="495046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E983FEE-2C07-48A7-81D3-B2C898F7C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3065" y="1141385"/>
            <a:ext cx="2821283" cy="495046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0040799-7240-4236-A7E9-E128D6E9BCE7}"/>
              </a:ext>
            </a:extLst>
          </p:cNvPr>
          <p:cNvSpPr txBox="1"/>
          <p:nvPr/>
        </p:nvSpPr>
        <p:spPr>
          <a:xfrm>
            <a:off x="1004488" y="6032248"/>
            <a:ext cx="145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1</a:t>
            </a:r>
            <a:r>
              <a:rPr lang="hr-HR" sz="2400" dirty="0" smtClean="0"/>
              <a:t>. korak</a:t>
            </a:r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AE8AA38-1116-4879-9C00-7D2A9AC97BAC}"/>
              </a:ext>
            </a:extLst>
          </p:cNvPr>
          <p:cNvSpPr txBox="1"/>
          <p:nvPr/>
        </p:nvSpPr>
        <p:spPr>
          <a:xfrm>
            <a:off x="3971371" y="6032248"/>
            <a:ext cx="145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2</a:t>
            </a:r>
            <a:r>
              <a:rPr lang="hr-HR" sz="2400" dirty="0" smtClean="0"/>
              <a:t>. korak</a:t>
            </a:r>
            <a:endParaRPr lang="it-IT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A7F70A-75E6-4052-A33D-06AE2025FABE}"/>
              </a:ext>
            </a:extLst>
          </p:cNvPr>
          <p:cNvSpPr txBox="1"/>
          <p:nvPr/>
        </p:nvSpPr>
        <p:spPr>
          <a:xfrm>
            <a:off x="7144429" y="6032248"/>
            <a:ext cx="145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3</a:t>
            </a:r>
            <a:r>
              <a:rPr lang="hr-HR" sz="2400" dirty="0" smtClean="0"/>
              <a:t>. korak</a:t>
            </a:r>
            <a:endParaRPr lang="it-IT" sz="2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7C13DF-3D5D-4982-96E4-D75982D7C682}"/>
              </a:ext>
            </a:extLst>
          </p:cNvPr>
          <p:cNvSpPr txBox="1"/>
          <p:nvPr/>
        </p:nvSpPr>
        <p:spPr>
          <a:xfrm>
            <a:off x="10016023" y="6032248"/>
            <a:ext cx="145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4</a:t>
            </a:r>
            <a:r>
              <a:rPr lang="hr-HR" sz="2400" dirty="0" smtClean="0"/>
              <a:t>. korak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2049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5472BFB-4D22-4BCD-A78B-494CB33B2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465B85-D63C-499A-A263-5E928E255EDD}"/>
              </a:ext>
            </a:extLst>
          </p:cNvPr>
          <p:cNvSpPr txBox="1"/>
          <p:nvPr/>
        </p:nvSpPr>
        <p:spPr>
          <a:xfrm>
            <a:off x="116760" y="1120676"/>
            <a:ext cx="69317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400" b="1" dirty="0" smtClean="0"/>
              <a:t>Drugo rezanje gruša</a:t>
            </a:r>
            <a:r>
              <a:rPr lang="en-US" sz="2400" b="1" dirty="0" smtClean="0"/>
              <a:t>:</a:t>
            </a:r>
            <a:endParaRPr lang="en-US" sz="2400" b="1" dirty="0"/>
          </a:p>
          <a:p>
            <a:pPr algn="just"/>
            <a:r>
              <a:rPr lang="hr-HR" sz="2400" dirty="0" smtClean="0"/>
              <a:t>Gruš se razbija na manje kocke pomoću alata koji ga reže u drugom smjeru.</a:t>
            </a:r>
            <a:endParaRPr lang="en-US" sz="2400" b="1" dirty="0"/>
          </a:p>
          <a:p>
            <a:pPr algn="just"/>
            <a:r>
              <a:rPr lang="hr-HR" sz="2400" dirty="0" smtClean="0"/>
              <a:t>Gruš se ostavlja odmoriti još </a:t>
            </a:r>
            <a:r>
              <a:rPr lang="hr-HR" sz="2400" b="1" dirty="0" smtClean="0"/>
              <a:t>10 minuta</a:t>
            </a:r>
            <a:r>
              <a:rPr lang="hr-HR" sz="2400" dirty="0" smtClean="0"/>
              <a:t>.</a:t>
            </a:r>
            <a:endParaRPr lang="it-IT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296B210-C696-49DE-8B4B-3BB8F133C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13" y="2690336"/>
            <a:ext cx="6617507" cy="36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08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9E3520-EBA2-4AEB-9422-CFBC3FF71021}"/>
              </a:ext>
            </a:extLst>
          </p:cNvPr>
          <p:cNvSpPr txBox="1"/>
          <p:nvPr/>
        </p:nvSpPr>
        <p:spPr>
          <a:xfrm>
            <a:off x="0" y="1090736"/>
            <a:ext cx="4857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400" dirty="0" smtClean="0"/>
              <a:t>Dodatno se gruš razbija upotrebom mrežastog alata koji daje konačnu dimenziju zrna gruša.</a:t>
            </a:r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7849691-6504-453F-9A98-218CDDBC1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7" y="2373548"/>
            <a:ext cx="6639179" cy="395323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5D2A525-E753-4FE6-9CB1-67316376E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136" y="1090736"/>
            <a:ext cx="7334863" cy="523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7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95209E0-A2DD-4004-A084-18EB4E21F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27" y="0"/>
            <a:ext cx="8524673" cy="637709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FD75DF-06D6-476E-B950-2C44720E0775}"/>
              </a:ext>
            </a:extLst>
          </p:cNvPr>
          <p:cNvSpPr txBox="1"/>
          <p:nvPr/>
        </p:nvSpPr>
        <p:spPr>
          <a:xfrm>
            <a:off x="344735" y="2155236"/>
            <a:ext cx="28957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smtClean="0"/>
              <a:t>Stupanj usitnjenosti gruša </a:t>
            </a:r>
            <a:r>
              <a:rPr lang="hr-HR" sz="2800" dirty="0" smtClean="0"/>
              <a:t>određuje prinos sira, jer ukoliko ga previše usitnimo, sitne granule gruša se gube sa sirutkom.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789250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757924-F371-4294-B858-886D1657E85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40080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61B68B-3B50-4D36-A3C0-BE787CA4EB34}"/>
              </a:ext>
            </a:extLst>
          </p:cNvPr>
          <p:cNvSpPr txBox="1"/>
          <p:nvPr/>
        </p:nvSpPr>
        <p:spPr>
          <a:xfrm>
            <a:off x="382622" y="2400585"/>
            <a:ext cx="221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smtClean="0"/>
              <a:t>Odgovarajuća veličina </a:t>
            </a:r>
            <a:r>
              <a:rPr lang="hr-HR" sz="2800" dirty="0" smtClean="0"/>
              <a:t>granula gruša određuje mekoću sira </a:t>
            </a:r>
            <a:r>
              <a:rPr lang="hr-HR" sz="2800" i="1" dirty="0" smtClean="0"/>
              <a:t>Stracchina.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463167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5E1CF96-1485-49AE-B33F-92E13C3C5D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6" y="2908570"/>
            <a:ext cx="4740612" cy="33463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CBA830-EB4C-4D55-AFD1-8D291DBB6002}"/>
              </a:ext>
            </a:extLst>
          </p:cNvPr>
          <p:cNvSpPr txBox="1"/>
          <p:nvPr/>
        </p:nvSpPr>
        <p:spPr>
          <a:xfrm>
            <a:off x="84306" y="1439695"/>
            <a:ext cx="49351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400" dirty="0" smtClean="0"/>
              <a:t>Gruš se ostavlja mirovati na </a:t>
            </a:r>
            <a:r>
              <a:rPr lang="hr-HR" sz="2400" b="1" dirty="0" smtClean="0"/>
              <a:t>dnu kotla još 10-20 minuta</a:t>
            </a:r>
            <a:r>
              <a:rPr lang="hr-HR" sz="2400" dirty="0" smtClean="0"/>
              <a:t> kako bi se izdvojila sirutka.</a:t>
            </a:r>
            <a:endParaRPr lang="it-IT" sz="24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D327C03-1F7E-40B5-ADB5-A2CA8F2C3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472" y="1215957"/>
            <a:ext cx="7088222" cy="503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83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CC088D3-FD88-4947-A617-0B388B8E91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36" y="1128407"/>
            <a:ext cx="8767864" cy="525413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F10A9F-85E1-4401-BE24-3FA67B65B4C1}"/>
              </a:ext>
            </a:extLst>
          </p:cNvPr>
          <p:cNvSpPr txBox="1"/>
          <p:nvPr/>
        </p:nvSpPr>
        <p:spPr>
          <a:xfrm flipH="1">
            <a:off x="80207" y="1517198"/>
            <a:ext cx="32797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/>
              <a:t>Vrlo</a:t>
            </a:r>
            <a:r>
              <a:rPr lang="en-US" sz="2400" dirty="0" smtClean="0"/>
              <a:t> je </a:t>
            </a:r>
            <a:r>
              <a:rPr lang="en-US" sz="2400" b="1" dirty="0" err="1" smtClean="0"/>
              <a:t>važno</a:t>
            </a:r>
            <a:r>
              <a:rPr lang="en-US" sz="2400" dirty="0" smtClean="0"/>
              <a:t> da granule </a:t>
            </a:r>
            <a:r>
              <a:rPr lang="hr-HR" sz="2400" dirty="0" smtClean="0"/>
              <a:t> gruša</a:t>
            </a:r>
            <a:r>
              <a:rPr lang="en-US" sz="2400" dirty="0" smtClean="0"/>
              <a:t> </a:t>
            </a:r>
            <a:r>
              <a:rPr lang="en-US" sz="2400" dirty="0" err="1" smtClean="0"/>
              <a:t>tijekom</a:t>
            </a:r>
            <a:r>
              <a:rPr lang="en-US" sz="2400" dirty="0" smtClean="0"/>
              <a:t> </a:t>
            </a:r>
            <a:r>
              <a:rPr lang="hr-HR" sz="2400" dirty="0" smtClean="0"/>
              <a:t>tog </a:t>
            </a:r>
            <a:r>
              <a:rPr lang="en-US" sz="2400" dirty="0" err="1" smtClean="0"/>
              <a:t>odmora</a:t>
            </a:r>
            <a:r>
              <a:rPr lang="en-US" sz="2400" dirty="0" smtClean="0"/>
              <a:t> </a:t>
            </a:r>
            <a:r>
              <a:rPr lang="hr-HR" sz="2400" dirty="0" smtClean="0"/>
              <a:t>stvore tzv.  </a:t>
            </a:r>
            <a:r>
              <a:rPr lang="en-US" sz="2400" dirty="0" smtClean="0"/>
              <a:t>"</a:t>
            </a:r>
            <a:r>
              <a:rPr lang="en-US" sz="2400" b="1" dirty="0" err="1" smtClean="0"/>
              <a:t>pellicinu</a:t>
            </a:r>
            <a:r>
              <a:rPr lang="en-US" sz="2400" dirty="0" smtClean="0"/>
              <a:t>" (</a:t>
            </a:r>
            <a:r>
              <a:rPr lang="en-US" sz="2400" dirty="0" err="1" smtClean="0"/>
              <a:t>tanki</a:t>
            </a:r>
            <a:r>
              <a:rPr lang="en-US" sz="2400" dirty="0" smtClean="0"/>
              <a:t> </a:t>
            </a:r>
            <a:r>
              <a:rPr lang="hr-HR" sz="2400" dirty="0" smtClean="0"/>
              <a:t>vanjski </a:t>
            </a:r>
            <a:r>
              <a:rPr lang="en-US" sz="2400" dirty="0" err="1" smtClean="0"/>
              <a:t>nepropusni</a:t>
            </a:r>
            <a:r>
              <a:rPr lang="en-US" sz="2400" dirty="0" smtClean="0"/>
              <a:t> </a:t>
            </a:r>
            <a:r>
              <a:rPr lang="hr-HR" sz="2400" dirty="0" smtClean="0"/>
              <a:t>sloj</a:t>
            </a:r>
            <a:r>
              <a:rPr lang="en-US" sz="2400" dirty="0" smtClean="0"/>
              <a:t>) </a:t>
            </a:r>
            <a:r>
              <a:rPr lang="en-US" sz="2400" dirty="0" err="1" smtClean="0"/>
              <a:t>koji</a:t>
            </a:r>
            <a:r>
              <a:rPr lang="en-US" sz="2400" dirty="0" smtClean="0"/>
              <a:t> </a:t>
            </a:r>
            <a:r>
              <a:rPr lang="en-US" sz="2400" dirty="0" err="1" smtClean="0"/>
              <a:t>omogućuje</a:t>
            </a:r>
            <a:r>
              <a:rPr lang="en-US" sz="2400" dirty="0" smtClean="0"/>
              <a:t> </a:t>
            </a:r>
            <a:r>
              <a:rPr lang="en-US" sz="2400" dirty="0" err="1" smtClean="0"/>
              <a:t>zadržavanje</a:t>
            </a:r>
            <a:r>
              <a:rPr lang="en-US" sz="2400" dirty="0" smtClean="0"/>
              <a:t> </a:t>
            </a:r>
            <a:r>
              <a:rPr lang="en-US" sz="2400" dirty="0" err="1" smtClean="0"/>
              <a:t>vode</a:t>
            </a:r>
            <a:r>
              <a:rPr lang="en-US" sz="2400" dirty="0" smtClean="0"/>
              <a:t> u </a:t>
            </a:r>
            <a:r>
              <a:rPr lang="hr-HR" sz="2400" dirty="0" smtClean="0"/>
              <a:t>grušu</a:t>
            </a:r>
            <a:r>
              <a:rPr lang="en-US" sz="2400" dirty="0" smtClean="0"/>
              <a:t>, a time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hr-HR" sz="2400" dirty="0" smtClean="0"/>
              <a:t>veću </a:t>
            </a:r>
            <a:r>
              <a:rPr lang="en-US" sz="2400" dirty="0" err="1" smtClean="0"/>
              <a:t>mekoću</a:t>
            </a:r>
            <a:r>
              <a:rPr lang="en-US" sz="2400" dirty="0" smtClean="0"/>
              <a:t> </a:t>
            </a:r>
            <a:r>
              <a:rPr lang="en-US" sz="2400" dirty="0" err="1" smtClean="0"/>
              <a:t>sira</a:t>
            </a:r>
            <a:r>
              <a:rPr lang="en-US" sz="2400" dirty="0" smtClean="0"/>
              <a:t>.</a:t>
            </a:r>
            <a:r>
              <a:rPr lang="hr-HR" sz="2400" dirty="0"/>
              <a:t> </a:t>
            </a:r>
            <a:endParaRPr lang="hr-HR" sz="2400" dirty="0" smtClean="0"/>
          </a:p>
          <a:p>
            <a:pPr algn="just"/>
            <a:r>
              <a:rPr lang="en-US" sz="2400" dirty="0" err="1" smtClean="0"/>
              <a:t>Ako</a:t>
            </a:r>
            <a:r>
              <a:rPr lang="en-US" sz="2400" dirty="0" smtClean="0"/>
              <a:t> se to ne </a:t>
            </a:r>
            <a:r>
              <a:rPr lang="en-US" sz="2400" dirty="0" err="1" smtClean="0"/>
              <a:t>dogodi</a:t>
            </a:r>
            <a:r>
              <a:rPr lang="en-US" sz="2400" dirty="0" smtClean="0"/>
              <a:t>, sir se „</a:t>
            </a:r>
            <a:r>
              <a:rPr lang="en-US" sz="2400" b="1" dirty="0" err="1" smtClean="0"/>
              <a:t>urušava</a:t>
            </a:r>
            <a:r>
              <a:rPr lang="en-US" sz="2400" dirty="0" smtClean="0"/>
              <a:t>“, </a:t>
            </a:r>
            <a:r>
              <a:rPr lang="en-US" sz="2400" dirty="0" err="1" smtClean="0"/>
              <a:t>odnosno</a:t>
            </a:r>
            <a:r>
              <a:rPr lang="en-US" sz="2400" dirty="0" smtClean="0"/>
              <a:t> </a:t>
            </a:r>
            <a:r>
              <a:rPr lang="en-US" sz="2400" dirty="0" err="1" smtClean="0"/>
              <a:t>gubi</a:t>
            </a:r>
            <a:r>
              <a:rPr lang="en-US" sz="2400" dirty="0" smtClean="0"/>
              <a:t> </a:t>
            </a:r>
            <a:r>
              <a:rPr lang="hr-HR" sz="2400" dirty="0" smtClean="0"/>
              <a:t>svoju</a:t>
            </a:r>
            <a:r>
              <a:rPr lang="en-US" sz="2400" dirty="0" smtClean="0"/>
              <a:t> </a:t>
            </a:r>
            <a:r>
              <a:rPr lang="en-US" sz="2400" dirty="0" err="1" smtClean="0"/>
              <a:t>konzistenciju</a:t>
            </a:r>
            <a:r>
              <a:rPr lang="hr-HR" sz="2400" dirty="0" smtClean="0"/>
              <a:t>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47599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56DCD-E2DB-42E3-9C3D-7AED56A64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154" y="1724959"/>
            <a:ext cx="10411691" cy="1320046"/>
          </a:xfrm>
        </p:spPr>
        <p:txBody>
          <a:bodyPr>
            <a:normAutofit/>
          </a:bodyPr>
          <a:lstStyle/>
          <a:p>
            <a:r>
              <a:rPr lang="hr-HR" sz="4400" dirty="0" smtClean="0"/>
              <a:t>Proizvodnja mekih sireva</a:t>
            </a:r>
            <a:r>
              <a:rPr lang="it-IT" sz="4400" dirty="0"/>
              <a:t/>
            </a:r>
            <a:br>
              <a:rPr lang="it-IT" sz="4400" dirty="0"/>
            </a:br>
            <a:r>
              <a:rPr lang="it-IT" sz="4400" dirty="0">
                <a:solidFill>
                  <a:srgbClr val="FFC000"/>
                </a:solidFill>
              </a:rPr>
              <a:t>(</a:t>
            </a:r>
            <a:r>
              <a:rPr lang="it-IT" sz="4400" i="1" dirty="0">
                <a:solidFill>
                  <a:srgbClr val="FFC000"/>
                </a:solidFill>
              </a:rPr>
              <a:t>Stracchino</a:t>
            </a:r>
            <a:r>
              <a:rPr lang="it-IT" sz="4400" dirty="0">
                <a:solidFill>
                  <a:srgbClr val="FFC000"/>
                </a:solidFill>
              </a:rPr>
              <a:t> </a:t>
            </a:r>
            <a:r>
              <a:rPr lang="hr-HR" sz="4400" dirty="0" smtClean="0">
                <a:solidFill>
                  <a:srgbClr val="FFC000"/>
                </a:solidFill>
              </a:rPr>
              <a:t>sir</a:t>
            </a:r>
            <a:r>
              <a:rPr lang="it-IT" sz="4400" dirty="0" smtClean="0">
                <a:solidFill>
                  <a:srgbClr val="FFC000"/>
                </a:solidFill>
              </a:rPr>
              <a:t>)</a:t>
            </a:r>
            <a:endParaRPr lang="lt-LT" dirty="0">
              <a:solidFill>
                <a:srgbClr val="FFC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126B6-145C-44DC-9AEC-029315E65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3490" y="3045005"/>
            <a:ext cx="6389716" cy="80370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Prof. Stefano </a:t>
            </a:r>
            <a:r>
              <a:rPr lang="en-US" sz="3200" dirty="0" err="1">
                <a:solidFill>
                  <a:srgbClr val="FFFF00"/>
                </a:solidFill>
              </a:rPr>
              <a:t>Virgili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2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F3B6DE-DBBE-43AA-85B2-80AA6ABE3ED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19" y="1128408"/>
            <a:ext cx="8738681" cy="51816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A64A66-0FE9-4109-8B16-FCBD37300E2E}"/>
              </a:ext>
            </a:extLst>
          </p:cNvPr>
          <p:cNvSpPr txBox="1"/>
          <p:nvPr/>
        </p:nvSpPr>
        <p:spPr>
          <a:xfrm>
            <a:off x="190628" y="1949493"/>
            <a:ext cx="29375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smtClean="0"/>
              <a:t>Gruš se </a:t>
            </a:r>
            <a:r>
              <a:rPr lang="hr-HR" sz="2800" b="1" dirty="0" smtClean="0"/>
              <a:t>prebacuje u posude </a:t>
            </a:r>
            <a:r>
              <a:rPr lang="hr-HR" sz="2800" dirty="0" smtClean="0"/>
              <a:t>kako</a:t>
            </a:r>
            <a:r>
              <a:rPr lang="en-US" sz="2800" dirty="0" smtClean="0"/>
              <a:t> </a:t>
            </a:r>
            <a:r>
              <a:rPr lang="en-US" sz="2800" dirty="0"/>
              <a:t>bi se </a:t>
            </a:r>
            <a:r>
              <a:rPr lang="hr-HR" sz="2800" dirty="0" smtClean="0"/>
              <a:t>o</a:t>
            </a:r>
            <a:r>
              <a:rPr lang="en-US" sz="2800" dirty="0" err="1" smtClean="0"/>
              <a:t>cijedila</a:t>
            </a:r>
            <a:r>
              <a:rPr lang="en-US" sz="2800" dirty="0" smtClean="0"/>
              <a:t> </a:t>
            </a:r>
            <a:r>
              <a:rPr lang="en-US" sz="2800" dirty="0" err="1"/>
              <a:t>sirutka</a:t>
            </a:r>
            <a:r>
              <a:rPr lang="en-US" sz="2800" dirty="0"/>
              <a:t>: </a:t>
            </a:r>
            <a:r>
              <a:rPr lang="en-US" sz="2800" dirty="0" err="1"/>
              <a:t>ovaj</a:t>
            </a:r>
            <a:r>
              <a:rPr lang="en-US" sz="2800" dirty="0"/>
              <a:t> se </a:t>
            </a:r>
            <a:r>
              <a:rPr lang="en-US" sz="2800" dirty="0" err="1"/>
              <a:t>postupak</a:t>
            </a:r>
            <a:r>
              <a:rPr lang="en-US" sz="2800" dirty="0"/>
              <a:t> mora </a:t>
            </a:r>
            <a:r>
              <a:rPr lang="en-US" sz="2800" dirty="0" err="1"/>
              <a:t>obaviti</a:t>
            </a:r>
            <a:r>
              <a:rPr lang="en-US" sz="2800" dirty="0"/>
              <a:t> </a:t>
            </a:r>
            <a:r>
              <a:rPr lang="en-US" sz="2800" dirty="0" err="1"/>
              <a:t>ručno</a:t>
            </a:r>
            <a:r>
              <a:rPr lang="en-US" sz="2800" dirty="0"/>
              <a:t> s </a:t>
            </a:r>
            <a:r>
              <a:rPr lang="en-US" sz="2800" dirty="0" err="1"/>
              <a:t>malim</a:t>
            </a:r>
            <a:r>
              <a:rPr lang="en-US" sz="2800" dirty="0"/>
              <a:t> </a:t>
            </a:r>
            <a:r>
              <a:rPr lang="en-US" sz="2800" dirty="0" err="1"/>
              <a:t>posudama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vrlo</a:t>
            </a:r>
            <a:r>
              <a:rPr lang="en-US" sz="2800" dirty="0"/>
              <a:t> </a:t>
            </a:r>
            <a:r>
              <a:rPr lang="en-US" sz="2800" dirty="0" err="1"/>
              <a:t>nježno</a:t>
            </a:r>
            <a:r>
              <a:rPr lang="en-US" sz="2800" dirty="0"/>
              <a:t> </a:t>
            </a:r>
            <a:r>
              <a:rPr lang="en-US" sz="2800" b="1" dirty="0"/>
              <a:t>bez </a:t>
            </a:r>
            <a:r>
              <a:rPr lang="en-US" sz="2800" b="1" dirty="0" err="1"/>
              <a:t>razbijanja</a:t>
            </a:r>
            <a:r>
              <a:rPr lang="en-US" sz="2800" b="1" dirty="0"/>
              <a:t> </a:t>
            </a:r>
            <a:r>
              <a:rPr lang="hr-HR" sz="2800" b="1" dirty="0" smtClean="0"/>
              <a:t>gruša</a:t>
            </a:r>
            <a:r>
              <a:rPr lang="en-US" sz="2800" dirty="0" smtClean="0"/>
              <a:t>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250519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70CE0B5-EDC3-4277-9F76-AB8EA6EDF7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87" y="1109646"/>
            <a:ext cx="8353213" cy="522051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30204D-F544-4057-A168-ED4B44681039}"/>
              </a:ext>
            </a:extLst>
          </p:cNvPr>
          <p:cNvSpPr txBox="1"/>
          <p:nvPr/>
        </p:nvSpPr>
        <p:spPr>
          <a:xfrm>
            <a:off x="90791" y="1347788"/>
            <a:ext cx="37479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smtClean="0"/>
              <a:t>Kalupi za sir su povezani metalnim okvirom kako bi se kasnije olakšalo okretanje.</a:t>
            </a:r>
            <a:endParaRPr lang="it-IT" sz="2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7A9E77D-4106-4425-A54D-1C0300111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36" y="3832698"/>
            <a:ext cx="3904429" cy="24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8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A8838E0-7199-4C3F-81A1-8FC77140CD0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32" y="17345"/>
            <a:ext cx="8874868" cy="6096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C86EE1-B5A7-44FC-9038-34894B5D9BBD}"/>
              </a:ext>
            </a:extLst>
          </p:cNvPr>
          <p:cNvSpPr txBox="1"/>
          <p:nvPr/>
        </p:nvSpPr>
        <p:spPr>
          <a:xfrm>
            <a:off x="97276" y="2157346"/>
            <a:ext cx="32198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Nakon</a:t>
            </a:r>
            <a:r>
              <a:rPr lang="en-US" sz="2800" dirty="0"/>
              <a:t> </a:t>
            </a:r>
            <a:r>
              <a:rPr lang="en-US" sz="2800" dirty="0" err="1"/>
              <a:t>otprilike</a:t>
            </a:r>
            <a:r>
              <a:rPr lang="en-US" sz="2800" dirty="0"/>
              <a:t> </a:t>
            </a:r>
            <a:r>
              <a:rPr lang="en-US" sz="2800" b="1" dirty="0"/>
              <a:t>30 </a:t>
            </a:r>
            <a:r>
              <a:rPr lang="en-US" sz="2800" b="1" dirty="0" err="1"/>
              <a:t>minuta</a:t>
            </a:r>
            <a:r>
              <a:rPr lang="en-US" sz="2800" dirty="0"/>
              <a:t>, </a:t>
            </a:r>
            <a:r>
              <a:rPr lang="hr-HR" sz="2800" dirty="0" smtClean="0"/>
              <a:t>provodi se prvo okretanje sireva da</a:t>
            </a:r>
            <a:r>
              <a:rPr lang="en-US" sz="2800" dirty="0" smtClean="0"/>
              <a:t> </a:t>
            </a:r>
            <a:r>
              <a:rPr lang="en-US" sz="2800" dirty="0"/>
              <a:t>bi se </a:t>
            </a:r>
            <a:r>
              <a:rPr lang="en-US" sz="2800" dirty="0" err="1"/>
              <a:t>olakšalo</a:t>
            </a:r>
            <a:r>
              <a:rPr lang="en-US" sz="2800" dirty="0"/>
              <a:t> </a:t>
            </a:r>
            <a:r>
              <a:rPr lang="hr-HR" sz="2800" dirty="0" smtClean="0"/>
              <a:t>istjecanje sirutke</a:t>
            </a:r>
            <a:r>
              <a:rPr lang="en-US" sz="2800" dirty="0" smtClean="0"/>
              <a:t>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114818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CC2617E-362E-446A-9BBF-A1E5DAB28A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77" y="0"/>
            <a:ext cx="8437123" cy="596106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13784E8-1753-4BE9-9200-9E4FBB154319}"/>
              </a:ext>
            </a:extLst>
          </p:cNvPr>
          <p:cNvSpPr txBox="1"/>
          <p:nvPr/>
        </p:nvSpPr>
        <p:spPr>
          <a:xfrm>
            <a:off x="71226" y="1925867"/>
            <a:ext cx="3537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smtClean="0"/>
              <a:t>Nakon toga, sirevi se 4 do 5 puta okreću svakih sat vremena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037551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E8915B0-975C-4F14-B8B6-777E7A086D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946" y="1160713"/>
            <a:ext cx="8477054" cy="520117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ABB4A6-30DD-41BE-A1B3-2542D4AE7C3A}"/>
              </a:ext>
            </a:extLst>
          </p:cNvPr>
          <p:cNvSpPr txBox="1"/>
          <p:nvPr/>
        </p:nvSpPr>
        <p:spPr>
          <a:xfrm>
            <a:off x="97276" y="1499143"/>
            <a:ext cx="35408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400" dirty="0" smtClean="0"/>
              <a:t>Tako formirani </a:t>
            </a:r>
            <a:r>
              <a:rPr lang="hr-HR" sz="2400" i="1" dirty="0" smtClean="0"/>
              <a:t>Stracchino</a:t>
            </a:r>
            <a:r>
              <a:rPr lang="hr-HR" sz="2400" dirty="0" smtClean="0"/>
              <a:t> se stavlja na </a:t>
            </a:r>
            <a:r>
              <a:rPr lang="hr-HR" sz="2400" b="1" dirty="0" smtClean="0"/>
              <a:t>mirovanje</a:t>
            </a:r>
            <a:r>
              <a:rPr lang="hr-HR" sz="2400" dirty="0" smtClean="0"/>
              <a:t> u prostorije s temperaturom između </a:t>
            </a:r>
            <a:r>
              <a:rPr lang="hr-HR" sz="2400" b="1" dirty="0" smtClean="0"/>
              <a:t>14 i 20°C </a:t>
            </a:r>
            <a:r>
              <a:rPr lang="hr-HR" sz="2400" dirty="0" smtClean="0"/>
              <a:t>i relativnom vlažnosti između </a:t>
            </a:r>
            <a:r>
              <a:rPr lang="hr-HR" sz="2400" b="1" dirty="0" smtClean="0"/>
              <a:t>70 i 80% </a:t>
            </a:r>
            <a:r>
              <a:rPr lang="hr-HR" sz="2400" dirty="0" smtClean="0"/>
              <a:t>na vremenski period od </a:t>
            </a:r>
            <a:r>
              <a:rPr lang="hr-HR" sz="2400" b="1" dirty="0" smtClean="0"/>
              <a:t>6 do 11 sati </a:t>
            </a:r>
            <a:r>
              <a:rPr lang="hr-HR" sz="2400" dirty="0" smtClean="0"/>
              <a:t>tijekom kojeg se sirevi više puta okreću da bi se </a:t>
            </a:r>
            <a:r>
              <a:rPr lang="hr-HR" sz="2400" b="1" dirty="0" smtClean="0"/>
              <a:t>izdvojio višak sirutke</a:t>
            </a:r>
            <a:r>
              <a:rPr lang="hr-HR" sz="2400" dirty="0" smtClean="0"/>
              <a:t>.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285426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034ECD9-608E-4F9F-9B10-92DE46B85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676" y="0"/>
            <a:ext cx="4941324" cy="67891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73CDDA1-8D79-481C-9CBE-9BF5E25946E0}"/>
              </a:ext>
            </a:extLst>
          </p:cNvPr>
          <p:cNvSpPr txBox="1"/>
          <p:nvPr/>
        </p:nvSpPr>
        <p:spPr>
          <a:xfrm>
            <a:off x="35622" y="1867420"/>
            <a:ext cx="36738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smtClean="0"/>
              <a:t>Specijalna proizvodnja</a:t>
            </a:r>
            <a:r>
              <a:rPr lang="en-US" sz="2800" dirty="0" smtClean="0"/>
              <a:t> </a:t>
            </a:r>
            <a:r>
              <a:rPr lang="hr-HR" sz="2800" dirty="0"/>
              <a:t>S</a:t>
            </a:r>
            <a:r>
              <a:rPr lang="en-US" sz="2800" i="1" dirty="0" err="1" smtClean="0"/>
              <a:t>tracchin</a:t>
            </a:r>
            <a:r>
              <a:rPr lang="hr-HR" sz="2800" i="1" dirty="0" smtClean="0"/>
              <a:t>a</a:t>
            </a:r>
            <a:r>
              <a:rPr lang="hr-HR" sz="2800" dirty="0" smtClean="0"/>
              <a:t> sa šafranom</a:t>
            </a:r>
            <a:r>
              <a:rPr lang="en-US" sz="2800" dirty="0"/>
              <a:t>: </a:t>
            </a:r>
            <a:r>
              <a:rPr lang="hr-HR" sz="2800" dirty="0" smtClean="0"/>
              <a:t>gruš</a:t>
            </a:r>
            <a:r>
              <a:rPr lang="en-US" sz="2800" dirty="0" smtClean="0"/>
              <a:t> </a:t>
            </a:r>
            <a:r>
              <a:rPr lang="en-US" sz="2800" dirty="0"/>
              <a:t>se </a:t>
            </a:r>
            <a:r>
              <a:rPr lang="en-US" sz="2800" dirty="0" err="1"/>
              <a:t>nakon</a:t>
            </a:r>
            <a:r>
              <a:rPr lang="en-US" sz="2800" dirty="0"/>
              <a:t> </a:t>
            </a:r>
            <a:r>
              <a:rPr lang="hr-HR" sz="2800" dirty="0" smtClean="0"/>
              <a:t>razbijanja</a:t>
            </a:r>
            <a:r>
              <a:rPr lang="en-US" sz="2800" dirty="0" smtClean="0"/>
              <a:t> </a:t>
            </a:r>
            <a:r>
              <a:rPr lang="en-US" sz="2800" dirty="0" err="1"/>
              <a:t>ostavlja</a:t>
            </a:r>
            <a:r>
              <a:rPr lang="en-US" sz="2800" dirty="0"/>
              <a:t> da </a:t>
            </a:r>
            <a:r>
              <a:rPr lang="en-US" sz="2800" dirty="0" err="1"/>
              <a:t>odstoji</a:t>
            </a:r>
            <a:r>
              <a:rPr lang="en-US" sz="2800" dirty="0"/>
              <a:t> 30-60 </a:t>
            </a:r>
            <a:r>
              <a:rPr lang="en-US" sz="2800" dirty="0" err="1"/>
              <a:t>minuta</a:t>
            </a:r>
            <a:r>
              <a:rPr lang="en-US" sz="2800" dirty="0"/>
              <a:t> </a:t>
            </a:r>
            <a:r>
              <a:rPr lang="hr-HR" sz="2800" dirty="0" smtClean="0"/>
              <a:t>u sirutki</a:t>
            </a:r>
            <a:r>
              <a:rPr lang="en-US" sz="2800" dirty="0" smtClean="0"/>
              <a:t> </a:t>
            </a:r>
            <a:r>
              <a:rPr lang="en-US" sz="2800" dirty="0" err="1"/>
              <a:t>uz</a:t>
            </a:r>
            <a:r>
              <a:rPr lang="en-US" sz="2800" dirty="0"/>
              <a:t> </a:t>
            </a:r>
            <a:r>
              <a:rPr lang="en-US" sz="2800" dirty="0" err="1"/>
              <a:t>dodatak</a:t>
            </a:r>
            <a:r>
              <a:rPr lang="en-US" sz="2800" dirty="0"/>
              <a:t> </a:t>
            </a:r>
            <a:r>
              <a:rPr lang="en-US" sz="2800" b="1" dirty="0" err="1" smtClean="0"/>
              <a:t>šafrana</a:t>
            </a:r>
            <a:r>
              <a:rPr lang="hr-HR" sz="2800" b="1" dirty="0" smtClean="0"/>
              <a:t> </a:t>
            </a:r>
            <a:r>
              <a:rPr lang="hr-HR" sz="2800" dirty="0" smtClean="0"/>
              <a:t>ili</a:t>
            </a:r>
            <a:r>
              <a:rPr lang="en-US" sz="2800" dirty="0" smtClean="0"/>
              <a:t> </a:t>
            </a:r>
            <a:r>
              <a:rPr lang="en-US" sz="2800" b="1" dirty="0" smtClean="0"/>
              <a:t>t</a:t>
            </a:r>
            <a:r>
              <a:rPr lang="hr-HR" sz="2800" b="1" dirty="0" smtClean="0"/>
              <a:t>artufa</a:t>
            </a:r>
            <a:r>
              <a:rPr lang="en-US" sz="2800" dirty="0" smtClean="0"/>
              <a:t>.</a:t>
            </a:r>
            <a:endParaRPr lang="it-IT" sz="2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A60C916-9CD4-4516-947A-DA1B96A50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767" y="1402876"/>
            <a:ext cx="3290267" cy="47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09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6B38FFE-6299-43AD-BD32-F1A8FFCFA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429" y="2260832"/>
            <a:ext cx="3427157" cy="394765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AA7E266-28A1-4AF5-B84B-B927B6874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919" y="0"/>
            <a:ext cx="5081081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3F13E3-40F6-4578-8971-0EAA2DE8C9FA}"/>
              </a:ext>
            </a:extLst>
          </p:cNvPr>
          <p:cNvSpPr txBox="1"/>
          <p:nvPr/>
        </p:nvSpPr>
        <p:spPr>
          <a:xfrm>
            <a:off x="225931" y="1220770"/>
            <a:ext cx="6486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smtClean="0"/>
              <a:t>Nakon toga se kalupi </a:t>
            </a:r>
            <a:r>
              <a:rPr lang="hr-HR" sz="2800" b="1" dirty="0" smtClean="0"/>
              <a:t>veoma nježno </a:t>
            </a:r>
            <a:r>
              <a:rPr lang="hr-HR" sz="2800" dirty="0" smtClean="0"/>
              <a:t>pune smjesom gruša i začina.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106240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9C5D54A-5242-4AA6-B611-86C6E7E13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334" y="0"/>
            <a:ext cx="51435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15D52E-00F4-4585-A530-7FAFBD57E862}"/>
              </a:ext>
            </a:extLst>
          </p:cNvPr>
          <p:cNvSpPr txBox="1"/>
          <p:nvPr/>
        </p:nvSpPr>
        <p:spPr>
          <a:xfrm>
            <a:off x="262646" y="3013501"/>
            <a:ext cx="6585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smtClean="0"/>
              <a:t>Košarice se </a:t>
            </a:r>
            <a:r>
              <a:rPr lang="hr-HR" sz="2800" b="1" dirty="0" smtClean="0"/>
              <a:t>preokreću 4 – 5 puta </a:t>
            </a:r>
            <a:r>
              <a:rPr lang="hr-HR" sz="2800" dirty="0" smtClean="0"/>
              <a:t>i ostave mirovati </a:t>
            </a:r>
            <a:r>
              <a:rPr lang="hr-HR" sz="2800" b="1" dirty="0" smtClean="0"/>
              <a:t>1 dan</a:t>
            </a:r>
            <a:r>
              <a:rPr lang="hr-HR" sz="2800" dirty="0" smtClean="0"/>
              <a:t>.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256832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D39C10F-1D5C-4BDA-86D7-8B73C200A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F878FB-DF40-4D58-9CB6-1ECDE5619210}"/>
              </a:ext>
            </a:extLst>
          </p:cNvPr>
          <p:cNvSpPr txBox="1"/>
          <p:nvPr/>
        </p:nvSpPr>
        <p:spPr>
          <a:xfrm>
            <a:off x="91982" y="1103095"/>
            <a:ext cx="68730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v-SE" sz="2400" dirty="0"/>
              <a:t>Nakon </a:t>
            </a:r>
            <a:r>
              <a:rPr lang="sv-SE" sz="2400" dirty="0" smtClean="0"/>
              <a:t>to</a:t>
            </a:r>
            <a:r>
              <a:rPr lang="hr-HR" sz="2400" dirty="0" smtClean="0"/>
              <a:t>ga, sirevi</a:t>
            </a:r>
            <a:r>
              <a:rPr lang="sv-SE" sz="2400" dirty="0" smtClean="0"/>
              <a:t> </a:t>
            </a:r>
            <a:r>
              <a:rPr lang="sv-SE" sz="2400" dirty="0"/>
              <a:t>se izvlače iz kalupa i podvrgavaju suhom soljenju</a:t>
            </a:r>
            <a:r>
              <a:rPr lang="sv-SE" sz="2400" dirty="0" smtClean="0"/>
              <a:t>.</a:t>
            </a:r>
            <a:endParaRPr lang="hr-HR" sz="2400" dirty="0" smtClean="0"/>
          </a:p>
          <a:p>
            <a:pPr algn="just"/>
            <a:r>
              <a:rPr lang="hr-HR" sz="2400" dirty="0" smtClean="0"/>
              <a:t>Sole se s bočne i gornje strane.</a:t>
            </a:r>
            <a:endParaRPr lang="en-US" sz="2400" dirty="0"/>
          </a:p>
          <a:p>
            <a:pPr algn="just"/>
            <a:r>
              <a:rPr lang="hr-HR" sz="2400" dirty="0" smtClean="0"/>
              <a:t>Nakon</a:t>
            </a:r>
            <a:r>
              <a:rPr lang="en-US" sz="2400" dirty="0" smtClean="0"/>
              <a:t> </a:t>
            </a:r>
            <a:r>
              <a:rPr lang="en-US" sz="2400" b="1" dirty="0"/>
              <a:t>12 </a:t>
            </a:r>
            <a:r>
              <a:rPr lang="hr-HR" sz="2400" b="1" dirty="0" smtClean="0"/>
              <a:t>sati </a:t>
            </a:r>
            <a:r>
              <a:rPr lang="hr-HR" sz="2400" dirty="0" smtClean="0"/>
              <a:t>kalup se okreće, te se soli preostala strana sira.</a:t>
            </a:r>
            <a:endParaRPr lang="en-US" sz="2400" dirty="0"/>
          </a:p>
          <a:p>
            <a:pPr algn="just"/>
            <a:endParaRPr lang="en-US" sz="2400" dirty="0"/>
          </a:p>
          <a:p>
            <a:pPr algn="just"/>
            <a:r>
              <a:rPr lang="hr-HR" sz="2400" dirty="0" smtClean="0"/>
              <a:t>Soljenje se odvija u prostorijama s temperaturom između </a:t>
            </a:r>
            <a:r>
              <a:rPr lang="hr-HR" sz="2400" b="1" dirty="0" smtClean="0"/>
              <a:t>18 i 20°C </a:t>
            </a:r>
            <a:r>
              <a:rPr lang="hr-HR" sz="2400" dirty="0" smtClean="0"/>
              <a:t>i relativnom vlažnošću od </a:t>
            </a:r>
            <a:r>
              <a:rPr lang="hr-HR" sz="2400" b="1" dirty="0" smtClean="0"/>
              <a:t>85-90%</a:t>
            </a:r>
            <a:r>
              <a:rPr lang="hr-HR" sz="2400" dirty="0" smtClean="0"/>
              <a:t> kako bi se omogućilo lakše prodiranje soli u tijesto sira.</a:t>
            </a:r>
            <a:endParaRPr lang="en-US" sz="2400" dirty="0"/>
          </a:p>
          <a:p>
            <a:pPr algn="just"/>
            <a:endParaRPr lang="en-US" sz="2400" dirty="0"/>
          </a:p>
          <a:p>
            <a:pPr algn="just"/>
            <a:r>
              <a:rPr lang="hr-HR" sz="2400" b="1" dirty="0" smtClean="0"/>
              <a:t>Nakon soljenja</a:t>
            </a:r>
            <a:r>
              <a:rPr lang="hr-HR" sz="2400" dirty="0"/>
              <a:t> </a:t>
            </a:r>
            <a:r>
              <a:rPr lang="hr-HR" sz="2400" dirty="0" smtClean="0"/>
              <a:t>mijenjaju se sirne marame, temperatura se spušta na </a:t>
            </a:r>
            <a:r>
              <a:rPr lang="hr-HR" sz="2400" b="1" dirty="0" smtClean="0"/>
              <a:t>10°C te se sir ostavlja najmanje 1 tjedan da dozrije</a:t>
            </a:r>
            <a:r>
              <a:rPr lang="hr-HR" sz="2400" dirty="0" smtClean="0"/>
              <a:t>.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108176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9B629E0-5FB8-406C-94F5-FD3B8A7CA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75" y="126875"/>
            <a:ext cx="2772382" cy="394943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935A99-E7C6-4220-9D86-803D27EE7BE6}"/>
              </a:ext>
            </a:extLst>
          </p:cNvPr>
          <p:cNvSpPr txBox="1"/>
          <p:nvPr/>
        </p:nvSpPr>
        <p:spPr>
          <a:xfrm>
            <a:off x="152400" y="4392038"/>
            <a:ext cx="6518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U </a:t>
            </a:r>
            <a:r>
              <a:rPr lang="en-US" sz="2800" dirty="0" err="1"/>
              <a:t>ovom</a:t>
            </a:r>
            <a:r>
              <a:rPr lang="en-US" sz="2800" dirty="0"/>
              <a:t> </a:t>
            </a:r>
            <a:r>
              <a:rPr lang="en-US" sz="2800" dirty="0" err="1"/>
              <a:t>trenutku</a:t>
            </a:r>
            <a:r>
              <a:rPr lang="en-US" sz="2800" dirty="0"/>
              <a:t> </a:t>
            </a:r>
            <a:r>
              <a:rPr lang="hr-HR" sz="2800" dirty="0" err="1" smtClean="0"/>
              <a:t>S</a:t>
            </a:r>
            <a:r>
              <a:rPr lang="en-US" sz="2800" i="1" dirty="0" err="1" smtClean="0"/>
              <a:t>tracchino</a:t>
            </a:r>
            <a:r>
              <a:rPr lang="en-US" sz="2800" dirty="0" smtClean="0"/>
              <a:t> </a:t>
            </a:r>
            <a:r>
              <a:rPr lang="en-US" sz="2800" dirty="0"/>
              <a:t>se </a:t>
            </a:r>
            <a:r>
              <a:rPr lang="en-US" sz="2800" dirty="0" err="1"/>
              <a:t>može</a:t>
            </a:r>
            <a:r>
              <a:rPr lang="en-US" sz="2800" dirty="0"/>
              <a:t> </a:t>
            </a:r>
            <a:r>
              <a:rPr lang="en-US" sz="2800" dirty="0" err="1"/>
              <a:t>prodati</a:t>
            </a:r>
            <a:r>
              <a:rPr lang="en-US" sz="2800" dirty="0"/>
              <a:t> </a:t>
            </a:r>
            <a:r>
              <a:rPr lang="en-US" sz="2800" b="1" dirty="0" err="1" smtClean="0"/>
              <a:t>ručno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zapakira</a:t>
            </a:r>
            <a:r>
              <a:rPr lang="hr-HR" sz="2800" b="1" dirty="0" smtClean="0"/>
              <a:t>n</a:t>
            </a:r>
            <a:r>
              <a:rPr lang="en-US" sz="2800" b="1" dirty="0" smtClean="0"/>
              <a:t> </a:t>
            </a:r>
            <a:r>
              <a:rPr lang="en-US" sz="2800" dirty="0"/>
              <a:t>u </a:t>
            </a:r>
            <a:r>
              <a:rPr lang="en-US" sz="2800" dirty="0" err="1"/>
              <a:t>celofansku</a:t>
            </a:r>
            <a:r>
              <a:rPr lang="en-US" sz="2800" dirty="0"/>
              <a:t> </a:t>
            </a:r>
            <a:r>
              <a:rPr lang="en-US" sz="2800" dirty="0" err="1"/>
              <a:t>foliju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smtClean="0"/>
              <a:t>um</a:t>
            </a:r>
            <a:r>
              <a:rPr lang="hr-HR" sz="2800" dirty="0" smtClean="0"/>
              <a:t>otan</a:t>
            </a:r>
            <a:r>
              <a:rPr lang="en-US" sz="2800" dirty="0" smtClean="0"/>
              <a:t> </a:t>
            </a:r>
            <a:r>
              <a:rPr lang="en-US" sz="2800" dirty="0"/>
              <a:t>u </a:t>
            </a:r>
            <a:r>
              <a:rPr lang="en-US" sz="2800" dirty="0" err="1" smtClean="0"/>
              <a:t>papir</a:t>
            </a:r>
            <a:r>
              <a:rPr lang="hr-HR" sz="2800" dirty="0" smtClean="0"/>
              <a:t>.</a:t>
            </a:r>
            <a:endParaRPr lang="it-IT" sz="2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5530E5C-68A9-4A30-8105-1CCE030CD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170" y="3083668"/>
            <a:ext cx="2577830" cy="377433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5538F4A-BE1D-4BA3-83F5-E50EB8151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216" y="1179139"/>
            <a:ext cx="2772383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88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4B58CBE-FEB4-49B3-BC8C-75AFE90AE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813" y="26271"/>
            <a:ext cx="995986" cy="9767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70776A6-EB7C-4C54-BDF5-7A3635886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240" y="1288754"/>
            <a:ext cx="4325081" cy="18296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0435CCD-4C31-40FE-BD0F-17AF54649DD2}"/>
              </a:ext>
            </a:extLst>
          </p:cNvPr>
          <p:cNvSpPr txBox="1"/>
          <p:nvPr/>
        </p:nvSpPr>
        <p:spPr>
          <a:xfrm>
            <a:off x="86011" y="2817143"/>
            <a:ext cx="8928726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280" dirty="0" smtClean="0"/>
              <a:t>Proizvodnja mekih sireva </a:t>
            </a:r>
            <a:r>
              <a:rPr lang="it-IT" sz="4280" dirty="0" smtClean="0"/>
              <a:t>(</a:t>
            </a:r>
            <a:r>
              <a:rPr lang="it-IT" sz="4280" i="1" dirty="0" smtClean="0"/>
              <a:t>Stracchino</a:t>
            </a:r>
            <a:r>
              <a:rPr lang="it-IT" sz="4280" dirty="0"/>
              <a:t>) 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3893401A-E815-4952-8C13-67506172E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006" y="3600202"/>
            <a:ext cx="5181600" cy="2559311"/>
          </a:xfr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2FDEABA-6F3F-4658-8A3B-9442FB20648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7" y="1178154"/>
            <a:ext cx="3104062" cy="208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543C419-8658-414A-A008-C7EC849E6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653" y="0"/>
            <a:ext cx="4350348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9954BDF-6694-4F71-8A25-7AE1E16A9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874" y="1299612"/>
            <a:ext cx="3319761" cy="471948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515A2B-FA7C-4B0B-85C2-1923F00C1AB1}"/>
              </a:ext>
            </a:extLst>
          </p:cNvPr>
          <p:cNvSpPr txBox="1"/>
          <p:nvPr/>
        </p:nvSpPr>
        <p:spPr>
          <a:xfrm>
            <a:off x="154807" y="2874524"/>
            <a:ext cx="3844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/>
              <a:t>Stracchino</a:t>
            </a:r>
            <a:r>
              <a:rPr lang="en-US" sz="2400" dirty="0"/>
              <a:t> se </a:t>
            </a:r>
            <a:r>
              <a:rPr lang="en-US" sz="2400" dirty="0" err="1"/>
              <a:t>obično</a:t>
            </a:r>
            <a:r>
              <a:rPr lang="en-US" sz="2400" dirty="0"/>
              <a:t> </a:t>
            </a:r>
            <a:r>
              <a:rPr lang="en-US" sz="2400" dirty="0" err="1"/>
              <a:t>prodaje</a:t>
            </a:r>
            <a:r>
              <a:rPr lang="en-US" sz="2400" dirty="0"/>
              <a:t> u </a:t>
            </a:r>
            <a:r>
              <a:rPr lang="en-US" sz="2400" dirty="0" err="1"/>
              <a:t>pakiranjima</a:t>
            </a:r>
            <a:r>
              <a:rPr lang="en-US" sz="2400" dirty="0"/>
              <a:t> od </a:t>
            </a:r>
            <a:r>
              <a:rPr lang="en-US" sz="2400" dirty="0" smtClean="0"/>
              <a:t>250g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može</a:t>
            </a:r>
            <a:r>
              <a:rPr lang="en-US" sz="2400" dirty="0"/>
              <a:t> se </a:t>
            </a:r>
            <a:r>
              <a:rPr lang="en-US" sz="2400" dirty="0" err="1"/>
              <a:t>čuvati</a:t>
            </a:r>
            <a:r>
              <a:rPr lang="en-US" sz="2400" dirty="0"/>
              <a:t> u </a:t>
            </a:r>
            <a:r>
              <a:rPr lang="en-US" sz="2400" dirty="0" err="1"/>
              <a:t>hladnjaku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4°C 7-10 dana.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265518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222A-9ACE-44B6-A8BB-C4B288E7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364" y="2490226"/>
            <a:ext cx="7757160" cy="1325563"/>
          </a:xfrm>
        </p:spPr>
        <p:txBody>
          <a:bodyPr/>
          <a:lstStyle/>
          <a:p>
            <a:r>
              <a:rPr lang="hr-HR" dirty="0" smtClean="0"/>
              <a:t>Hvala Vam</a:t>
            </a:r>
            <a:r>
              <a:rPr lang="en-US" dirty="0" smtClean="0"/>
              <a:t>!</a:t>
            </a:r>
            <a:endParaRPr lang="lt-L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7A23C-F11F-4E75-B5C9-0DA9F0E140B2}"/>
              </a:ext>
            </a:extLst>
          </p:cNvPr>
          <p:cNvSpPr txBox="1"/>
          <p:nvPr/>
        </p:nvSpPr>
        <p:spPr>
          <a:xfrm>
            <a:off x="3047260" y="3548394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lt-LT" sz="4000" b="0" i="0" dirty="0">
                <a:solidFill>
                  <a:srgbClr val="000000"/>
                </a:solidFill>
                <a:effectLst/>
                <a:latin typeface="apple color emoji"/>
              </a:rPr>
              <a:t>💛</a:t>
            </a:r>
            <a:endParaRPr lang="lt-LT" sz="4000" b="1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71906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222A-9ACE-44B6-A8BB-C4B288E7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364" y="2490226"/>
            <a:ext cx="7757160" cy="1325563"/>
          </a:xfrm>
        </p:spPr>
        <p:txBody>
          <a:bodyPr/>
          <a:lstStyle/>
          <a:p>
            <a:r>
              <a:rPr lang="en-US" dirty="0"/>
              <a:t>Thank You!</a:t>
            </a:r>
            <a:endParaRPr lang="lt-L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7A23C-F11F-4E75-B5C9-0DA9F0E140B2}"/>
              </a:ext>
            </a:extLst>
          </p:cNvPr>
          <p:cNvSpPr txBox="1"/>
          <p:nvPr/>
        </p:nvSpPr>
        <p:spPr>
          <a:xfrm>
            <a:off x="3047260" y="3548394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lt-LT" sz="4000" b="0" i="0" dirty="0">
                <a:solidFill>
                  <a:srgbClr val="000000"/>
                </a:solidFill>
                <a:effectLst/>
                <a:latin typeface="apple color emoji"/>
              </a:rPr>
              <a:t>💛</a:t>
            </a:r>
            <a:endParaRPr lang="lt-LT" sz="4000" b="1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3E9F29-A8F0-414A-9439-AF540057F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72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BE67C80-4749-436A-964D-3BC93A7B5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975CACA-1610-4ED9-8A6D-308DC48A24DE}"/>
              </a:ext>
            </a:extLst>
          </p:cNvPr>
          <p:cNvSpPr txBox="1"/>
          <p:nvPr/>
        </p:nvSpPr>
        <p:spPr>
          <a:xfrm>
            <a:off x="525862" y="2038062"/>
            <a:ext cx="577868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800" dirty="0" smtClean="0"/>
              <a:t>Mlijeko se priprema u onim količinama potrebnim za uspješno provođenje pasterizacije.</a:t>
            </a:r>
            <a:endParaRPr lang="en-US" sz="2800" dirty="0"/>
          </a:p>
          <a:p>
            <a:pPr algn="just"/>
            <a:endParaRPr lang="en-US" sz="2800" dirty="0"/>
          </a:p>
          <a:p>
            <a:pPr algn="just"/>
            <a:r>
              <a:rPr lang="hr-HR" sz="2800" dirty="0" smtClean="0"/>
              <a:t>Pasterizacija služi za stabilizaciju mikrobiološke kvalitete mlijeka i uništavanje nepoželjne mikroflore koja se potencijalno nalazi u mlijeku.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0534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966E0DA-B757-4115-AA01-14C0B360C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B626F1-3DD0-4F46-A9D0-225C9FD11C1B}"/>
              </a:ext>
            </a:extLst>
          </p:cNvPr>
          <p:cNvSpPr txBox="1"/>
          <p:nvPr/>
        </p:nvSpPr>
        <p:spPr>
          <a:xfrm>
            <a:off x="147484" y="1504336"/>
            <a:ext cx="67547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400" dirty="0" smtClean="0"/>
              <a:t>Intenzitet toplinske obrade ovisi o </a:t>
            </a:r>
            <a:r>
              <a:rPr lang="hr-HR" sz="2400" b="1" dirty="0" smtClean="0"/>
              <a:t>higijenskom stanju mlijeka</a:t>
            </a:r>
            <a:r>
              <a:rPr lang="hr-HR" sz="2400" dirty="0" smtClean="0"/>
              <a:t>.</a:t>
            </a:r>
            <a:endParaRPr lang="en-US" sz="2400" dirty="0"/>
          </a:p>
          <a:p>
            <a:pPr algn="just"/>
            <a:r>
              <a:rPr lang="en-US" sz="2400" dirty="0"/>
              <a:t> </a:t>
            </a:r>
          </a:p>
          <a:p>
            <a:pPr algn="just"/>
            <a:r>
              <a:rPr lang="en-US" sz="2400" dirty="0" err="1"/>
              <a:t>Ako</a:t>
            </a:r>
            <a:r>
              <a:rPr lang="en-US" sz="2400" dirty="0"/>
              <a:t> je </a:t>
            </a:r>
            <a:r>
              <a:rPr lang="en-US" sz="2400" dirty="0" err="1"/>
              <a:t>mlijeko</a:t>
            </a:r>
            <a:r>
              <a:rPr lang="en-US" sz="2400" dirty="0"/>
              <a:t> </a:t>
            </a:r>
            <a:r>
              <a:rPr lang="en-US" sz="2400" dirty="0" err="1"/>
              <a:t>svježe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dolazi</a:t>
            </a:r>
            <a:r>
              <a:rPr lang="en-US" sz="2400" dirty="0"/>
              <a:t> </a:t>
            </a:r>
            <a:r>
              <a:rPr lang="en-US" sz="2400" dirty="0" err="1"/>
              <a:t>iz</a:t>
            </a:r>
            <a:r>
              <a:rPr lang="en-US" sz="2400" dirty="0"/>
              <a:t> </a:t>
            </a:r>
            <a:r>
              <a:rPr lang="hr-HR" sz="2400" dirty="0" smtClean="0"/>
              <a:t>staje</a:t>
            </a:r>
            <a:r>
              <a:rPr lang="en-US" sz="2400" dirty="0" smtClean="0"/>
              <a:t> </a:t>
            </a:r>
            <a:r>
              <a:rPr lang="en-US" sz="2400" dirty="0"/>
              <a:t>u </a:t>
            </a:r>
            <a:r>
              <a:rPr lang="en-US" sz="2400" dirty="0" err="1"/>
              <a:t>izvrsnim</a:t>
            </a:r>
            <a:r>
              <a:rPr lang="en-US" sz="2400" dirty="0"/>
              <a:t> </a:t>
            </a:r>
            <a:r>
              <a:rPr lang="en-US" sz="2400" dirty="0" err="1"/>
              <a:t>higijensko-sanitarnim</a:t>
            </a:r>
            <a:r>
              <a:rPr lang="en-US" sz="2400" dirty="0"/>
              <a:t> </a:t>
            </a:r>
            <a:r>
              <a:rPr lang="en-US" sz="2400" dirty="0" err="1"/>
              <a:t>uvjetima</a:t>
            </a:r>
            <a:r>
              <a:rPr lang="en-US" sz="2400" dirty="0"/>
              <a:t>, </a:t>
            </a:r>
            <a:r>
              <a:rPr lang="en-US" sz="2400" dirty="0" err="1"/>
              <a:t>može</a:t>
            </a:r>
            <a:r>
              <a:rPr lang="en-US" sz="2400" dirty="0"/>
              <a:t> se </a:t>
            </a:r>
            <a:r>
              <a:rPr lang="hr-HR" sz="2400" dirty="0" smtClean="0"/>
              <a:t>provesti</a:t>
            </a:r>
            <a:r>
              <a:rPr lang="en-US" sz="2400" dirty="0" smtClean="0"/>
              <a:t> </a:t>
            </a:r>
            <a:r>
              <a:rPr lang="en-US" sz="2400" b="1" dirty="0" err="1"/>
              <a:t>termizacija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65°C u </a:t>
            </a:r>
            <a:r>
              <a:rPr lang="en-US" sz="2400" b="1" dirty="0" err="1"/>
              <a:t>trajanju</a:t>
            </a:r>
            <a:r>
              <a:rPr lang="en-US" sz="2400" b="1" dirty="0"/>
              <a:t> od 30 </a:t>
            </a:r>
            <a:r>
              <a:rPr lang="en-US" sz="2400" b="1" dirty="0" err="1"/>
              <a:t>sekundi</a:t>
            </a:r>
            <a:r>
              <a:rPr lang="en-US" sz="2400" dirty="0"/>
              <a:t>; </a:t>
            </a:r>
            <a:r>
              <a:rPr lang="en-US" sz="2400" dirty="0" err="1"/>
              <a:t>inače</a:t>
            </a:r>
            <a:r>
              <a:rPr lang="en-US" sz="2400" dirty="0"/>
              <a:t>, </a:t>
            </a:r>
            <a:r>
              <a:rPr lang="hr-HR" sz="2400" dirty="0" smtClean="0"/>
              <a:t>mlijeko je </a:t>
            </a:r>
            <a:r>
              <a:rPr lang="en-US" sz="2400" dirty="0" err="1" smtClean="0"/>
              <a:t>potrebno</a:t>
            </a:r>
            <a:r>
              <a:rPr lang="en-US" sz="2400" dirty="0" smtClean="0"/>
              <a:t> </a:t>
            </a:r>
            <a:r>
              <a:rPr lang="en-US" sz="2400" b="1" dirty="0" err="1" smtClean="0"/>
              <a:t>pasterizirati</a:t>
            </a:r>
            <a:r>
              <a:rPr lang="en-US" sz="2400" b="1" dirty="0" smtClean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75°C </a:t>
            </a:r>
            <a:r>
              <a:rPr lang="en-US" sz="2400" b="1" dirty="0" err="1"/>
              <a:t>najmanje</a:t>
            </a:r>
            <a:r>
              <a:rPr lang="en-US" sz="2400" b="1" dirty="0"/>
              <a:t> 45 </a:t>
            </a:r>
            <a:r>
              <a:rPr lang="en-US" sz="2400" b="1" dirty="0" err="1"/>
              <a:t>sekundi</a:t>
            </a:r>
            <a:r>
              <a:rPr lang="en-US" sz="2400" dirty="0" smtClean="0"/>
              <a:t>.</a:t>
            </a:r>
            <a:endParaRPr lang="hr-HR" sz="2400" dirty="0" smtClean="0"/>
          </a:p>
          <a:p>
            <a:pPr algn="just"/>
            <a:endParaRPr lang="en-US" sz="2400" dirty="0"/>
          </a:p>
          <a:p>
            <a:pPr algn="just"/>
            <a:r>
              <a:rPr lang="hr-HR" sz="2400" dirty="0" smtClean="0"/>
              <a:t>Pasterizacija uključuje propuštanje mlijeka u pločastom izmjenjivaču topline s protustrujom vruće vode kroz zadano vrijeme.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910225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4D48A7-3B27-4667-B321-3C76D86B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1" y="2064775"/>
            <a:ext cx="3303639" cy="2920181"/>
          </a:xfrm>
        </p:spPr>
        <p:txBody>
          <a:bodyPr>
            <a:normAutofit/>
          </a:bodyPr>
          <a:lstStyle/>
          <a:p>
            <a:pPr algn="just"/>
            <a:r>
              <a:rPr lang="hr-HR" sz="28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Pasterizirano mlijeko se potom prebacuje u kotao gdje će se formirati gruš.</a:t>
            </a:r>
            <a:endParaRPr lang="it-IT" sz="28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374EC26-6D87-4FFB-81AD-CE90991B4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68" y="1130710"/>
            <a:ext cx="8544232" cy="5289754"/>
          </a:xfrm>
        </p:spPr>
      </p:pic>
    </p:spTree>
    <p:extLst>
      <p:ext uri="{BB962C8B-B14F-4D97-AF65-F5344CB8AC3E}">
        <p14:creationId xmlns:p14="http://schemas.microsoft.com/office/powerpoint/2010/main" val="1295898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C50EBAC-CAB3-4C6F-8681-7D60D44EBBB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68" y="757084"/>
            <a:ext cx="7629832" cy="55675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7D1E9A-6BAD-43EE-A6D8-1E90442C3537}"/>
              </a:ext>
            </a:extLst>
          </p:cNvPr>
          <p:cNvSpPr txBox="1"/>
          <p:nvPr/>
        </p:nvSpPr>
        <p:spPr>
          <a:xfrm>
            <a:off x="164341" y="2556696"/>
            <a:ext cx="41718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smtClean="0"/>
              <a:t>Mlijeko se </a:t>
            </a:r>
            <a:r>
              <a:rPr lang="hr-HR" sz="2800" dirty="0" err="1" smtClean="0"/>
              <a:t>dogrijava</a:t>
            </a:r>
            <a:r>
              <a:rPr lang="hr-HR" sz="2800" dirty="0" smtClean="0"/>
              <a:t> do temperature od </a:t>
            </a:r>
            <a:r>
              <a:rPr lang="hr-HR" sz="2800" b="1" dirty="0" smtClean="0"/>
              <a:t>38-40°C</a:t>
            </a:r>
            <a:r>
              <a:rPr lang="hr-HR" sz="2800" dirty="0"/>
              <a:t> </a:t>
            </a:r>
            <a:r>
              <a:rPr lang="hr-HR" sz="2800" dirty="0" smtClean="0"/>
              <a:t>uz pomoć cirkulacije tople vode između stijenki kotla.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579521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17394A4-9568-43CC-87FD-ED6530D20E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68" y="1150374"/>
            <a:ext cx="8239432" cy="521109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1449C2-97AA-436E-86B4-725D19FD2506}"/>
              </a:ext>
            </a:extLst>
          </p:cNvPr>
          <p:cNvSpPr txBox="1"/>
          <p:nvPr/>
        </p:nvSpPr>
        <p:spPr>
          <a:xfrm>
            <a:off x="0" y="1150374"/>
            <a:ext cx="378541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300" b="1" dirty="0" smtClean="0">
                <a:solidFill>
                  <a:srgbClr val="FFC000"/>
                </a:solidFill>
              </a:rPr>
              <a:t>Mliječni inokulum</a:t>
            </a:r>
            <a:r>
              <a:rPr lang="en-US" sz="2300" dirty="0" smtClean="0">
                <a:solidFill>
                  <a:srgbClr val="FFC000"/>
                </a:solidFill>
              </a:rPr>
              <a:t> </a:t>
            </a:r>
            <a:r>
              <a:rPr lang="hr-HR" sz="2300" dirty="0" smtClean="0"/>
              <a:t>dobiven od higijenski ispravnog mlijeka inkubiranog na </a:t>
            </a:r>
            <a:r>
              <a:rPr lang="en-US" sz="2300" b="1" dirty="0" smtClean="0"/>
              <a:t>45°C </a:t>
            </a:r>
            <a:r>
              <a:rPr lang="hr-HR" sz="2300" b="1" dirty="0" smtClean="0"/>
              <a:t>tijekom</a:t>
            </a:r>
            <a:r>
              <a:rPr lang="en-US" sz="2300" b="1" dirty="0" smtClean="0"/>
              <a:t> </a:t>
            </a:r>
            <a:r>
              <a:rPr lang="en-US" sz="2300" b="1" dirty="0"/>
              <a:t>7-8 </a:t>
            </a:r>
            <a:r>
              <a:rPr lang="en-US" sz="2300" b="1" dirty="0" smtClean="0"/>
              <a:t>s</a:t>
            </a:r>
            <a:r>
              <a:rPr lang="hr-HR" sz="2300" b="1" dirty="0" smtClean="0"/>
              <a:t>ati</a:t>
            </a:r>
            <a:r>
              <a:rPr lang="en-US" sz="2300" b="1" dirty="0" smtClean="0"/>
              <a:t> </a:t>
            </a:r>
            <a:r>
              <a:rPr lang="hr-HR" sz="2300" dirty="0" smtClean="0"/>
              <a:t>inokulira se u mlijeko do postizanja kiselosti od</a:t>
            </a:r>
            <a:r>
              <a:rPr lang="en-US" sz="2300" dirty="0" smtClean="0"/>
              <a:t> 18-20</a:t>
            </a:r>
            <a:r>
              <a:rPr lang="hr-HR" sz="2300" dirty="0" smtClean="0"/>
              <a:t> </a:t>
            </a:r>
            <a:r>
              <a:rPr lang="en-US" sz="2300" dirty="0" smtClean="0"/>
              <a:t>°SH</a:t>
            </a:r>
            <a:r>
              <a:rPr lang="hr-HR" sz="2300" dirty="0" smtClean="0"/>
              <a:t>.</a:t>
            </a:r>
            <a:endParaRPr lang="en-US" sz="2300" dirty="0"/>
          </a:p>
          <a:p>
            <a:pPr algn="just"/>
            <a:endParaRPr lang="en-US" sz="2300" dirty="0"/>
          </a:p>
          <a:p>
            <a:pPr algn="just"/>
            <a:r>
              <a:rPr lang="en-US" sz="2300" dirty="0" smtClean="0"/>
              <a:t>Al</a:t>
            </a:r>
            <a:r>
              <a:rPr lang="hr-HR" sz="2300" dirty="0" smtClean="0"/>
              <a:t>ternativno</a:t>
            </a:r>
            <a:r>
              <a:rPr lang="en-US" sz="2300" dirty="0" smtClean="0"/>
              <a:t>, </a:t>
            </a:r>
            <a:r>
              <a:rPr lang="hr-HR" sz="2300" dirty="0" smtClean="0"/>
              <a:t>može se koristiti i</a:t>
            </a:r>
            <a:r>
              <a:rPr lang="en-US" sz="2300" dirty="0" smtClean="0"/>
              <a:t> </a:t>
            </a:r>
            <a:r>
              <a:rPr lang="en-US" sz="2300" b="1" dirty="0" smtClean="0">
                <a:solidFill>
                  <a:srgbClr val="FFC000"/>
                </a:solidFill>
              </a:rPr>
              <a:t>m</a:t>
            </a:r>
            <a:r>
              <a:rPr lang="hr-HR" sz="2300" b="1" dirty="0" smtClean="0">
                <a:solidFill>
                  <a:srgbClr val="FFC000"/>
                </a:solidFill>
              </a:rPr>
              <a:t>liječni ferment</a:t>
            </a:r>
            <a:r>
              <a:rPr lang="en-US" sz="2300" dirty="0" smtClean="0"/>
              <a:t> </a:t>
            </a:r>
            <a:r>
              <a:rPr lang="hr-HR" sz="2300" dirty="0" smtClean="0"/>
              <a:t>dobiven iz termički obrađenog mlijeka na </a:t>
            </a:r>
            <a:r>
              <a:rPr lang="hr-HR" sz="2300" b="1" dirty="0" smtClean="0"/>
              <a:t>65°C</a:t>
            </a:r>
            <a:r>
              <a:rPr lang="hr-HR" sz="2300" dirty="0" smtClean="0"/>
              <a:t> </a:t>
            </a:r>
            <a:r>
              <a:rPr lang="hr-HR" sz="2300" b="1" dirty="0" smtClean="0"/>
              <a:t>tijekom</a:t>
            </a:r>
            <a:r>
              <a:rPr lang="hr-HR" sz="2300" dirty="0" smtClean="0"/>
              <a:t> </a:t>
            </a:r>
            <a:r>
              <a:rPr lang="hr-HR" sz="2300" b="1" dirty="0" smtClean="0"/>
              <a:t>30 sekundi</a:t>
            </a:r>
            <a:r>
              <a:rPr lang="hr-HR" sz="2300" dirty="0" smtClean="0"/>
              <a:t> koji je inokuliran </a:t>
            </a:r>
            <a:r>
              <a:rPr lang="hr-HR" sz="2300" b="1" dirty="0" smtClean="0"/>
              <a:t>liofiliziranim kulturama bakterija mliječne kiseline</a:t>
            </a:r>
            <a:r>
              <a:rPr lang="hr-HR" sz="2300" dirty="0" smtClean="0"/>
              <a:t>.</a:t>
            </a:r>
            <a:endParaRPr lang="it-IT" sz="2300" b="1" dirty="0"/>
          </a:p>
        </p:txBody>
      </p:sp>
    </p:spTree>
    <p:extLst>
      <p:ext uri="{BB962C8B-B14F-4D97-AF65-F5344CB8AC3E}">
        <p14:creationId xmlns:p14="http://schemas.microsoft.com/office/powerpoint/2010/main" val="2015231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F61ACB6-44B8-43C1-AB06-F1BBF601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116" y="1130710"/>
            <a:ext cx="7157884" cy="524059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8B20B0-D0CF-4D43-ABEE-0D1D61F7D354}"/>
              </a:ext>
            </a:extLst>
          </p:cNvPr>
          <p:cNvSpPr txBox="1"/>
          <p:nvPr/>
        </p:nvSpPr>
        <p:spPr>
          <a:xfrm>
            <a:off x="137651" y="2370338"/>
            <a:ext cx="471645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800" dirty="0" smtClean="0"/>
              <a:t>Mlijeko se polako miješa te mu se dodaje </a:t>
            </a:r>
            <a:r>
              <a:rPr lang="hr-HR" sz="2800" b="1" dirty="0" smtClean="0">
                <a:solidFill>
                  <a:schemeClr val="accent4"/>
                </a:solidFill>
              </a:rPr>
              <a:t>prirodno tekuće sirilo</a:t>
            </a:r>
            <a:r>
              <a:rPr lang="hr-HR" sz="2800" dirty="0" smtClean="0"/>
              <a:t> dobiveno ekstrakcijom iz stijenki četvrtog želuca teladi hranjenih isključivo mlijekom; sirilo jačine 1:10,000 se dodaje u količini od </a:t>
            </a:r>
            <a:r>
              <a:rPr lang="hr-HR" sz="2800" b="1" dirty="0" smtClean="0"/>
              <a:t>30-40 ml na 100 litara mlijeka</a:t>
            </a:r>
            <a:r>
              <a:rPr lang="hr-HR" sz="2800" dirty="0" smtClean="0"/>
              <a:t>.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33027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747</Words>
  <Application>Microsoft Office PowerPoint</Application>
  <PresentationFormat>Widescreen</PresentationFormat>
  <Paragraphs>57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apple color emoji</vt:lpstr>
      <vt:lpstr>Arial</vt:lpstr>
      <vt:lpstr>Calibri</vt:lpstr>
      <vt:lpstr>Calibri Light</vt:lpstr>
      <vt:lpstr>helvetica neue</vt:lpstr>
      <vt:lpstr>Office Theme</vt:lpstr>
      <vt:lpstr>PowerPoint Presentation</vt:lpstr>
      <vt:lpstr>Proizvodnja mekih sireva (Stracchino sir)</vt:lpstr>
      <vt:lpstr>PowerPoint Presentation</vt:lpstr>
      <vt:lpstr>PowerPoint Presentation</vt:lpstr>
      <vt:lpstr>PowerPoint Presentation</vt:lpstr>
      <vt:lpstr>Pasterizirano mlijeko se potom prebacuje u kotao gdje će se formirati gruš.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Vam!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Namu PC</dc:creator>
  <cp:lastModifiedBy>Marijana Blažić</cp:lastModifiedBy>
  <cp:revision>82</cp:revision>
  <dcterms:created xsi:type="dcterms:W3CDTF">2020-02-28T10:44:09Z</dcterms:created>
  <dcterms:modified xsi:type="dcterms:W3CDTF">2022-01-11T09:26:06Z</dcterms:modified>
</cp:coreProperties>
</file>