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56" r:id="rId2"/>
    <p:sldId id="277" r:id="rId3"/>
    <p:sldId id="278" r:id="rId4"/>
    <p:sldId id="279" r:id="rId5"/>
    <p:sldId id="310" r:id="rId6"/>
    <p:sldId id="311" r:id="rId7"/>
    <p:sldId id="303" r:id="rId8"/>
    <p:sldId id="308" r:id="rId9"/>
    <p:sldId id="312" r:id="rId10"/>
    <p:sldId id="309" r:id="rId11"/>
    <p:sldId id="306" r:id="rId12"/>
    <p:sldId id="319" r:id="rId13"/>
    <p:sldId id="320" r:id="rId14"/>
    <p:sldId id="304" r:id="rId15"/>
    <p:sldId id="314" r:id="rId16"/>
    <p:sldId id="307" r:id="rId17"/>
    <p:sldId id="321" r:id="rId18"/>
    <p:sldId id="322" r:id="rId19"/>
    <p:sldId id="313" r:id="rId20"/>
    <p:sldId id="323" r:id="rId21"/>
    <p:sldId id="324" r:id="rId22"/>
    <p:sldId id="325" r:id="rId23"/>
    <p:sldId id="326" r:id="rId24"/>
    <p:sldId id="327" r:id="rId25"/>
    <p:sldId id="328" r:id="rId26"/>
    <p:sldId id="329" r:id="rId27"/>
    <p:sldId id="330" r:id="rId28"/>
    <p:sldId id="331" r:id="rId29"/>
    <p:sldId id="332" r:id="rId30"/>
    <p:sldId id="333" r:id="rId31"/>
    <p:sldId id="335" r:id="rId32"/>
    <p:sldId id="336" r:id="rId33"/>
    <p:sldId id="280" r:id="rId34"/>
    <p:sldId id="315" r:id="rId35"/>
    <p:sldId id="305" r:id="rId36"/>
    <p:sldId id="282" r:id="rId37"/>
    <p:sldId id="285" r:id="rId38"/>
    <p:sldId id="316" r:id="rId39"/>
    <p:sldId id="281" r:id="rId40"/>
    <p:sldId id="294" r:id="rId41"/>
    <p:sldId id="295" r:id="rId42"/>
    <p:sldId id="296" r:id="rId43"/>
    <p:sldId id="288" r:id="rId44"/>
    <p:sldId id="290" r:id="rId45"/>
    <p:sldId id="291" r:id="rId46"/>
    <p:sldId id="289" r:id="rId47"/>
    <p:sldId id="292" r:id="rId48"/>
    <p:sldId id="293" r:id="rId49"/>
    <p:sldId id="297" r:id="rId50"/>
    <p:sldId id="298" r:id="rId51"/>
    <p:sldId id="299" r:id="rId52"/>
    <p:sldId id="300" r:id="rId53"/>
    <p:sldId id="262" r:id="rId54"/>
    <p:sldId id="339" r:id="rId55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C30B"/>
    <a:srgbClr val="E5243B"/>
    <a:srgbClr val="DDA83A"/>
    <a:srgbClr val="4C9F38"/>
    <a:srgbClr val="C5192D"/>
    <a:srgbClr val="FF3A21"/>
    <a:srgbClr val="26BDE2"/>
    <a:srgbClr val="A21942"/>
    <a:srgbClr val="FD6925"/>
    <a:srgbClr val="DD13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02" autoAdjust="0"/>
    <p:restoredTop sz="94620" autoAdjust="0"/>
  </p:normalViewPr>
  <p:slideViewPr>
    <p:cSldViewPr snapToGrid="0">
      <p:cViewPr varScale="1">
        <p:scale>
          <a:sx n="65" d="100"/>
          <a:sy n="65" d="100"/>
        </p:scale>
        <p:origin x="58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576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89D08A-0D99-4708-8A69-D64D07147A35}" type="datetimeFigureOut">
              <a:rPr lang="lt-LT" smtClean="0"/>
              <a:t>2022.01.11</a:t>
            </a:fld>
            <a:endParaRPr lang="lt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D3EFF2-5B94-4109-97F2-92564ACC456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651385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D3EFF2-5B94-4109-97F2-92564ACC4561}" type="slidenum">
              <a:rPr lang="lt-LT" smtClean="0"/>
              <a:t>6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417445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tekst telegram marinela od</a:t>
            </a:r>
            <a:r>
              <a:rPr lang="hr-HR" baseline="0" dirty="0" smtClean="0"/>
              <a:t> profesora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D3EFF2-5B94-4109-97F2-92564ACC4561}" type="slidenum">
              <a:rPr lang="lt-LT" smtClean="0"/>
              <a:t>9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982477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BDEA1-9CCB-4C2D-B70E-5577EA4A00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26673" y="1463039"/>
            <a:ext cx="7938654" cy="2182385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lt-L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2B6A00-D799-431F-9EC9-6B401C1108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33255" y="3984423"/>
            <a:ext cx="6389716" cy="80370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lt-L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7DEA0-D74E-4A73-8872-A4AC6F3A4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0B54A-FC94-49D6-B072-DC2247AE675C}" type="datetimeFigureOut">
              <a:rPr lang="lt-LT" smtClean="0"/>
              <a:t>2022.01.11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435477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5733B-7722-4FF1-B438-4421CC461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1E15AC-3643-416C-B92A-D703229BA8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92A686-2A4A-4C19-994B-C8CEA117D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0B54A-FC94-49D6-B072-DC2247AE675C}" type="datetimeFigureOut">
              <a:rPr lang="lt-LT" smtClean="0"/>
              <a:t>2022.01.11</a:t>
            </a:fld>
            <a:endParaRPr lang="lt-L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570868-0640-4A48-B272-21F683D59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6CB1E9-FA4B-4D66-97B5-7F9AD14E6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F7A7D-93D2-4C13-947F-7A7F62EBB8AA}" type="slidenum">
              <a:rPr lang="lt-LT" smtClean="0"/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237227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26B6A4-FD63-4569-A878-1ABB6B7A5F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08AEA4-A4FA-4FCC-B367-65C3785EE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83F0F-178F-4893-A8AC-06414E21B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0B54A-FC94-49D6-B072-DC2247AE675C}" type="datetimeFigureOut">
              <a:rPr lang="lt-LT" smtClean="0"/>
              <a:t>2022.01.11</a:t>
            </a:fld>
            <a:endParaRPr lang="lt-L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EF01C-7ECF-4690-B6E6-B9A5536B2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A372F-C332-4B84-9C60-A7222B1B8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F7A7D-93D2-4C13-947F-7A7F62EBB8AA}" type="slidenum">
              <a:rPr lang="lt-LT" smtClean="0"/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307808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22D21-6B5D-40C7-BD84-5EB16EEBC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8455"/>
            <a:ext cx="8893233" cy="1325563"/>
          </a:xfrm>
        </p:spPr>
        <p:txBody>
          <a:bodyPr/>
          <a:lstStyle>
            <a:lvl1pPr>
              <a:defRPr>
                <a:solidFill>
                  <a:srgbClr val="062E64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lt-L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EAE966-A239-46AC-A077-9EBF562CA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74019"/>
            <a:ext cx="10515600" cy="3702944"/>
          </a:xfrm>
        </p:spPr>
        <p:txBody>
          <a:bodyPr/>
          <a:lstStyle>
            <a:lvl1pPr>
              <a:defRPr sz="2400">
                <a:solidFill>
                  <a:srgbClr val="062E64"/>
                </a:solidFill>
              </a:defRPr>
            </a:lvl1pPr>
            <a:lvl2pPr>
              <a:defRPr>
                <a:solidFill>
                  <a:srgbClr val="062E64"/>
                </a:solidFill>
              </a:defRPr>
            </a:lvl2pPr>
            <a:lvl3pPr>
              <a:defRPr>
                <a:solidFill>
                  <a:srgbClr val="062E64"/>
                </a:solidFill>
              </a:defRPr>
            </a:lvl3pPr>
            <a:lvl4pPr>
              <a:defRPr>
                <a:solidFill>
                  <a:srgbClr val="062E64"/>
                </a:solidFill>
              </a:defRPr>
            </a:lvl4pPr>
            <a:lvl5pPr>
              <a:defRPr>
                <a:solidFill>
                  <a:srgbClr val="062E64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t-L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7B2C5-4D5B-4C75-8D83-9DF4CBB84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0B54A-FC94-49D6-B072-DC2247AE675C}" type="datetimeFigureOut">
              <a:rPr lang="lt-LT" smtClean="0"/>
              <a:t>2022.01.11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576851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3B448-0660-49C2-A847-6E6A7843A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FB50AC-CC62-4A69-B57C-59CAA2FB6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BF2507-FEC5-4D61-8A4D-7BA455A84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0B54A-FC94-49D6-B072-DC2247AE675C}" type="datetimeFigureOut">
              <a:rPr lang="lt-LT" smtClean="0"/>
              <a:t>2022.01.11</a:t>
            </a:fld>
            <a:endParaRPr lang="lt-L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F66E4A-D9C1-4DD9-8FA2-49BB388A2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86C63-E510-4EAB-B255-87E9CEA2F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F7A7D-93D2-4C13-947F-7A7F62EBB8AA}" type="slidenum">
              <a:rPr lang="lt-LT" smtClean="0"/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784458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CEFCB-8A76-446F-9EA5-C6AA628BAE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507269"/>
            <a:ext cx="5181600" cy="3669694"/>
          </a:xfrm>
        </p:spPr>
        <p:txBody>
          <a:bodyPr/>
          <a:lstStyle>
            <a:lvl1pPr>
              <a:defRPr sz="2400">
                <a:solidFill>
                  <a:srgbClr val="062E64"/>
                </a:solidFill>
              </a:defRPr>
            </a:lvl1pPr>
            <a:lvl2pPr>
              <a:defRPr>
                <a:solidFill>
                  <a:srgbClr val="062E64"/>
                </a:solidFill>
              </a:defRPr>
            </a:lvl2pPr>
            <a:lvl3pPr>
              <a:defRPr>
                <a:solidFill>
                  <a:srgbClr val="062E64"/>
                </a:solidFill>
              </a:defRPr>
            </a:lvl3pPr>
            <a:lvl4pPr>
              <a:defRPr>
                <a:solidFill>
                  <a:srgbClr val="062E64"/>
                </a:solidFill>
              </a:defRPr>
            </a:lvl4pPr>
            <a:lvl5pPr>
              <a:defRPr>
                <a:solidFill>
                  <a:srgbClr val="062E64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t-LT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25B1A8-292A-47DF-BE1B-160BB54446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507269"/>
            <a:ext cx="5181600" cy="3669694"/>
          </a:xfrm>
        </p:spPr>
        <p:txBody>
          <a:bodyPr/>
          <a:lstStyle>
            <a:lvl1pPr>
              <a:defRPr sz="2400">
                <a:solidFill>
                  <a:srgbClr val="062E64"/>
                </a:solidFill>
              </a:defRPr>
            </a:lvl1pPr>
            <a:lvl2pPr>
              <a:defRPr>
                <a:solidFill>
                  <a:srgbClr val="062E64"/>
                </a:solidFill>
              </a:defRPr>
            </a:lvl2pPr>
            <a:lvl3pPr>
              <a:defRPr>
                <a:solidFill>
                  <a:srgbClr val="062E64"/>
                </a:solidFill>
              </a:defRPr>
            </a:lvl3pPr>
            <a:lvl4pPr>
              <a:defRPr>
                <a:solidFill>
                  <a:srgbClr val="062E64"/>
                </a:solidFill>
              </a:defRPr>
            </a:lvl4pPr>
            <a:lvl5pPr>
              <a:defRPr>
                <a:solidFill>
                  <a:srgbClr val="062E64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t-LT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6D4F3F-69E7-4E3C-BFE0-C382BDAFC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0B54A-FC94-49D6-B072-DC2247AE675C}" type="datetimeFigureOut">
              <a:rPr lang="lt-LT" smtClean="0"/>
              <a:t>2022.01.11</a:t>
            </a:fld>
            <a:endParaRPr lang="lt-LT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760E6E-B2AA-4960-A039-7ADC4AFD2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69145B-B5C0-48BC-87D9-1FBE70CAF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F7A7D-93D2-4C13-947F-7A7F62EBB8AA}" type="slidenum">
              <a:rPr lang="lt-LT" smtClean="0"/>
              <a:t>‹#›</a:t>
            </a:fld>
            <a:endParaRPr lang="lt-LT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9C922C3-AA51-438E-B187-227607974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81706"/>
            <a:ext cx="8893233" cy="1325563"/>
          </a:xfrm>
        </p:spPr>
        <p:txBody>
          <a:bodyPr/>
          <a:lstStyle>
            <a:lvl1pPr>
              <a:defRPr>
                <a:solidFill>
                  <a:srgbClr val="062E64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746485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86D58B-39EC-4E75-8C0B-10456CC09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396058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62E6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9F3C3E-A129-4DD3-842A-E3AE7EB73E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219970"/>
            <a:ext cx="5157787" cy="2873260"/>
          </a:xfrm>
        </p:spPr>
        <p:txBody>
          <a:bodyPr/>
          <a:lstStyle>
            <a:lvl1pPr>
              <a:defRPr sz="2400">
                <a:solidFill>
                  <a:srgbClr val="062E64"/>
                </a:solidFill>
              </a:defRPr>
            </a:lvl1pPr>
            <a:lvl2pPr>
              <a:defRPr>
                <a:solidFill>
                  <a:srgbClr val="062E64"/>
                </a:solidFill>
              </a:defRPr>
            </a:lvl2pPr>
            <a:lvl3pPr>
              <a:defRPr>
                <a:solidFill>
                  <a:srgbClr val="062E64"/>
                </a:solidFill>
              </a:defRPr>
            </a:lvl3pPr>
            <a:lvl4pPr>
              <a:defRPr>
                <a:solidFill>
                  <a:srgbClr val="062E64"/>
                </a:solidFill>
              </a:defRPr>
            </a:lvl4pPr>
            <a:lvl5pPr>
              <a:defRPr>
                <a:solidFill>
                  <a:srgbClr val="062E64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t-LT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10EE86-9CBD-4A62-8FF8-EBAB7D66F3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396058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62E6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B1C0A3-49A1-4E82-A2B6-3005A98F30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219970"/>
            <a:ext cx="5183188" cy="2873260"/>
          </a:xfrm>
        </p:spPr>
        <p:txBody>
          <a:bodyPr/>
          <a:lstStyle>
            <a:lvl1pPr>
              <a:defRPr sz="2400">
                <a:solidFill>
                  <a:srgbClr val="062E64"/>
                </a:solidFill>
              </a:defRPr>
            </a:lvl1pPr>
            <a:lvl2pPr>
              <a:defRPr>
                <a:solidFill>
                  <a:srgbClr val="062E64"/>
                </a:solidFill>
              </a:defRPr>
            </a:lvl2pPr>
            <a:lvl3pPr>
              <a:defRPr>
                <a:solidFill>
                  <a:srgbClr val="062E64"/>
                </a:solidFill>
              </a:defRPr>
            </a:lvl3pPr>
            <a:lvl4pPr>
              <a:defRPr>
                <a:solidFill>
                  <a:srgbClr val="062E64"/>
                </a:solidFill>
              </a:defRPr>
            </a:lvl4pPr>
            <a:lvl5pPr>
              <a:defRPr>
                <a:solidFill>
                  <a:srgbClr val="062E64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t-LT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85A600-33BD-4865-9BDB-C1B43FCB6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0B54A-FC94-49D6-B072-DC2247AE675C}" type="datetimeFigureOut">
              <a:rPr lang="lt-LT" smtClean="0"/>
              <a:t>2022.01.11</a:t>
            </a:fld>
            <a:endParaRPr lang="lt-LT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0CF20B-0A6B-4A94-9D6D-9D2BD670E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DEF99D-36E2-4B8E-AF6C-50025D800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F7A7D-93D2-4C13-947F-7A7F62EBB8AA}" type="slidenum">
              <a:rPr lang="lt-LT" smtClean="0"/>
              <a:t>‹#›</a:t>
            </a:fld>
            <a:endParaRPr lang="lt-LT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8B975D9-EE1B-4C4C-B183-0470E5E4B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1070495"/>
            <a:ext cx="8893233" cy="1325563"/>
          </a:xfrm>
        </p:spPr>
        <p:txBody>
          <a:bodyPr/>
          <a:lstStyle>
            <a:lvl1pPr>
              <a:defRPr>
                <a:solidFill>
                  <a:srgbClr val="062E64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544463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EB5A5-2607-4499-BA6B-2B004E99F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1364" y="2103437"/>
            <a:ext cx="7757160" cy="1325563"/>
          </a:xfrm>
        </p:spPr>
        <p:txBody>
          <a:bodyPr/>
          <a:lstStyle>
            <a:lvl1pPr algn="ctr">
              <a:defRPr>
                <a:solidFill>
                  <a:srgbClr val="062E64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lt-LT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1A123B-55CB-4AE8-A040-27362675E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0B54A-FC94-49D6-B072-DC2247AE675C}" type="datetimeFigureOut">
              <a:rPr lang="lt-LT" smtClean="0"/>
              <a:t>2022.01.11</a:t>
            </a:fld>
            <a:endParaRPr lang="lt-L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555DAE-0C89-4267-B80A-B5DF4AE9C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5E2462-73C5-4960-8E60-3EAB7D960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F7A7D-93D2-4C13-947F-7A7F62EBB8AA}" type="slidenum">
              <a:rPr lang="lt-LT" smtClean="0"/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21314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EC0588-2B19-47DB-8968-5E5E25B28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0B54A-FC94-49D6-B072-DC2247AE675C}" type="datetimeFigureOut">
              <a:rPr lang="lt-LT" smtClean="0"/>
              <a:t>2022.01.11</a:t>
            </a:fld>
            <a:endParaRPr lang="lt-LT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E20392-0D65-447C-BB5C-E738C1203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A8F64F-8B9B-4DC6-AFD6-E42E485E9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F7A7D-93D2-4C13-947F-7A7F62EBB8AA}" type="slidenum">
              <a:rPr lang="lt-LT" smtClean="0"/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512325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CD845-7723-4B80-98D4-6A2BB3CC2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E7A9F-BE6C-4FAD-A03C-BA01142755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A71BB2-01CF-473D-8393-01BBF98D39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3C97D0-B31F-45F4-B346-FF42DBAF2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0B54A-FC94-49D6-B072-DC2247AE675C}" type="datetimeFigureOut">
              <a:rPr lang="lt-LT" smtClean="0"/>
              <a:t>2022.01.11</a:t>
            </a:fld>
            <a:endParaRPr lang="lt-LT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3DD88A-2CC5-4D10-BE1C-12B8D1F4F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2D7A08-4BA2-4CA9-92DC-A9D618E7D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F7A7D-93D2-4C13-947F-7A7F62EBB8AA}" type="slidenum">
              <a:rPr lang="lt-LT" smtClean="0"/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693816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0169F-8FE6-4299-9F2C-2189375D3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93A7F0-B025-45EC-B602-1E874E6594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8DFA3D-A031-406F-A449-21546C354A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8B89C4-6A85-48BE-AD81-6D1490247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0B54A-FC94-49D6-B072-DC2247AE675C}" type="datetimeFigureOut">
              <a:rPr lang="lt-LT" smtClean="0"/>
              <a:t>2022.01.11</a:t>
            </a:fld>
            <a:endParaRPr lang="lt-LT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268E49-631A-4339-A5A9-DCE71E831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6379F4-6D68-450D-844B-6E233FC61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F7A7D-93D2-4C13-947F-7A7F62EBB8AA}" type="slidenum">
              <a:rPr lang="lt-LT" smtClean="0"/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511908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DB31FF-9027-43E7-B983-8B4F1AAE3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lt-L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D093B8-F1C7-45F2-8A0E-85D0593983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EA8D7-A71E-4652-9B4C-DEC8B41A58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90B54A-FC94-49D6-B072-DC2247AE675C}" type="datetimeFigureOut">
              <a:rPr lang="lt-LT" smtClean="0"/>
              <a:t>2022.01.11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27055E-45D3-4906-9EA6-E02B1E7C08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5C425A-3179-4C88-BCA6-91993AE7F2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EF7A7D-93D2-4C13-947F-7A7F62EBB8AA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144974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56DCD-E2DB-42E3-9C3D-7AED56A64B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6745" y="1872443"/>
            <a:ext cx="10411691" cy="1320046"/>
          </a:xfrm>
        </p:spPr>
        <p:txBody>
          <a:bodyPr>
            <a:normAutofit fontScale="90000"/>
          </a:bodyPr>
          <a:lstStyle/>
          <a:p>
            <a:r>
              <a:rPr lang="hr-HR" sz="6000" dirty="0" smtClean="0"/>
              <a:t>Proizvodnja </a:t>
            </a:r>
            <a:r>
              <a:rPr lang="hr-HR" sz="6000" i="1" dirty="0" smtClean="0"/>
              <a:t>pasta filata </a:t>
            </a:r>
            <a:r>
              <a:rPr lang="hr-HR" sz="6000" dirty="0" smtClean="0"/>
              <a:t>sireva</a:t>
            </a:r>
            <a:r>
              <a:rPr lang="it-IT" sz="6000" dirty="0" smtClean="0"/>
              <a:t> </a:t>
            </a:r>
            <a:r>
              <a:rPr lang="it-IT" sz="6000" dirty="0"/>
              <a:t/>
            </a:r>
            <a:br>
              <a:rPr lang="it-IT" sz="6000" dirty="0"/>
            </a:br>
            <a:r>
              <a:rPr lang="it-IT" sz="4400" dirty="0">
                <a:solidFill>
                  <a:srgbClr val="FFC000"/>
                </a:solidFill>
              </a:rPr>
              <a:t>(</a:t>
            </a:r>
            <a:r>
              <a:rPr lang="it-IT" sz="4400" i="1" dirty="0">
                <a:solidFill>
                  <a:srgbClr val="FFC000"/>
                </a:solidFill>
              </a:rPr>
              <a:t>Mozzarella</a:t>
            </a:r>
            <a:r>
              <a:rPr lang="it-IT" sz="4400" dirty="0">
                <a:solidFill>
                  <a:srgbClr val="FFC000"/>
                </a:solidFill>
              </a:rPr>
              <a:t> </a:t>
            </a:r>
            <a:r>
              <a:rPr lang="hr-HR" sz="4400" dirty="0">
                <a:solidFill>
                  <a:srgbClr val="FFC000"/>
                </a:solidFill>
              </a:rPr>
              <a:t>i</a:t>
            </a:r>
            <a:r>
              <a:rPr lang="it-IT" sz="4400" dirty="0" smtClean="0">
                <a:solidFill>
                  <a:srgbClr val="FFC000"/>
                </a:solidFill>
              </a:rPr>
              <a:t> </a:t>
            </a:r>
            <a:r>
              <a:rPr lang="it-IT" sz="4400" i="1" dirty="0">
                <a:solidFill>
                  <a:srgbClr val="FFC000"/>
                </a:solidFill>
              </a:rPr>
              <a:t>Scamorza</a:t>
            </a:r>
            <a:r>
              <a:rPr lang="it-IT" sz="4400" dirty="0">
                <a:solidFill>
                  <a:srgbClr val="FFC000"/>
                </a:solidFill>
              </a:rPr>
              <a:t> </a:t>
            </a:r>
            <a:r>
              <a:rPr lang="hr-HR" sz="4400" dirty="0" smtClean="0">
                <a:solidFill>
                  <a:srgbClr val="FFC000"/>
                </a:solidFill>
              </a:rPr>
              <a:t>sir</a:t>
            </a:r>
            <a:r>
              <a:rPr lang="it-IT" sz="4400" dirty="0" smtClean="0">
                <a:solidFill>
                  <a:srgbClr val="FFC000"/>
                </a:solidFill>
              </a:rPr>
              <a:t>)</a:t>
            </a:r>
            <a:endParaRPr lang="lt-LT" dirty="0">
              <a:solidFill>
                <a:srgbClr val="FFC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6126B6-145C-44DC-9AEC-029315E659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4597" y="3230333"/>
            <a:ext cx="6389716" cy="87035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Prof. Stefano </a:t>
            </a:r>
            <a:r>
              <a:rPr lang="en-US" sz="3600" dirty="0" err="1">
                <a:solidFill>
                  <a:srgbClr val="FFFF00"/>
                </a:solidFill>
              </a:rPr>
              <a:t>Virgili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029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969F438-7CFD-4C93-9DD2-2314A59A9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1752" y="0"/>
            <a:ext cx="8030248" cy="6858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8FC2F85-0BC7-482F-8FE1-2D393CFFA684}"/>
              </a:ext>
            </a:extLst>
          </p:cNvPr>
          <p:cNvSpPr txBox="1"/>
          <p:nvPr/>
        </p:nvSpPr>
        <p:spPr>
          <a:xfrm>
            <a:off x="393687" y="2184126"/>
            <a:ext cx="331114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/>
              <a:t>Nakon</a:t>
            </a:r>
            <a:r>
              <a:rPr lang="hr-HR" sz="2800" dirty="0" smtClean="0"/>
              <a:t> </a:t>
            </a:r>
            <a:r>
              <a:rPr lang="en-US" sz="2800" dirty="0" err="1" smtClean="0"/>
              <a:t>formira</a:t>
            </a:r>
            <a:r>
              <a:rPr lang="hr-HR" sz="2800" dirty="0" smtClean="0"/>
              <a:t>nja gruša,</a:t>
            </a:r>
            <a:r>
              <a:rPr lang="en-US" sz="2800" dirty="0" smtClean="0"/>
              <a:t> </a:t>
            </a:r>
            <a:r>
              <a:rPr lang="en-US" sz="2800" b="1" dirty="0" err="1"/>
              <a:t>priprema</a:t>
            </a:r>
            <a:r>
              <a:rPr lang="en-US" sz="2800" b="1" dirty="0"/>
              <a:t> se </a:t>
            </a:r>
            <a:r>
              <a:rPr lang="hr-HR" sz="2800" b="1" dirty="0" smtClean="0"/>
              <a:t>njegovo rezanje</a:t>
            </a:r>
            <a:r>
              <a:rPr lang="en-US" sz="2800" b="1" dirty="0" smtClean="0"/>
              <a:t> </a:t>
            </a:r>
            <a:r>
              <a:rPr lang="en-US" sz="2800" dirty="0" err="1"/>
              <a:t>tako</a:t>
            </a:r>
            <a:r>
              <a:rPr lang="en-US" sz="2800" dirty="0"/>
              <a:t> </a:t>
            </a:r>
            <a:r>
              <a:rPr lang="en-US" sz="2800" dirty="0" err="1"/>
              <a:t>što</a:t>
            </a:r>
            <a:r>
              <a:rPr lang="en-US" sz="2800" dirty="0"/>
              <a:t> se </a:t>
            </a:r>
            <a:r>
              <a:rPr lang="en-US" sz="2800" dirty="0" err="1"/>
              <a:t>alat</a:t>
            </a:r>
            <a:r>
              <a:rPr lang="en-US" sz="2800" dirty="0"/>
              <a:t> s </a:t>
            </a:r>
            <a:r>
              <a:rPr lang="en-US" sz="2800" dirty="0" err="1"/>
              <a:t>oštricama</a:t>
            </a:r>
            <a:r>
              <a:rPr lang="en-US" sz="2800" dirty="0"/>
              <a:t> od </a:t>
            </a:r>
            <a:r>
              <a:rPr lang="en-US" sz="2800" dirty="0" err="1"/>
              <a:t>nehrđajućeg</a:t>
            </a:r>
            <a:r>
              <a:rPr lang="en-US" sz="2800" dirty="0"/>
              <a:t> </a:t>
            </a:r>
            <a:r>
              <a:rPr lang="en-US" sz="2800" dirty="0" err="1"/>
              <a:t>čelika</a:t>
            </a:r>
            <a:r>
              <a:rPr lang="en-US" sz="2800" dirty="0"/>
              <a:t> </a:t>
            </a:r>
            <a:r>
              <a:rPr lang="en-US" sz="2800" dirty="0" err="1"/>
              <a:t>zakači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mehaničku</a:t>
            </a:r>
            <a:r>
              <a:rPr lang="en-US" sz="2800" dirty="0"/>
              <a:t> </a:t>
            </a:r>
            <a:r>
              <a:rPr lang="en-US" sz="2800" dirty="0" err="1"/>
              <a:t>ruku</a:t>
            </a:r>
            <a:r>
              <a:rPr lang="en-US" sz="2800" dirty="0"/>
              <a:t> </a:t>
            </a:r>
            <a:r>
              <a:rPr lang="en-US" sz="2800" dirty="0" err="1" smtClean="0"/>
              <a:t>koja</a:t>
            </a:r>
            <a:r>
              <a:rPr lang="en-US" sz="2800" dirty="0" smtClean="0"/>
              <a:t> re</a:t>
            </a:r>
            <a:r>
              <a:rPr lang="hr-HR" sz="2800" dirty="0" smtClean="0"/>
              <a:t>že</a:t>
            </a:r>
            <a:r>
              <a:rPr lang="en-US" sz="2800" dirty="0" smtClean="0"/>
              <a:t> </a:t>
            </a:r>
            <a:r>
              <a:rPr lang="en-US" sz="2800" dirty="0" err="1"/>
              <a:t>gruš</a:t>
            </a:r>
            <a:r>
              <a:rPr lang="en-US" sz="2800" dirty="0"/>
              <a:t>.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4138201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3504B0C-26A0-453C-BEF9-2D33EDBDC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499" y="-1"/>
            <a:ext cx="5143501" cy="685800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6727384-BE3F-47E7-B2C9-AE2846E909B6}"/>
              </a:ext>
            </a:extLst>
          </p:cNvPr>
          <p:cNvSpPr txBox="1"/>
          <p:nvPr/>
        </p:nvSpPr>
        <p:spPr>
          <a:xfrm>
            <a:off x="311727" y="3002587"/>
            <a:ext cx="621741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/>
              <a:t>Nakon</a:t>
            </a:r>
            <a:r>
              <a:rPr lang="en-US" sz="2800" dirty="0"/>
              <a:t> </a:t>
            </a:r>
            <a:r>
              <a:rPr lang="en-US" sz="2800" b="1" dirty="0" smtClean="0"/>
              <a:t>15</a:t>
            </a:r>
            <a:r>
              <a:rPr lang="hr-HR" sz="2800" b="1" dirty="0" smtClean="0"/>
              <a:t> do </a:t>
            </a:r>
            <a:r>
              <a:rPr lang="en-US" sz="2800" b="1" dirty="0" smtClean="0"/>
              <a:t>20</a:t>
            </a:r>
            <a:r>
              <a:rPr lang="hr-HR" sz="2800" b="1" dirty="0" smtClean="0"/>
              <a:t> </a:t>
            </a:r>
            <a:r>
              <a:rPr lang="en-US" sz="2800" b="1" dirty="0" err="1" smtClean="0"/>
              <a:t>minut</a:t>
            </a:r>
            <a:r>
              <a:rPr lang="hr-HR" sz="2800" b="1" dirty="0"/>
              <a:t>a</a:t>
            </a:r>
            <a:r>
              <a:rPr lang="en-US" sz="2800" b="1" dirty="0" smtClean="0"/>
              <a:t> </a:t>
            </a:r>
            <a:r>
              <a:rPr lang="en-US" sz="2800" dirty="0" err="1"/>
              <a:t>učvršćivanja</a:t>
            </a:r>
            <a:r>
              <a:rPr lang="en-US" sz="2800" dirty="0"/>
              <a:t> </a:t>
            </a:r>
            <a:r>
              <a:rPr lang="hr-HR" sz="2800" dirty="0" smtClean="0"/>
              <a:t>nastalog gruša </a:t>
            </a:r>
            <a:r>
              <a:rPr lang="en-US" sz="2800" b="1" dirty="0" err="1" smtClean="0"/>
              <a:t>slijedi</a:t>
            </a:r>
            <a:r>
              <a:rPr lang="en-US" sz="2800" b="1" dirty="0" smtClean="0"/>
              <a:t> </a:t>
            </a:r>
            <a:r>
              <a:rPr lang="hr-HR" sz="2800" b="1" dirty="0" smtClean="0"/>
              <a:t>njegovo </a:t>
            </a:r>
            <a:r>
              <a:rPr lang="en-US" sz="2800" b="1" dirty="0" err="1" smtClean="0"/>
              <a:t>mehaničko</a:t>
            </a:r>
            <a:r>
              <a:rPr lang="en-US" sz="2800" b="1" dirty="0" smtClean="0"/>
              <a:t> </a:t>
            </a:r>
            <a:r>
              <a:rPr lang="hr-HR" sz="2800" b="1" dirty="0" smtClean="0"/>
              <a:t>razbijanje</a:t>
            </a:r>
            <a:r>
              <a:rPr lang="en-US" sz="2800" dirty="0" smtClean="0"/>
              <a:t> </a:t>
            </a:r>
            <a:r>
              <a:rPr lang="en-US" sz="2800" dirty="0" err="1"/>
              <a:t>koje</a:t>
            </a:r>
            <a:r>
              <a:rPr lang="en-US" sz="2800" dirty="0"/>
              <a:t> se </a:t>
            </a:r>
            <a:r>
              <a:rPr lang="en-US" sz="2800" dirty="0" err="1"/>
              <a:t>provodi</a:t>
            </a:r>
            <a:r>
              <a:rPr lang="en-US" sz="2800" dirty="0"/>
              <a:t> </a:t>
            </a:r>
            <a:r>
              <a:rPr lang="en-US" sz="2800" dirty="0" err="1"/>
              <a:t>polako</a:t>
            </a:r>
            <a:r>
              <a:rPr lang="en-US" sz="2800" dirty="0"/>
              <a:t>, </a:t>
            </a:r>
            <a:r>
              <a:rPr lang="en-US" sz="2800" dirty="0" err="1"/>
              <a:t>dok</a:t>
            </a:r>
            <a:r>
              <a:rPr lang="en-US" sz="2800" dirty="0"/>
              <a:t> se ne </a:t>
            </a:r>
            <a:r>
              <a:rPr lang="en-US" sz="2800" dirty="0" err="1"/>
              <a:t>dobiju</a:t>
            </a:r>
            <a:r>
              <a:rPr lang="en-US" sz="2800" dirty="0"/>
              <a:t> </a:t>
            </a:r>
            <a:r>
              <a:rPr lang="en-US" sz="2800" dirty="0" err="1" smtClean="0"/>
              <a:t>zrna</a:t>
            </a:r>
            <a:r>
              <a:rPr lang="hr-HR" sz="2800" dirty="0" smtClean="0"/>
              <a:t> gruša</a:t>
            </a:r>
            <a:r>
              <a:rPr lang="en-US" sz="2800" dirty="0" smtClean="0"/>
              <a:t> </a:t>
            </a:r>
            <a:r>
              <a:rPr lang="en-US" sz="2800" dirty="0" err="1"/>
              <a:t>veličine</a:t>
            </a:r>
            <a:r>
              <a:rPr lang="en-US" sz="2800" dirty="0"/>
              <a:t> </a:t>
            </a:r>
            <a:r>
              <a:rPr lang="en-US" sz="2800" dirty="0" err="1"/>
              <a:t>oraha</a:t>
            </a:r>
            <a:r>
              <a:rPr lang="en-US" sz="2800" dirty="0"/>
              <a:t>.</a:t>
            </a:r>
            <a:endParaRPr lang="it-IT" sz="1926" dirty="0"/>
          </a:p>
        </p:txBody>
      </p:sp>
    </p:spTree>
    <p:extLst>
      <p:ext uri="{BB962C8B-B14F-4D97-AF65-F5344CB8AC3E}">
        <p14:creationId xmlns:p14="http://schemas.microsoft.com/office/powerpoint/2010/main" val="1250642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7EFD7B9-BD73-44CB-8697-FABBE99B8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8047" y="0"/>
            <a:ext cx="5143501" cy="685800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F9F3488-60C0-4746-8814-5511BCE4947E}"/>
              </a:ext>
            </a:extLst>
          </p:cNvPr>
          <p:cNvSpPr txBox="1"/>
          <p:nvPr/>
        </p:nvSpPr>
        <p:spPr>
          <a:xfrm>
            <a:off x="228600" y="3244802"/>
            <a:ext cx="625903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r-HR" sz="2800" dirty="0" smtClean="0"/>
              <a:t>Rezanje gruša može se provoditi i </a:t>
            </a:r>
            <a:r>
              <a:rPr lang="hr-HR" sz="2800" b="1" dirty="0" smtClean="0"/>
              <a:t>ručno</a:t>
            </a:r>
            <a:r>
              <a:rPr lang="hr-HR" sz="2800" dirty="0" smtClean="0"/>
              <a:t> uz pomoć alata koji se nazivaju „</a:t>
            </a:r>
            <a:r>
              <a:rPr lang="hr-HR" sz="2800" b="1" dirty="0" smtClean="0"/>
              <a:t>spino</a:t>
            </a:r>
            <a:r>
              <a:rPr lang="hr-HR" sz="2800" dirty="0" smtClean="0"/>
              <a:t>” ili „</a:t>
            </a:r>
            <a:r>
              <a:rPr lang="hr-HR" sz="2800" b="1" dirty="0" smtClean="0"/>
              <a:t>lira</a:t>
            </a:r>
            <a:r>
              <a:rPr lang="hr-HR" sz="2800" dirty="0" smtClean="0"/>
              <a:t>”.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961375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6412E57-5897-4CDC-97C7-1D2B21BC1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499" y="-1"/>
            <a:ext cx="5143501" cy="685800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89155CC-996A-4533-AD9B-6386B4D0D3F6}"/>
              </a:ext>
            </a:extLst>
          </p:cNvPr>
          <p:cNvSpPr txBox="1"/>
          <p:nvPr/>
        </p:nvSpPr>
        <p:spPr>
          <a:xfrm>
            <a:off x="381282" y="2440944"/>
            <a:ext cx="6088344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/>
              <a:t>Ručno</a:t>
            </a:r>
            <a:r>
              <a:rPr lang="en-US" sz="2800" dirty="0"/>
              <a:t> </a:t>
            </a:r>
            <a:r>
              <a:rPr lang="hr-HR" sz="2800" dirty="0" smtClean="0"/>
              <a:t>rezanje</a:t>
            </a:r>
            <a:r>
              <a:rPr lang="en-US" sz="2800" dirty="0" smtClean="0"/>
              <a:t>, </a:t>
            </a:r>
            <a:r>
              <a:rPr lang="en-US" sz="2800" dirty="0" err="1" smtClean="0"/>
              <a:t>koj</a:t>
            </a:r>
            <a:r>
              <a:rPr lang="hr-HR" sz="2800" dirty="0" smtClean="0"/>
              <a:t>e</a:t>
            </a:r>
            <a:r>
              <a:rPr lang="en-US" sz="2800" dirty="0" smtClean="0"/>
              <a:t> se</a:t>
            </a:r>
            <a:r>
              <a:rPr lang="hr-HR" sz="2800" dirty="0" smtClean="0"/>
              <a:t> provodi upotrebom</a:t>
            </a:r>
            <a:r>
              <a:rPr lang="en-US" sz="2800" dirty="0" smtClean="0"/>
              <a:t> </a:t>
            </a:r>
            <a:r>
              <a:rPr lang="en-US" sz="2800" dirty="0" err="1" smtClean="0"/>
              <a:t>metalni</a:t>
            </a:r>
            <a:r>
              <a:rPr lang="hr-HR" sz="2800" dirty="0" smtClean="0"/>
              <a:t>h</a:t>
            </a:r>
            <a:r>
              <a:rPr lang="en-US" sz="2800" dirty="0" smtClean="0"/>
              <a:t> </a:t>
            </a:r>
            <a:r>
              <a:rPr lang="en-US" sz="2800" dirty="0" err="1" smtClean="0"/>
              <a:t>klinova</a:t>
            </a:r>
            <a:r>
              <a:rPr lang="en-US" sz="2800" dirty="0" smtClean="0"/>
              <a:t> </a:t>
            </a:r>
            <a:r>
              <a:rPr lang="en-US" sz="2800" dirty="0" err="1"/>
              <a:t>ili</a:t>
            </a:r>
            <a:r>
              <a:rPr lang="en-US" sz="2800" dirty="0"/>
              <a:t> </a:t>
            </a:r>
            <a:r>
              <a:rPr lang="en-US" sz="2800" dirty="0" err="1" smtClean="0"/>
              <a:t>drven</a:t>
            </a:r>
            <a:r>
              <a:rPr lang="hr-HR" sz="2800" dirty="0" smtClean="0"/>
              <a:t>ih</a:t>
            </a:r>
            <a:r>
              <a:rPr lang="en-US" sz="2800" dirty="0" smtClean="0"/>
              <a:t> </a:t>
            </a:r>
            <a:r>
              <a:rPr lang="en-US" sz="2800" dirty="0" err="1" smtClean="0"/>
              <a:t>lopata</a:t>
            </a:r>
            <a:r>
              <a:rPr lang="en-US" sz="2800" dirty="0"/>
              <a:t>, </a:t>
            </a:r>
            <a:r>
              <a:rPr lang="hr-HR" sz="2800" dirty="0" smtClean="0"/>
              <a:t>odvija</a:t>
            </a:r>
            <a:r>
              <a:rPr lang="en-US" sz="2800" dirty="0" smtClean="0"/>
              <a:t> </a:t>
            </a:r>
            <a:r>
              <a:rPr lang="en-US" sz="2800" dirty="0"/>
              <a:t>se u </a:t>
            </a:r>
            <a:r>
              <a:rPr lang="en-US" sz="2800" dirty="0" err="1"/>
              <a:t>dvije</a:t>
            </a:r>
            <a:r>
              <a:rPr lang="en-US" sz="2800" dirty="0"/>
              <a:t> faze</a:t>
            </a:r>
            <a:r>
              <a:rPr lang="en-US" sz="2800" dirty="0" smtClean="0"/>
              <a:t>:</a:t>
            </a:r>
            <a:endParaRPr lang="hr-HR" sz="2800" dirty="0" smtClean="0"/>
          </a:p>
          <a:p>
            <a:pPr algn="just"/>
            <a:endParaRPr lang="hr-HR" sz="2800" dirty="0" smtClean="0"/>
          </a:p>
          <a:p>
            <a:pPr algn="just"/>
            <a:r>
              <a:rPr lang="hr-HR" sz="2800" dirty="0" smtClean="0"/>
              <a:t>prvo se gruš reže u obliku „križa” nakon čega slijedi </a:t>
            </a:r>
            <a:r>
              <a:rPr lang="hr-HR" sz="2800" b="1" dirty="0" smtClean="0"/>
              <a:t>kratka pauza od 5 – 10 minuta.....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77855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045D057-3CE5-40CA-8170-C6103C27A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499" y="0"/>
            <a:ext cx="5143501" cy="685800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5698934-690C-4100-99D4-CB6A798AC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2908" y="0"/>
            <a:ext cx="5140836" cy="685662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3FF71EF-9D9F-414D-8702-9A8F90A62423}"/>
              </a:ext>
            </a:extLst>
          </p:cNvPr>
          <p:cNvSpPr txBox="1"/>
          <p:nvPr/>
        </p:nvSpPr>
        <p:spPr>
          <a:xfrm>
            <a:off x="172898" y="3085781"/>
            <a:ext cx="31012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/>
              <a:t>....i zatim energičnije rezanje do željene veličine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1777315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F111A3D-8301-454E-8021-FE05F87E4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499" y="0"/>
            <a:ext cx="5143501" cy="685800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3E214F2-7CF5-4A3A-A8A6-E387122C8508}"/>
              </a:ext>
            </a:extLst>
          </p:cNvPr>
          <p:cNvSpPr txBox="1"/>
          <p:nvPr/>
        </p:nvSpPr>
        <p:spPr>
          <a:xfrm>
            <a:off x="689488" y="2736502"/>
            <a:ext cx="55990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Ovo</a:t>
            </a:r>
            <a:r>
              <a:rPr lang="en-US" sz="2800" dirty="0"/>
              <a:t> </a:t>
            </a:r>
            <a:r>
              <a:rPr lang="hr-HR" sz="2800" dirty="0" smtClean="0"/>
              <a:t>se naziva</a:t>
            </a:r>
            <a:r>
              <a:rPr lang="en-US" sz="2800" dirty="0" smtClean="0"/>
              <a:t> </a:t>
            </a:r>
            <a:r>
              <a:rPr lang="en-US" sz="2800" b="1" dirty="0" err="1"/>
              <a:t>stupanj</a:t>
            </a:r>
            <a:r>
              <a:rPr lang="en-US" sz="2800" b="1" dirty="0"/>
              <a:t> </a:t>
            </a:r>
            <a:r>
              <a:rPr lang="hr-HR" sz="2800" b="1" dirty="0" smtClean="0"/>
              <a:t>okretanja ili razbijanja</a:t>
            </a:r>
            <a:r>
              <a:rPr lang="en-US" sz="2800" b="1" dirty="0" smtClean="0"/>
              <a:t> </a:t>
            </a:r>
            <a:r>
              <a:rPr lang="hr-HR" sz="2800" dirty="0" smtClean="0"/>
              <a:t>gruša</a:t>
            </a:r>
            <a:r>
              <a:rPr lang="en-US" sz="2800" dirty="0" smtClean="0"/>
              <a:t>:</a:t>
            </a:r>
            <a:endParaRPr lang="hr-HR" sz="2800" dirty="0" smtClean="0"/>
          </a:p>
          <a:p>
            <a:r>
              <a:rPr lang="pl-PL" sz="2800" dirty="0"/>
              <a:t>u prosjeku </a:t>
            </a:r>
            <a:r>
              <a:rPr lang="pl-PL" sz="2800" b="1" dirty="0" smtClean="0"/>
              <a:t>promjera od 0,5 </a:t>
            </a:r>
            <a:r>
              <a:rPr lang="pl-PL" sz="2800" b="1" dirty="0"/>
              <a:t>do 1 </a:t>
            </a:r>
            <a:r>
              <a:rPr lang="pl-PL" sz="2800" b="1" dirty="0" smtClean="0"/>
              <a:t>cm</a:t>
            </a:r>
            <a:r>
              <a:rPr lang="pl-PL" sz="2800" dirty="0" smtClean="0"/>
              <a:t>.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36039024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97157BE7-1449-46B0-9A44-005743D6C09E}"/>
              </a:ext>
            </a:extLst>
          </p:cNvPr>
          <p:cNvSpPr txBox="1"/>
          <p:nvPr/>
        </p:nvSpPr>
        <p:spPr>
          <a:xfrm>
            <a:off x="284300" y="1486655"/>
            <a:ext cx="4440099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r-HR" sz="2800" dirty="0" smtClean="0"/>
              <a:t>Gruš se nakon toga ostavi </a:t>
            </a:r>
            <a:r>
              <a:rPr lang="hr-HR" sz="2800" b="1" dirty="0" smtClean="0"/>
              <a:t>odležati 30-tak minuta </a:t>
            </a:r>
            <a:r>
              <a:rPr lang="hr-HR" sz="2800" dirty="0" smtClean="0"/>
              <a:t>tijekom kojih se uzima sirutka namijenjena za inokulaciju sljedećeg dana, te se spriječava pad temperature sirne mase </a:t>
            </a:r>
            <a:r>
              <a:rPr lang="hr-HR" sz="2800" b="1" dirty="0" smtClean="0"/>
              <a:t>ispod 30°C </a:t>
            </a:r>
            <a:r>
              <a:rPr lang="hr-HR" sz="2800" dirty="0" smtClean="0"/>
              <a:t>neizravnim dovođenjem tople vode.</a:t>
            </a:r>
            <a:endParaRPr lang="en-US" sz="2800" dirty="0"/>
          </a:p>
          <a:p>
            <a:pPr algn="just"/>
            <a:r>
              <a:rPr lang="hr-HR" sz="2800" b="1" dirty="0" smtClean="0"/>
              <a:t>Ukupno vrijeme rada u kotlu iznosi 100 – 125 minuta.</a:t>
            </a:r>
            <a:endParaRPr lang="it-IT" sz="28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D191C01-89EF-4BE8-ACAE-9D66D9525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820" y="0"/>
            <a:ext cx="4488037" cy="665805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09AF38A-D15B-4F99-B6FD-382DD53F4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3716" y="1855400"/>
            <a:ext cx="3042168" cy="423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1163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8D4004D-4104-4333-930E-83434F1E8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920" y="410279"/>
            <a:ext cx="3498642" cy="446344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CB8DB28-5981-40F6-BA62-6793960E6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7797" y="410279"/>
            <a:ext cx="4704203" cy="620369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9F7EFB7-C790-494E-847F-2836DF7A4FC7}"/>
              </a:ext>
            </a:extLst>
          </p:cNvPr>
          <p:cNvSpPr txBox="1"/>
          <p:nvPr/>
        </p:nvSpPr>
        <p:spPr>
          <a:xfrm>
            <a:off x="80210" y="4953933"/>
            <a:ext cx="731362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/>
              <a:t>Nakon</a:t>
            </a:r>
            <a:r>
              <a:rPr lang="en-US" sz="2800" dirty="0"/>
              <a:t> </a:t>
            </a:r>
            <a:r>
              <a:rPr lang="en-US" sz="2800" dirty="0" err="1"/>
              <a:t>što</a:t>
            </a:r>
            <a:r>
              <a:rPr lang="en-US" sz="2800" dirty="0"/>
              <a:t> se </a:t>
            </a:r>
            <a:r>
              <a:rPr lang="hr-HR" sz="2800" dirty="0" smtClean="0"/>
              <a:t>gruš</a:t>
            </a:r>
            <a:r>
              <a:rPr lang="en-US" sz="2800" dirty="0" smtClean="0"/>
              <a:t> s</a:t>
            </a:r>
            <a:r>
              <a:rPr lang="hr-HR" sz="2800" dirty="0" smtClean="0"/>
              <a:t>legnuo</a:t>
            </a:r>
            <a:r>
              <a:rPr lang="en-US" sz="2800" dirty="0" smtClean="0"/>
              <a:t>, </a:t>
            </a:r>
            <a:r>
              <a:rPr lang="en-US" sz="2800" b="1" dirty="0" err="1"/>
              <a:t>dio</a:t>
            </a:r>
            <a:r>
              <a:rPr lang="en-US" sz="2800" b="1" dirty="0"/>
              <a:t> </a:t>
            </a:r>
            <a:r>
              <a:rPr lang="en-US" sz="2800" b="1" dirty="0" err="1"/>
              <a:t>sirutke</a:t>
            </a:r>
            <a:r>
              <a:rPr lang="en-US" sz="2800" b="1" dirty="0"/>
              <a:t> se </a:t>
            </a:r>
            <a:r>
              <a:rPr lang="en-US" sz="2800" b="1" dirty="0" err="1"/>
              <a:t>uklanja</a:t>
            </a:r>
            <a:r>
              <a:rPr lang="en-US" sz="2800" dirty="0"/>
              <a:t>, </a:t>
            </a:r>
            <a:r>
              <a:rPr lang="en-US" sz="2800" dirty="0" err="1" smtClean="0"/>
              <a:t>međutim</a:t>
            </a:r>
            <a:r>
              <a:rPr lang="hr-HR" sz="2800" dirty="0" smtClean="0"/>
              <a:t>, </a:t>
            </a:r>
            <a:r>
              <a:rPr lang="en-US" sz="2800" dirty="0" err="1" smtClean="0"/>
              <a:t>ostavljajući</a:t>
            </a:r>
            <a:r>
              <a:rPr lang="en-US" sz="2800" dirty="0" smtClean="0"/>
              <a:t> </a:t>
            </a:r>
            <a:r>
              <a:rPr lang="hr-HR" sz="2800" b="1" dirty="0" smtClean="0"/>
              <a:t>dovoljnu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količinu</a:t>
            </a:r>
            <a:r>
              <a:rPr lang="en-US" sz="2800" b="1" dirty="0" smtClean="0"/>
              <a:t> da p</a:t>
            </a:r>
            <a:r>
              <a:rPr lang="hr-HR" sz="2800" b="1" dirty="0" smtClean="0"/>
              <a:t>re</a:t>
            </a:r>
            <a:r>
              <a:rPr lang="en-US" sz="2800" b="1" dirty="0" err="1" smtClean="0"/>
              <a:t>krije</a:t>
            </a:r>
            <a:r>
              <a:rPr lang="en-US" sz="2800" b="1" dirty="0" smtClean="0"/>
              <a:t> </a:t>
            </a:r>
            <a:r>
              <a:rPr lang="hr-HR" sz="2800" b="1" dirty="0" smtClean="0"/>
              <a:t>nastali gruš</a:t>
            </a:r>
            <a:r>
              <a:rPr lang="en-US" sz="2800" dirty="0" smtClean="0"/>
              <a:t>.</a:t>
            </a:r>
            <a:endParaRPr lang="it-IT" sz="1926" b="1" dirty="0"/>
          </a:p>
        </p:txBody>
      </p:sp>
    </p:spTree>
    <p:extLst>
      <p:ext uri="{BB962C8B-B14F-4D97-AF65-F5344CB8AC3E}">
        <p14:creationId xmlns:p14="http://schemas.microsoft.com/office/powerpoint/2010/main" val="237588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A9EB8A5-1241-4C41-B7A8-76F22ADF6D5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1" y="1117600"/>
            <a:ext cx="8191499" cy="57404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659CB14-CD0D-425D-A221-ECD31021948D}"/>
              </a:ext>
            </a:extLst>
          </p:cNvPr>
          <p:cNvSpPr txBox="1"/>
          <p:nvPr/>
        </p:nvSpPr>
        <p:spPr>
          <a:xfrm>
            <a:off x="135467" y="1816374"/>
            <a:ext cx="3708400" cy="383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r-HR" sz="2700" b="1" dirty="0" smtClean="0"/>
              <a:t>Zrenje gruša ispod sirutke</a:t>
            </a:r>
            <a:r>
              <a:rPr lang="en-US" sz="2700" b="1" dirty="0" smtClean="0"/>
              <a:t>:</a:t>
            </a:r>
            <a:endParaRPr lang="en-US" sz="2700" b="1" dirty="0"/>
          </a:p>
          <a:p>
            <a:pPr algn="just"/>
            <a:r>
              <a:rPr lang="en-US" sz="2700" b="1" dirty="0"/>
              <a:t>60% </a:t>
            </a:r>
            <a:r>
              <a:rPr lang="hr-HR" sz="2700" b="1" dirty="0" smtClean="0"/>
              <a:t>sirutke se uklanja</a:t>
            </a:r>
            <a:r>
              <a:rPr lang="en-US" sz="2700" b="1" dirty="0" smtClean="0"/>
              <a:t> </a:t>
            </a:r>
            <a:r>
              <a:rPr lang="hr-HR" sz="2700" dirty="0" smtClean="0"/>
              <a:t>kako bi se proizvela </a:t>
            </a:r>
            <a:r>
              <a:rPr lang="hr-HR" sz="2700" i="1" dirty="0" smtClean="0"/>
              <a:t>ricotta</a:t>
            </a:r>
            <a:r>
              <a:rPr lang="hr-HR" sz="2700" dirty="0" smtClean="0"/>
              <a:t>, a gruš se ostavlja u kotlu da sazrije ispod sirutke </a:t>
            </a:r>
            <a:r>
              <a:rPr lang="hr-HR" sz="2700" b="1" dirty="0" smtClean="0"/>
              <a:t>5 – 7 sati </a:t>
            </a:r>
            <a:r>
              <a:rPr lang="hr-HR" sz="2700" dirty="0" smtClean="0"/>
              <a:t>dok se ne postigne željena razina elastičnosti gruša.</a:t>
            </a:r>
            <a:endParaRPr lang="it-IT" sz="2700" dirty="0"/>
          </a:p>
        </p:txBody>
      </p:sp>
    </p:spTree>
    <p:extLst>
      <p:ext uri="{BB962C8B-B14F-4D97-AF65-F5344CB8AC3E}">
        <p14:creationId xmlns:p14="http://schemas.microsoft.com/office/powerpoint/2010/main" val="53024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59CC955-F389-4D3A-834A-E93E8E483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4928" y="0"/>
            <a:ext cx="5434445" cy="68580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0D44D48-A4B6-4495-8D30-3D391D330D8D}"/>
              </a:ext>
            </a:extLst>
          </p:cNvPr>
          <p:cNvSpPr txBox="1"/>
          <p:nvPr/>
        </p:nvSpPr>
        <p:spPr>
          <a:xfrm>
            <a:off x="344790" y="2736502"/>
            <a:ext cx="611566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/>
              <a:t>Dozrijevanje</a:t>
            </a:r>
            <a:r>
              <a:rPr lang="en-US" sz="2800" dirty="0"/>
              <a:t> se </a:t>
            </a:r>
            <a:r>
              <a:rPr lang="en-US" sz="2800" dirty="0" err="1"/>
              <a:t>odvija</a:t>
            </a:r>
            <a:r>
              <a:rPr lang="en-US" sz="2800" dirty="0"/>
              <a:t> </a:t>
            </a:r>
            <a:r>
              <a:rPr lang="en-US" sz="2800" dirty="0" err="1"/>
              <a:t>isključivo</a:t>
            </a:r>
            <a:r>
              <a:rPr lang="en-US" sz="2800" dirty="0"/>
              <a:t> u </a:t>
            </a:r>
            <a:r>
              <a:rPr lang="en-US" sz="2800" dirty="0" err="1"/>
              <a:t>sirutki</a:t>
            </a:r>
            <a:r>
              <a:rPr lang="en-US" sz="2800" dirty="0"/>
              <a:t> </a:t>
            </a:r>
            <a:r>
              <a:rPr lang="en-US" sz="2800" dirty="0" smtClean="0"/>
              <a:t>5</a:t>
            </a:r>
            <a:r>
              <a:rPr lang="hr-HR" sz="2800" dirty="0" smtClean="0"/>
              <a:t> </a:t>
            </a:r>
            <a:r>
              <a:rPr lang="en-US" sz="2800" dirty="0" smtClean="0"/>
              <a:t>–</a:t>
            </a:r>
            <a:r>
              <a:rPr lang="hr-HR" sz="2800" dirty="0" smtClean="0"/>
              <a:t> </a:t>
            </a:r>
            <a:r>
              <a:rPr lang="en-US" sz="2800" dirty="0" smtClean="0"/>
              <a:t>7</a:t>
            </a:r>
            <a:r>
              <a:rPr lang="hr-HR" sz="2800" dirty="0" smtClean="0"/>
              <a:t> </a:t>
            </a:r>
            <a:r>
              <a:rPr lang="en-US" sz="2800" dirty="0" smtClean="0"/>
              <a:t>sati </a:t>
            </a:r>
            <a:r>
              <a:rPr lang="en-US" sz="2800" dirty="0" err="1"/>
              <a:t>dok</a:t>
            </a:r>
            <a:r>
              <a:rPr lang="en-US" sz="2800" dirty="0"/>
              <a:t> se ne </a:t>
            </a:r>
            <a:r>
              <a:rPr lang="en-US" sz="2800" b="1" dirty="0" err="1"/>
              <a:t>postigne</a:t>
            </a:r>
            <a:r>
              <a:rPr lang="en-US" sz="2800" b="1" dirty="0"/>
              <a:t> </a:t>
            </a:r>
            <a:r>
              <a:rPr lang="hr-HR" sz="2800" b="1" dirty="0" smtClean="0"/>
              <a:t>određeni </a:t>
            </a:r>
            <a:r>
              <a:rPr lang="en-US" sz="2800" b="1" dirty="0" err="1" smtClean="0"/>
              <a:t>stupanj</a:t>
            </a:r>
            <a:r>
              <a:rPr lang="en-US" sz="2800" b="1" dirty="0" smtClean="0"/>
              <a:t> </a:t>
            </a:r>
            <a:r>
              <a:rPr lang="en-US" sz="2800" b="1" dirty="0" err="1"/>
              <a:t>demineralizacije</a:t>
            </a:r>
            <a:r>
              <a:rPr lang="en-US" sz="2800" dirty="0"/>
              <a:t>.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22744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EA44EA1C-59BD-49F7-9D67-810ED12949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02593" y="2185900"/>
            <a:ext cx="2877042" cy="205502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4B58CBE-FEB4-49B3-BC8C-75AFE90AE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4666" y="119451"/>
            <a:ext cx="996047" cy="97678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70776A6-EB7C-4C54-BDF5-7A36358862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0888" y="1129453"/>
            <a:ext cx="4325348" cy="1829797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0435CCD-4C31-40FE-BD0F-17AF54649DD2}"/>
              </a:ext>
            </a:extLst>
          </p:cNvPr>
          <p:cNvSpPr txBox="1"/>
          <p:nvPr/>
        </p:nvSpPr>
        <p:spPr>
          <a:xfrm>
            <a:off x="1741170" y="2461629"/>
            <a:ext cx="7948141" cy="1211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4280" dirty="0" smtClean="0"/>
              <a:t>Proizvodnja </a:t>
            </a:r>
            <a:r>
              <a:rPr lang="hr-HR" sz="4280" i="1" dirty="0" smtClean="0"/>
              <a:t>pasta filata</a:t>
            </a:r>
            <a:r>
              <a:rPr lang="hr-HR" sz="4280" dirty="0" smtClean="0"/>
              <a:t> sireva</a:t>
            </a:r>
            <a:endParaRPr lang="it-IT" sz="4280" dirty="0" smtClean="0"/>
          </a:p>
          <a:p>
            <a:pPr algn="ctr"/>
            <a:r>
              <a:rPr lang="it-IT" sz="2996" dirty="0" smtClean="0"/>
              <a:t>(</a:t>
            </a:r>
            <a:r>
              <a:rPr lang="it-IT" sz="2996" i="1" dirty="0" smtClean="0"/>
              <a:t>Mozzarella</a:t>
            </a:r>
            <a:r>
              <a:rPr lang="it-IT" sz="2996" dirty="0" smtClean="0"/>
              <a:t> </a:t>
            </a:r>
            <a:r>
              <a:rPr lang="hr-HR" sz="2996" dirty="0" smtClean="0"/>
              <a:t>i</a:t>
            </a:r>
            <a:r>
              <a:rPr lang="it-IT" sz="2996" dirty="0" smtClean="0"/>
              <a:t> </a:t>
            </a:r>
            <a:r>
              <a:rPr lang="it-IT" sz="2996" i="1" dirty="0" smtClean="0"/>
              <a:t>Scamorza</a:t>
            </a:r>
            <a:r>
              <a:rPr lang="it-IT" sz="2996" dirty="0" smtClean="0"/>
              <a:t> </a:t>
            </a:r>
            <a:r>
              <a:rPr lang="hr-HR" sz="2996" dirty="0" smtClean="0"/>
              <a:t>sir</a:t>
            </a:r>
            <a:r>
              <a:rPr lang="it-IT" sz="2996" dirty="0" smtClean="0"/>
              <a:t>)</a:t>
            </a:r>
            <a:endParaRPr lang="it-IT" sz="2996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168BA8D4-5923-4E9A-AF9A-2DB5E9836D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971" y="3889212"/>
            <a:ext cx="2877042" cy="2171419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992AC777-0E13-461F-AE0E-061FDF5C7B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9549" y="4672100"/>
            <a:ext cx="2877042" cy="2055031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C5AC0D81-6CC1-4AEF-BD7F-08A958D2F1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4786729" y="2890622"/>
            <a:ext cx="2515323" cy="41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448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BB4F7B5-8D53-4433-8EFB-EB18D94246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236" y="332509"/>
            <a:ext cx="8118764" cy="613422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48A67CE-5739-48A7-ABE1-7B5F7D90F0F6}"/>
              </a:ext>
            </a:extLst>
          </p:cNvPr>
          <p:cNvSpPr txBox="1"/>
          <p:nvPr/>
        </p:nvSpPr>
        <p:spPr>
          <a:xfrm>
            <a:off x="160421" y="1889426"/>
            <a:ext cx="370572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/>
              <a:t>Alternativno</a:t>
            </a:r>
            <a:r>
              <a:rPr lang="en-US" sz="2800" b="1" dirty="0"/>
              <a:t>, </a:t>
            </a:r>
            <a:r>
              <a:rPr lang="hr-HR" sz="2800" dirty="0" smtClean="0"/>
              <a:t>gruš</a:t>
            </a:r>
            <a:r>
              <a:rPr lang="en-US" sz="2800" dirty="0" smtClean="0"/>
              <a:t> </a:t>
            </a:r>
            <a:r>
              <a:rPr lang="en-US" sz="2800" dirty="0"/>
              <a:t>se </a:t>
            </a:r>
            <a:r>
              <a:rPr lang="en-US" sz="2800" dirty="0" err="1"/>
              <a:t>može</a:t>
            </a:r>
            <a:r>
              <a:rPr lang="en-US" sz="2800" dirty="0"/>
              <a:t> </a:t>
            </a:r>
            <a:r>
              <a:rPr lang="en-US" sz="2800" dirty="0" err="1"/>
              <a:t>mehanički</a:t>
            </a:r>
            <a:r>
              <a:rPr lang="en-US" sz="2800" dirty="0"/>
              <a:t> </a:t>
            </a:r>
            <a:r>
              <a:rPr lang="en-US" sz="2800" dirty="0" err="1"/>
              <a:t>izvaditi</a:t>
            </a:r>
            <a:r>
              <a:rPr lang="en-US" sz="2800" dirty="0"/>
              <a:t> </a:t>
            </a:r>
            <a:r>
              <a:rPr lang="en-US" sz="2800" dirty="0" err="1"/>
              <a:t>iz</a:t>
            </a:r>
            <a:r>
              <a:rPr lang="en-US" sz="2800" dirty="0"/>
              <a:t> </a:t>
            </a:r>
            <a:r>
              <a:rPr lang="en-US" sz="2800" dirty="0" err="1"/>
              <a:t>kotla</a:t>
            </a:r>
            <a:r>
              <a:rPr lang="en-US" sz="2800" dirty="0"/>
              <a:t>, </a:t>
            </a:r>
            <a:r>
              <a:rPr lang="en-US" sz="2800" dirty="0" err="1"/>
              <a:t>staviti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b="1" dirty="0" err="1"/>
              <a:t>stolove</a:t>
            </a:r>
            <a:r>
              <a:rPr lang="en-US" sz="2800" b="1" dirty="0"/>
              <a:t> od </a:t>
            </a:r>
            <a:r>
              <a:rPr lang="en-US" sz="2800" b="1" dirty="0" err="1"/>
              <a:t>nehrđajućeg</a:t>
            </a:r>
            <a:r>
              <a:rPr lang="en-US" sz="2800" b="1" dirty="0"/>
              <a:t> </a:t>
            </a:r>
            <a:r>
              <a:rPr lang="en-US" sz="2800" b="1" dirty="0" err="1"/>
              <a:t>čelika</a:t>
            </a:r>
            <a:r>
              <a:rPr lang="en-US" sz="2800" dirty="0"/>
              <a:t>, </a:t>
            </a:r>
            <a:r>
              <a:rPr lang="en-US" sz="2800" dirty="0" err="1"/>
              <a:t>izrezati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velike</a:t>
            </a:r>
            <a:r>
              <a:rPr lang="en-US" sz="2800" dirty="0"/>
              <a:t> </a:t>
            </a:r>
            <a:r>
              <a:rPr lang="en-US" sz="2800" dirty="0" err="1"/>
              <a:t>komade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zatim</a:t>
            </a:r>
            <a:r>
              <a:rPr lang="en-US" sz="2800" dirty="0"/>
              <a:t> </a:t>
            </a:r>
            <a:r>
              <a:rPr lang="en-US" sz="2800" dirty="0" err="1"/>
              <a:t>staviti</a:t>
            </a:r>
            <a:r>
              <a:rPr lang="en-US" sz="2800" dirty="0"/>
              <a:t> u </a:t>
            </a:r>
            <a:r>
              <a:rPr lang="en-US" sz="2800" dirty="0" err="1"/>
              <a:t>posebne</a:t>
            </a:r>
            <a:r>
              <a:rPr lang="en-US" sz="2800" dirty="0"/>
              <a:t> </a:t>
            </a:r>
            <a:r>
              <a:rPr lang="en-US" sz="2800" dirty="0" err="1"/>
              <a:t>posude</a:t>
            </a:r>
            <a:r>
              <a:rPr lang="en-US" sz="2800" dirty="0"/>
              <a:t> da </a:t>
            </a:r>
            <a:r>
              <a:rPr lang="hr-HR" sz="2800" dirty="0" smtClean="0"/>
              <a:t>sazrije</a:t>
            </a:r>
            <a:r>
              <a:rPr lang="en-US" sz="2800" dirty="0" smtClean="0"/>
              <a:t> </a:t>
            </a:r>
            <a:r>
              <a:rPr lang="en-US" sz="2800" b="1" dirty="0"/>
              <a:t>10-12 sati </a:t>
            </a:r>
            <a:r>
              <a:rPr lang="en-US" sz="2800" b="1" dirty="0" err="1"/>
              <a:t>na</a:t>
            </a:r>
            <a:r>
              <a:rPr lang="en-US" sz="2800" b="1" dirty="0"/>
              <a:t> 20-25°C</a:t>
            </a:r>
            <a:r>
              <a:rPr lang="en-US" sz="2800" dirty="0"/>
              <a:t>.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04468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27CF0BE-2629-4D77-BEAE-FB7E4AC89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529" y="1117600"/>
            <a:ext cx="7885471" cy="57404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9FD9BEB-9EC2-42F3-83AA-9BEF35829AF3}"/>
              </a:ext>
            </a:extLst>
          </p:cNvPr>
          <p:cNvSpPr txBox="1"/>
          <p:nvPr/>
        </p:nvSpPr>
        <p:spPr>
          <a:xfrm>
            <a:off x="48126" y="1371992"/>
            <a:ext cx="4154906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r-HR" sz="2700" b="1" dirty="0" smtClean="0"/>
              <a:t>Da bi se odredio odgovarajući stupanj </a:t>
            </a:r>
            <a:r>
              <a:rPr lang="hr-HR" sz="2700" dirty="0" smtClean="0"/>
              <a:t>zrelosti gruša,</a:t>
            </a:r>
            <a:r>
              <a:rPr lang="en-US" sz="2700" dirty="0" smtClean="0"/>
              <a:t> </a:t>
            </a:r>
            <a:r>
              <a:rPr lang="hr-HR" sz="2700" b="1" dirty="0" smtClean="0"/>
              <a:t>potrebno je dobro iskustvo majstora sirara.</a:t>
            </a:r>
          </a:p>
          <a:p>
            <a:pPr algn="just"/>
            <a:endParaRPr lang="hr-HR" sz="2700" dirty="0">
              <a:solidFill>
                <a:srgbClr val="FF0000"/>
              </a:solidFill>
            </a:endParaRPr>
          </a:p>
          <a:p>
            <a:pPr algn="just"/>
            <a:r>
              <a:rPr lang="hr-HR" sz="2700" b="1" dirty="0" smtClean="0"/>
              <a:t>Previše zreo gruš </a:t>
            </a:r>
            <a:r>
              <a:rPr lang="hr-HR" sz="2700" dirty="0" smtClean="0"/>
              <a:t>izlučuje velike </a:t>
            </a:r>
            <a:r>
              <a:rPr lang="hr-HR" sz="2700" b="1" dirty="0" smtClean="0"/>
              <a:t>količine kalcija </a:t>
            </a:r>
            <a:r>
              <a:rPr lang="hr-HR" sz="2700" dirty="0" smtClean="0"/>
              <a:t>zbog čega se proteinska mreža previše raspadne i uzrokuje primjetni </a:t>
            </a:r>
            <a:r>
              <a:rPr lang="hr-HR" sz="2700" b="1" dirty="0" smtClean="0"/>
              <a:t>gubitak masnoća i bjelančevina</a:t>
            </a:r>
            <a:r>
              <a:rPr lang="hr-HR" sz="2700" dirty="0" smtClean="0"/>
              <a:t>.</a:t>
            </a:r>
            <a:endParaRPr lang="it-IT" sz="2700" dirty="0"/>
          </a:p>
        </p:txBody>
      </p:sp>
    </p:spTree>
    <p:extLst>
      <p:ext uri="{BB962C8B-B14F-4D97-AF65-F5344CB8AC3E}">
        <p14:creationId xmlns:p14="http://schemas.microsoft.com/office/powerpoint/2010/main" val="215366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C275519-E96D-4EBE-B5BC-1347324AB02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548" y="1117601"/>
            <a:ext cx="8062452" cy="521437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D3F1A3A-E171-40F6-BCA3-6C8AEB405498}"/>
              </a:ext>
            </a:extLst>
          </p:cNvPr>
          <p:cNvSpPr txBox="1"/>
          <p:nvPr/>
        </p:nvSpPr>
        <p:spPr>
          <a:xfrm>
            <a:off x="150059" y="1690729"/>
            <a:ext cx="3860955" cy="389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/>
              <a:t>Nedovoljno</a:t>
            </a:r>
            <a:r>
              <a:rPr lang="en-US" sz="2800" b="1" dirty="0"/>
              <a:t> </a:t>
            </a:r>
            <a:r>
              <a:rPr lang="en-US" sz="2800" b="1" dirty="0" err="1"/>
              <a:t>zreli</a:t>
            </a:r>
            <a:r>
              <a:rPr lang="en-US" sz="2800" b="1" dirty="0"/>
              <a:t> </a:t>
            </a:r>
            <a:r>
              <a:rPr lang="en-US" sz="2800" b="1" dirty="0" err="1"/>
              <a:t>gruš</a:t>
            </a:r>
            <a:r>
              <a:rPr lang="en-US" sz="2800" b="1" dirty="0"/>
              <a:t> </a:t>
            </a:r>
            <a:r>
              <a:rPr lang="en-US" sz="2800" dirty="0" err="1"/>
              <a:t>sira</a:t>
            </a:r>
            <a:r>
              <a:rPr lang="en-US" sz="2800" dirty="0"/>
              <a:t> </a:t>
            </a:r>
            <a:r>
              <a:rPr lang="en-US" sz="2800" dirty="0" err="1" smtClean="0"/>
              <a:t>te</a:t>
            </a:r>
            <a:r>
              <a:rPr lang="hr-HR" sz="2800" dirty="0" smtClean="0"/>
              <a:t>že</a:t>
            </a:r>
            <a:r>
              <a:rPr lang="en-US" sz="2800" dirty="0" smtClean="0"/>
              <a:t> </a:t>
            </a:r>
            <a:r>
              <a:rPr lang="en-US" sz="2800" dirty="0"/>
              <a:t>se </a:t>
            </a:r>
            <a:r>
              <a:rPr lang="en-US" sz="2800" dirty="0" err="1"/>
              <a:t>rasteže</a:t>
            </a:r>
            <a:r>
              <a:rPr lang="en-US" sz="2800" dirty="0"/>
              <a:t> </a:t>
            </a:r>
            <a:r>
              <a:rPr lang="hr-HR" sz="2800" dirty="0" smtClean="0"/>
              <a:t>te se dobije</a:t>
            </a:r>
            <a:r>
              <a:rPr lang="en-US" sz="2800" dirty="0" smtClean="0"/>
              <a:t> </a:t>
            </a:r>
            <a:r>
              <a:rPr lang="en-US" sz="2800" dirty="0" err="1"/>
              <a:t>tvrdi</a:t>
            </a:r>
            <a:r>
              <a:rPr lang="en-US" sz="2800" dirty="0"/>
              <a:t> sir </a:t>
            </a:r>
            <a:r>
              <a:rPr lang="en-US" sz="2800" dirty="0" err="1"/>
              <a:t>koji</a:t>
            </a:r>
            <a:r>
              <a:rPr lang="en-US" sz="2800" dirty="0"/>
              <a:t> </a:t>
            </a:r>
            <a:r>
              <a:rPr lang="en-US" sz="2800" dirty="0" err="1"/>
              <a:t>gubi</a:t>
            </a:r>
            <a:r>
              <a:rPr lang="en-US" sz="2800" dirty="0"/>
              <a:t> </a:t>
            </a:r>
            <a:r>
              <a:rPr lang="en-US" sz="2800" dirty="0" err="1"/>
              <a:t>puno</a:t>
            </a:r>
            <a:r>
              <a:rPr lang="en-US" sz="2800" dirty="0"/>
              <a:t> </a:t>
            </a:r>
            <a:r>
              <a:rPr lang="en-US" sz="2800" dirty="0" err="1"/>
              <a:t>masnoća</a:t>
            </a:r>
            <a:r>
              <a:rPr lang="en-US" sz="2800" dirty="0"/>
              <a:t>. </a:t>
            </a:r>
            <a:endParaRPr lang="hr-HR" sz="2800" dirty="0" smtClean="0"/>
          </a:p>
          <a:p>
            <a:pPr algn="just"/>
            <a:endParaRPr lang="hr-HR" sz="2700" dirty="0">
              <a:solidFill>
                <a:srgbClr val="FF0000"/>
              </a:solidFill>
            </a:endParaRPr>
          </a:p>
          <a:p>
            <a:pPr algn="just"/>
            <a:r>
              <a:rPr lang="hr-HR" sz="2700" i="1" dirty="0" smtClean="0"/>
              <a:t>U tom slučaju, mozzarella</a:t>
            </a:r>
            <a:r>
              <a:rPr lang="hr-HR" sz="2700" dirty="0" smtClean="0"/>
              <a:t> je čvorasta, s neugodnim (kravljim) okusom i smanjenim prinosom.</a:t>
            </a:r>
            <a:endParaRPr lang="it-IT" sz="2700" dirty="0"/>
          </a:p>
        </p:txBody>
      </p:sp>
    </p:spTree>
    <p:extLst>
      <p:ext uri="{BB962C8B-B14F-4D97-AF65-F5344CB8AC3E}">
        <p14:creationId xmlns:p14="http://schemas.microsoft.com/office/powerpoint/2010/main" val="345626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D6A374E-1062-4CBA-98CD-31A75D8380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984" y="0"/>
            <a:ext cx="8904016" cy="626533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749D0DD-EAE9-4AFF-8EDA-A9EA86671285}"/>
              </a:ext>
            </a:extLst>
          </p:cNvPr>
          <p:cNvSpPr txBox="1"/>
          <p:nvPr/>
        </p:nvSpPr>
        <p:spPr>
          <a:xfrm>
            <a:off x="7216877" y="5434336"/>
            <a:ext cx="49751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dirty="0" smtClean="0">
                <a:solidFill>
                  <a:schemeClr val="bg1"/>
                </a:solidFill>
              </a:rPr>
              <a:t>Važno je izmjeriti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p</a:t>
            </a:r>
            <a:r>
              <a:rPr lang="hr-HR" sz="2400" b="1" dirty="0" smtClean="0">
                <a:solidFill>
                  <a:schemeClr val="bg1"/>
                </a:solidFill>
              </a:rPr>
              <a:t>H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hr-HR" sz="2400" dirty="0" smtClean="0">
                <a:solidFill>
                  <a:schemeClr val="bg1"/>
                </a:solidFill>
              </a:rPr>
              <a:t>vrijednost koja bi optimalno trebala iznositi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b="1" dirty="0">
                <a:solidFill>
                  <a:schemeClr val="bg1"/>
                </a:solidFill>
              </a:rPr>
              <a:t>5-5.2</a:t>
            </a:r>
            <a:endParaRPr lang="it-IT" sz="2400" b="1" dirty="0">
              <a:solidFill>
                <a:schemeClr val="bg1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7F887F5-A0A5-400C-97EE-385F271EAD7C}"/>
              </a:ext>
            </a:extLst>
          </p:cNvPr>
          <p:cNvSpPr txBox="1"/>
          <p:nvPr/>
        </p:nvSpPr>
        <p:spPr>
          <a:xfrm>
            <a:off x="148393" y="1991614"/>
            <a:ext cx="305492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r-HR" sz="2400" dirty="0" smtClean="0"/>
              <a:t>Provode se testovi kojima se utvrđuje </a:t>
            </a:r>
            <a:r>
              <a:rPr lang="hr-HR" sz="2400" b="1" dirty="0" smtClean="0"/>
              <a:t>stupanj zrelosti gruša</a:t>
            </a:r>
            <a:r>
              <a:rPr lang="hr-HR" sz="2400" dirty="0" smtClean="0"/>
              <a:t>, tako što se </a:t>
            </a:r>
            <a:r>
              <a:rPr lang="hr-HR" sz="2400" b="1" dirty="0" smtClean="0"/>
              <a:t>komadići gruša stave u kipuću vodu </a:t>
            </a:r>
            <a:r>
              <a:rPr lang="hr-HR" sz="2400" dirty="0" smtClean="0"/>
              <a:t>te se provjerava da li se počinju „vrtiti” te ima li gruš otpor.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08144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4EC9C1D-4501-48FE-A67E-FF9680ED914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790" y="2533656"/>
            <a:ext cx="6176210" cy="382781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FBA86CC-A032-4C6F-98CC-2C87B6D0FD04}"/>
              </a:ext>
            </a:extLst>
          </p:cNvPr>
          <p:cNvSpPr txBox="1"/>
          <p:nvPr/>
        </p:nvSpPr>
        <p:spPr>
          <a:xfrm>
            <a:off x="113171" y="4922347"/>
            <a:ext cx="57894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700" dirty="0"/>
              <a:t>Sirno tijesto se </a:t>
            </a:r>
            <a:r>
              <a:rPr lang="hr-HR" sz="2700" b="1" dirty="0"/>
              <a:t>izrezuje na tanke ploške </a:t>
            </a:r>
            <a:r>
              <a:rPr lang="hr-HR" sz="2700" dirty="0"/>
              <a:t>te </a:t>
            </a:r>
            <a:r>
              <a:rPr lang="hr-HR" sz="2700" dirty="0" smtClean="0"/>
              <a:t>se ručno obacuje u </a:t>
            </a:r>
            <a:r>
              <a:rPr lang="hr-HR" sz="2700" b="1" dirty="0" smtClean="0"/>
              <a:t>otvor stroja za oblikovanje</a:t>
            </a:r>
            <a:r>
              <a:rPr lang="hr-HR" sz="2700" dirty="0" smtClean="0"/>
              <a:t>.</a:t>
            </a:r>
            <a:endParaRPr lang="it-IT" sz="2700" b="1" dirty="0"/>
          </a:p>
        </p:txBody>
      </p:sp>
      <p:pic>
        <p:nvPicPr>
          <p:cNvPr id="4" name="Immagine 2">
            <a:extLst>
              <a:ext uri="{FF2B5EF4-FFF2-40B4-BE49-F238E27FC236}">
                <a16:creationId xmlns:a16="http://schemas.microsoft.com/office/drawing/2014/main" id="{611C9750-7DD4-4AD9-AE25-6536EE414D0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28824"/>
            <a:ext cx="6015789" cy="371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80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D92FFA1-053B-4B60-A150-D987BCA258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374" y="1096280"/>
            <a:ext cx="8665626" cy="576172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58F2BCF-00AF-43F6-A5A2-3D76A484EE92}"/>
              </a:ext>
            </a:extLst>
          </p:cNvPr>
          <p:cNvSpPr txBox="1"/>
          <p:nvPr/>
        </p:nvSpPr>
        <p:spPr>
          <a:xfrm>
            <a:off x="109694" y="1414116"/>
            <a:ext cx="3327776" cy="4662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r-HR" sz="2700" b="1" dirty="0" smtClean="0"/>
              <a:t>Soljenje</a:t>
            </a:r>
            <a:r>
              <a:rPr lang="en-US" sz="2700" b="1" dirty="0" smtClean="0"/>
              <a:t>: </a:t>
            </a:r>
            <a:endParaRPr lang="en-US" sz="2700" b="1" dirty="0"/>
          </a:p>
          <a:p>
            <a:pPr algn="just"/>
            <a:r>
              <a:rPr lang="en-US" sz="2700" dirty="0" err="1"/>
              <a:t>provodi</a:t>
            </a:r>
            <a:r>
              <a:rPr lang="en-US" sz="2700" dirty="0"/>
              <a:t> se </a:t>
            </a:r>
            <a:r>
              <a:rPr lang="en-US" sz="2700" dirty="0" err="1"/>
              <a:t>uranjanjem</a:t>
            </a:r>
            <a:r>
              <a:rPr lang="en-US" sz="2700" dirty="0"/>
              <a:t> </a:t>
            </a:r>
            <a:r>
              <a:rPr lang="hr-HR" sz="2700" dirty="0" smtClean="0"/>
              <a:t>sira </a:t>
            </a:r>
            <a:r>
              <a:rPr lang="en-US" sz="2700" dirty="0" smtClean="0"/>
              <a:t>u </a:t>
            </a:r>
            <a:r>
              <a:rPr lang="en-US" sz="2700" dirty="0" err="1" smtClean="0"/>
              <a:t>salamur</a:t>
            </a:r>
            <a:r>
              <a:rPr lang="hr-HR" sz="2700" dirty="0" smtClean="0"/>
              <a:t>u</a:t>
            </a:r>
            <a:r>
              <a:rPr lang="en-US" sz="2700" dirty="0" smtClean="0"/>
              <a:t> </a:t>
            </a:r>
            <a:r>
              <a:rPr lang="hr-HR" sz="2700" dirty="0" smtClean="0"/>
              <a:t>koncentracije</a:t>
            </a:r>
            <a:r>
              <a:rPr lang="en-US" sz="2700" dirty="0" smtClean="0"/>
              <a:t> </a:t>
            </a:r>
            <a:r>
              <a:rPr lang="en-US" sz="2700" dirty="0"/>
              <a:t>10-15% </a:t>
            </a:r>
            <a:r>
              <a:rPr lang="en-US" sz="2700" dirty="0" err="1"/>
              <a:t>na</a:t>
            </a:r>
            <a:r>
              <a:rPr lang="en-US" sz="2700" dirty="0"/>
              <a:t> 10-15°C </a:t>
            </a:r>
            <a:r>
              <a:rPr lang="hr-HR" sz="2700" dirty="0" smtClean="0"/>
              <a:t>kroz</a:t>
            </a:r>
            <a:r>
              <a:rPr lang="en-US" sz="2700" dirty="0" smtClean="0"/>
              <a:t> </a:t>
            </a:r>
            <a:r>
              <a:rPr lang="en-US" sz="2700" dirty="0"/>
              <a:t>5-10 sati </a:t>
            </a:r>
            <a:r>
              <a:rPr lang="en-US" sz="2700" dirty="0" err="1"/>
              <a:t>ovisno</a:t>
            </a:r>
            <a:r>
              <a:rPr lang="en-US" sz="2700" dirty="0"/>
              <a:t> o </a:t>
            </a:r>
            <a:r>
              <a:rPr lang="en-US" sz="2700" dirty="0" err="1"/>
              <a:t>veličini</a:t>
            </a:r>
            <a:r>
              <a:rPr lang="en-US" sz="2700" dirty="0" smtClean="0"/>
              <a:t>.</a:t>
            </a:r>
            <a:endParaRPr lang="hr-HR" sz="2700" dirty="0" smtClean="0"/>
          </a:p>
          <a:p>
            <a:pPr algn="just"/>
            <a:endParaRPr lang="en-US" sz="2700" dirty="0"/>
          </a:p>
          <a:p>
            <a:pPr algn="just"/>
            <a:r>
              <a:rPr lang="en-US" sz="2700" dirty="0" err="1"/>
              <a:t>Soljenje</a:t>
            </a:r>
            <a:r>
              <a:rPr lang="en-US" sz="2700" dirty="0"/>
              <a:t> se </a:t>
            </a:r>
            <a:r>
              <a:rPr lang="en-US" sz="2700" dirty="0" err="1"/>
              <a:t>može</a:t>
            </a:r>
            <a:r>
              <a:rPr lang="en-US" sz="2700" dirty="0"/>
              <a:t> </a:t>
            </a:r>
            <a:r>
              <a:rPr lang="hr-HR" sz="2700" b="1" dirty="0" smtClean="0"/>
              <a:t>provoditi</a:t>
            </a:r>
            <a:r>
              <a:rPr lang="en-US" sz="2700" b="1" dirty="0" smtClean="0"/>
              <a:t> </a:t>
            </a:r>
            <a:r>
              <a:rPr lang="en-US" sz="2700" b="1" dirty="0" err="1"/>
              <a:t>izravno</a:t>
            </a:r>
            <a:r>
              <a:rPr lang="en-US" sz="2700" b="1" dirty="0"/>
              <a:t> </a:t>
            </a:r>
            <a:r>
              <a:rPr lang="en-US" sz="2700" dirty="0" err="1"/>
              <a:t>dodavanjem</a:t>
            </a:r>
            <a:r>
              <a:rPr lang="en-US" sz="2700" dirty="0"/>
              <a:t> soli u </a:t>
            </a:r>
            <a:r>
              <a:rPr lang="hr-HR" sz="2700" dirty="0" smtClean="0"/>
              <a:t>nastali gruš.</a:t>
            </a:r>
            <a:endParaRPr lang="it-IT" sz="2700" dirty="0"/>
          </a:p>
        </p:txBody>
      </p:sp>
    </p:spTree>
    <p:extLst>
      <p:ext uri="{BB962C8B-B14F-4D97-AF65-F5344CB8AC3E}">
        <p14:creationId xmlns:p14="http://schemas.microsoft.com/office/powerpoint/2010/main" val="40012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565579B-344B-44FE-A9BC-AEB5ED95D0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068" y="1120678"/>
            <a:ext cx="8628932" cy="573732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597B948F-6E47-4B52-A35B-4981B2C556CC}"/>
              </a:ext>
            </a:extLst>
          </p:cNvPr>
          <p:cNvSpPr txBox="1"/>
          <p:nvPr/>
        </p:nvSpPr>
        <p:spPr>
          <a:xfrm>
            <a:off x="418603" y="1680908"/>
            <a:ext cx="2764863" cy="383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r-HR" sz="2700" dirty="0" smtClean="0"/>
              <a:t>Sirno tijesto se </a:t>
            </a:r>
            <a:r>
              <a:rPr lang="hr-HR" sz="2700" b="1" dirty="0" smtClean="0"/>
              <a:t>razvlači u kipućoj vodi (85-90°C)</a:t>
            </a:r>
            <a:r>
              <a:rPr lang="hr-HR" sz="2700" dirty="0" smtClean="0"/>
              <a:t> upotrebom strojeva s valjcima koji kontinuirano rastežu i oblikuju sir u sferni oblik željene veličine.</a:t>
            </a:r>
            <a:endParaRPr lang="it-IT" sz="2700" dirty="0"/>
          </a:p>
        </p:txBody>
      </p:sp>
    </p:spTree>
    <p:extLst>
      <p:ext uri="{BB962C8B-B14F-4D97-AF65-F5344CB8AC3E}">
        <p14:creationId xmlns:p14="http://schemas.microsoft.com/office/powerpoint/2010/main" val="33035151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2A71032-FC23-4B39-A3F8-33D2446224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553" y="1117600"/>
            <a:ext cx="8733447" cy="574040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5332F83D-17E7-48B6-9DD2-8BC9A60D7F03}"/>
              </a:ext>
            </a:extLst>
          </p:cNvPr>
          <p:cNvSpPr txBox="1"/>
          <p:nvPr/>
        </p:nvSpPr>
        <p:spPr>
          <a:xfrm>
            <a:off x="136753" y="2137151"/>
            <a:ext cx="318218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r-HR" sz="2800" dirty="0" smtClean="0"/>
              <a:t>Kako bi temperatura tijekom procesa bila konstantna, </a:t>
            </a:r>
            <a:r>
              <a:rPr lang="hr-HR" sz="2800" b="1" dirty="0" smtClean="0"/>
              <a:t>dio vode se uklanja i zamijenjuje novom toplom vodom</a:t>
            </a:r>
            <a:r>
              <a:rPr lang="hr-HR" sz="2800" dirty="0" smtClean="0"/>
              <a:t>.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19768323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2CA0F20-E5FC-4380-B231-A2EC683E7BD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83081" y="1149081"/>
            <a:ext cx="6857999" cy="455984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64FD39E-C7A9-4FFF-A374-97481AF2C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4667" y="3555811"/>
            <a:ext cx="5007493" cy="332265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ADDB3A9-4DCC-4B17-AFB0-EBE3E8558690}"/>
              </a:ext>
            </a:extLst>
          </p:cNvPr>
          <p:cNvSpPr txBox="1"/>
          <p:nvPr/>
        </p:nvSpPr>
        <p:spPr>
          <a:xfrm>
            <a:off x="414532" y="1419297"/>
            <a:ext cx="636207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r-HR" sz="2800" dirty="0" smtClean="0"/>
              <a:t>Pri kraju ovog postupka se dodaje hladna voda, a komadići </a:t>
            </a:r>
            <a:r>
              <a:rPr lang="hr-HR" sz="2800" b="1" i="1" dirty="0" smtClean="0"/>
              <a:t>pasta filata </a:t>
            </a:r>
            <a:r>
              <a:rPr lang="hr-HR" sz="2800" b="1" dirty="0" smtClean="0"/>
              <a:t>sira</a:t>
            </a:r>
            <a:r>
              <a:rPr lang="hr-HR" sz="2800" dirty="0" smtClean="0"/>
              <a:t> se </a:t>
            </a:r>
            <a:r>
              <a:rPr lang="hr-HR" sz="2800" b="1" dirty="0" smtClean="0"/>
              <a:t>ručno odvajaju </a:t>
            </a:r>
            <a:r>
              <a:rPr lang="hr-HR" sz="2800" dirty="0" smtClean="0"/>
              <a:t>i formiraju u sferni, pleteni ili čvorasti oblik.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3983988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701B23C-7C58-41C4-AF2A-4F76881A276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071" y="1140542"/>
            <a:ext cx="8268929" cy="571745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B2E2052C-C44F-405E-8797-FA427C0B1C0E}"/>
              </a:ext>
            </a:extLst>
          </p:cNvPr>
          <p:cNvSpPr txBox="1"/>
          <p:nvPr/>
        </p:nvSpPr>
        <p:spPr>
          <a:xfrm>
            <a:off x="271227" y="2368780"/>
            <a:ext cx="338637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smtClean="0"/>
              <a:t>Različite vrste valjaka </a:t>
            </a:r>
            <a:r>
              <a:rPr lang="hr-HR" sz="2800" dirty="0" smtClean="0"/>
              <a:t>različitih oblika i veličina raspona od </a:t>
            </a:r>
            <a:r>
              <a:rPr lang="hr-HR" sz="2800" b="1" dirty="0" smtClean="0"/>
              <a:t>10g</a:t>
            </a:r>
            <a:r>
              <a:rPr lang="hr-HR" sz="2800" dirty="0" smtClean="0"/>
              <a:t> (veličina višanja) do </a:t>
            </a:r>
            <a:r>
              <a:rPr lang="hr-HR" sz="2800" b="1" dirty="0" smtClean="0"/>
              <a:t>150g</a:t>
            </a:r>
            <a:r>
              <a:rPr lang="hr-HR" sz="2800" dirty="0" smtClean="0"/>
              <a:t> </a:t>
            </a:r>
            <a:r>
              <a:rPr lang="hr-HR" sz="2800" i="1" dirty="0" smtClean="0"/>
              <a:t>mozarelle</a:t>
            </a:r>
            <a:r>
              <a:rPr lang="hr-HR" sz="2800" dirty="0" smtClean="0"/>
              <a:t> i </a:t>
            </a:r>
            <a:r>
              <a:rPr lang="hr-HR" sz="2800" b="1" dirty="0" smtClean="0"/>
              <a:t>250g</a:t>
            </a:r>
            <a:r>
              <a:rPr lang="hr-HR" sz="2800" dirty="0" smtClean="0"/>
              <a:t> </a:t>
            </a:r>
            <a:r>
              <a:rPr lang="hr-HR" sz="2800" i="1" dirty="0" smtClean="0"/>
              <a:t>scamorza</a:t>
            </a:r>
            <a:r>
              <a:rPr lang="hr-HR" sz="2800" dirty="0" smtClean="0"/>
              <a:t> sira.</a:t>
            </a:r>
            <a:endParaRPr lang="it-IT" sz="1926" dirty="0"/>
          </a:p>
        </p:txBody>
      </p:sp>
    </p:spTree>
    <p:extLst>
      <p:ext uri="{BB962C8B-B14F-4D97-AF65-F5344CB8AC3E}">
        <p14:creationId xmlns:p14="http://schemas.microsoft.com/office/powerpoint/2010/main" val="3205184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17F4FE4-6F19-4C04-959A-705C73EB944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391" y="1122218"/>
            <a:ext cx="7100455" cy="573578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96C468A-A1F0-4020-854A-6AD721E8E185}"/>
              </a:ext>
            </a:extLst>
          </p:cNvPr>
          <p:cNvSpPr txBox="1"/>
          <p:nvPr/>
        </p:nvSpPr>
        <p:spPr>
          <a:xfrm>
            <a:off x="192323" y="2087961"/>
            <a:ext cx="441176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smtClean="0"/>
              <a:t>Obrada sirovine</a:t>
            </a:r>
            <a:r>
              <a:rPr lang="en-US" sz="2800" b="1" dirty="0" smtClean="0"/>
              <a:t>:</a:t>
            </a:r>
            <a:endParaRPr lang="en-US" sz="2800" b="1" dirty="0"/>
          </a:p>
          <a:p>
            <a:pPr algn="just"/>
            <a:r>
              <a:rPr lang="hr-HR" sz="2800" dirty="0" smtClean="0"/>
              <a:t>Ukoliko se mlijeko skladišti dulje od dva dana</a:t>
            </a:r>
            <a:r>
              <a:rPr lang="en-US" sz="2800" dirty="0" smtClean="0"/>
              <a:t>, </a:t>
            </a:r>
            <a:r>
              <a:rPr lang="hr-HR" sz="2800" dirty="0" smtClean="0"/>
              <a:t>mlijeko se zagrijava</a:t>
            </a:r>
            <a:r>
              <a:rPr lang="en-US" sz="2800" dirty="0" smtClean="0"/>
              <a:t> </a:t>
            </a:r>
            <a:r>
              <a:rPr lang="hr-HR" sz="2800" dirty="0" smtClean="0"/>
              <a:t>na</a:t>
            </a:r>
            <a:r>
              <a:rPr lang="en-US" sz="2800" b="1" dirty="0" smtClean="0"/>
              <a:t> </a:t>
            </a:r>
            <a:r>
              <a:rPr lang="en-US" sz="2800" b="1" dirty="0"/>
              <a:t>65 - </a:t>
            </a:r>
            <a:r>
              <a:rPr lang="en-US" sz="2800" b="1" dirty="0" smtClean="0"/>
              <a:t>70°C</a:t>
            </a:r>
            <a:r>
              <a:rPr lang="hr-HR" sz="2800" b="1" dirty="0" smtClean="0"/>
              <a:t> / </a:t>
            </a:r>
            <a:r>
              <a:rPr lang="en-US" sz="2800" b="1" dirty="0" smtClean="0"/>
              <a:t>15 s</a:t>
            </a:r>
            <a:r>
              <a:rPr lang="hr-HR" sz="2800" b="1" dirty="0" smtClean="0"/>
              <a:t>ek </a:t>
            </a:r>
            <a:r>
              <a:rPr lang="hr-HR" sz="2800" dirty="0" smtClean="0"/>
              <a:t>(termizacija)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hr-HR" sz="2800" dirty="0"/>
              <a:t>u</a:t>
            </a:r>
            <a:r>
              <a:rPr lang="hr-HR" sz="2800" dirty="0" smtClean="0"/>
              <a:t> pločastom izmjenjivaču topline.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40635095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2044B6E-3780-475F-B720-4337109D39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853" y="1140541"/>
            <a:ext cx="8407147" cy="522246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07D289E-7EDF-48A0-B181-41B00456EBDE}"/>
              </a:ext>
            </a:extLst>
          </p:cNvPr>
          <p:cNvSpPr txBox="1"/>
          <p:nvPr/>
        </p:nvSpPr>
        <p:spPr>
          <a:xfrm>
            <a:off x="530279" y="2412945"/>
            <a:ext cx="258188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Ovisno</a:t>
            </a:r>
            <a:r>
              <a:rPr lang="en-US" sz="2800" dirty="0"/>
              <a:t> o </a:t>
            </a:r>
            <a:r>
              <a:rPr lang="en-US" sz="2800" dirty="0" err="1"/>
              <a:t>vrsti</a:t>
            </a:r>
            <a:r>
              <a:rPr lang="en-US" sz="2800" dirty="0"/>
              <a:t> </a:t>
            </a:r>
            <a:r>
              <a:rPr lang="en-US" sz="2800" dirty="0" err="1"/>
              <a:t>valjka</a:t>
            </a:r>
            <a:r>
              <a:rPr lang="en-US" sz="2800" dirty="0"/>
              <a:t> </a:t>
            </a:r>
            <a:r>
              <a:rPr lang="en-US" sz="2800" dirty="0" err="1" smtClean="0"/>
              <a:t>koj</a:t>
            </a:r>
            <a:r>
              <a:rPr lang="hr-HR" sz="2800" dirty="0" smtClean="0"/>
              <a:t>eg</a:t>
            </a:r>
            <a:r>
              <a:rPr lang="en-US" sz="2800" dirty="0" smtClean="0"/>
              <a:t> </a:t>
            </a:r>
            <a:r>
              <a:rPr lang="en-US" sz="2800" dirty="0" err="1" smtClean="0"/>
              <a:t>smo</a:t>
            </a:r>
            <a:r>
              <a:rPr lang="en-US" sz="2800" dirty="0" smtClean="0"/>
              <a:t> </a:t>
            </a:r>
            <a:r>
              <a:rPr lang="en-US" sz="2800" dirty="0" err="1"/>
              <a:t>montirali</a:t>
            </a:r>
            <a:r>
              <a:rPr lang="en-US" sz="2800" dirty="0"/>
              <a:t>, </a:t>
            </a:r>
            <a:r>
              <a:rPr lang="en-US" sz="2800" dirty="0" err="1"/>
              <a:t>izlazi</a:t>
            </a:r>
            <a:r>
              <a:rPr lang="en-US" sz="2800" dirty="0"/>
              <a:t> </a:t>
            </a:r>
            <a:r>
              <a:rPr lang="en-US" sz="2800" i="1" dirty="0"/>
              <a:t>mozzarella</a:t>
            </a:r>
            <a:r>
              <a:rPr lang="en-US" sz="2800" dirty="0"/>
              <a:t> </a:t>
            </a:r>
            <a:r>
              <a:rPr lang="en-US" sz="2800" b="1" dirty="0" err="1" smtClean="0"/>
              <a:t>željen</a:t>
            </a:r>
            <a:r>
              <a:rPr lang="hr-HR" sz="2800" b="1" dirty="0" smtClean="0"/>
              <a:t>og</a:t>
            </a:r>
            <a:r>
              <a:rPr lang="en-US" sz="2800" b="1" dirty="0" smtClean="0"/>
              <a:t> </a:t>
            </a:r>
            <a:r>
              <a:rPr lang="en-US" sz="2800" b="1" dirty="0" err="1"/>
              <a:t>oblika</a:t>
            </a:r>
            <a:r>
              <a:rPr lang="en-US" sz="2800" b="1" dirty="0"/>
              <a:t> </a:t>
            </a:r>
            <a:r>
              <a:rPr lang="en-US" sz="2800" b="1" dirty="0" err="1"/>
              <a:t>i</a:t>
            </a:r>
            <a:r>
              <a:rPr lang="en-US" sz="2800" b="1" dirty="0"/>
              <a:t> </a:t>
            </a:r>
            <a:r>
              <a:rPr lang="en-US" sz="2800" b="1" dirty="0" err="1" smtClean="0"/>
              <a:t>veličin</a:t>
            </a:r>
            <a:r>
              <a:rPr lang="hr-HR" sz="2800" b="1" dirty="0" smtClean="0"/>
              <a:t>e</a:t>
            </a:r>
            <a:r>
              <a:rPr lang="en-US" sz="2800" dirty="0" smtClean="0"/>
              <a:t>.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27599066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319CC8E-C462-4757-9B8E-520ED90B649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534" y="1140541"/>
            <a:ext cx="7944465" cy="51794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AEA797A-94B8-40E1-908A-BBB8311C840B}"/>
              </a:ext>
            </a:extLst>
          </p:cNvPr>
          <p:cNvSpPr txBox="1"/>
          <p:nvPr/>
        </p:nvSpPr>
        <p:spPr>
          <a:xfrm>
            <a:off x="77904" y="1259393"/>
            <a:ext cx="40811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dirty="0" smtClean="0"/>
              <a:t>Formirani oblici </a:t>
            </a:r>
            <a:r>
              <a:rPr lang="hr-HR" sz="2800" i="1" dirty="0" smtClean="0"/>
              <a:t>mozzarelle</a:t>
            </a:r>
            <a:r>
              <a:rPr lang="hr-HR" sz="2800" dirty="0" smtClean="0"/>
              <a:t> se </a:t>
            </a:r>
            <a:r>
              <a:rPr lang="hr-HR" sz="2800" b="1" dirty="0" smtClean="0"/>
              <a:t>izravno ubacuju u kadu s hladnom vodom </a:t>
            </a:r>
            <a:r>
              <a:rPr lang="hr-HR" sz="2800" dirty="0" smtClean="0"/>
              <a:t>kako bi se postiglo trenutno učvršćivanje i zadržavanje formiranog oblika.</a:t>
            </a:r>
            <a:endParaRPr lang="it-IT" sz="1926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6E63C96-C8D9-48AD-9430-0B1C98432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386" y="4289278"/>
            <a:ext cx="3126659" cy="203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9809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F9EA5CE-3A11-409F-8A02-76A051CE23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877" y="1117600"/>
            <a:ext cx="8657124" cy="575606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CC35ABE-4FED-45D9-A311-C4AD0854725D}"/>
              </a:ext>
            </a:extLst>
          </p:cNvPr>
          <p:cNvSpPr txBox="1"/>
          <p:nvPr/>
        </p:nvSpPr>
        <p:spPr>
          <a:xfrm>
            <a:off x="209358" y="2872248"/>
            <a:ext cx="317730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r-HR" sz="2800" dirty="0" smtClean="0"/>
              <a:t>Voda je temperature </a:t>
            </a:r>
            <a:r>
              <a:rPr lang="hr-HR" sz="2800" b="1" dirty="0" smtClean="0"/>
              <a:t>10°C</a:t>
            </a:r>
            <a:r>
              <a:rPr lang="hr-HR" sz="2800" dirty="0" smtClean="0"/>
              <a:t>, a </a:t>
            </a:r>
            <a:r>
              <a:rPr lang="hr-HR" sz="2800" i="1" dirty="0" smtClean="0"/>
              <a:t>mozzarella </a:t>
            </a:r>
            <a:r>
              <a:rPr lang="hr-HR" sz="2800" dirty="0" smtClean="0"/>
              <a:t>je uronjena tako </a:t>
            </a:r>
            <a:r>
              <a:rPr lang="hr-HR" sz="2800" b="1" dirty="0" smtClean="0"/>
              <a:t>15 – 30 minuta</a:t>
            </a:r>
            <a:r>
              <a:rPr lang="hr-HR" sz="2800" dirty="0" smtClean="0"/>
              <a:t> kako bi se učvrsnula.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3240299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9C48396-3969-487F-8B8D-344CBCACF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2942" y="304800"/>
            <a:ext cx="8150912" cy="561659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F604BFB-3C8F-4456-909D-E0D67E200794}"/>
              </a:ext>
            </a:extLst>
          </p:cNvPr>
          <p:cNvSpPr txBox="1"/>
          <p:nvPr/>
        </p:nvSpPr>
        <p:spPr>
          <a:xfrm flipH="1">
            <a:off x="432618" y="5832963"/>
            <a:ext cx="11631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/>
              <a:t>Prije pakiranja, </a:t>
            </a:r>
            <a:r>
              <a:rPr lang="hr-HR" sz="2800" i="1" dirty="0" smtClean="0"/>
              <a:t>mozarella</a:t>
            </a:r>
            <a:r>
              <a:rPr lang="hr-HR" sz="2800" dirty="0" smtClean="0"/>
              <a:t> se stavlja u plastične posude s hladnom vodom.</a:t>
            </a:r>
            <a:endParaRPr lang="it-IT" sz="1926" dirty="0"/>
          </a:p>
        </p:txBody>
      </p:sp>
    </p:spTree>
    <p:extLst>
      <p:ext uri="{BB962C8B-B14F-4D97-AF65-F5344CB8AC3E}">
        <p14:creationId xmlns:p14="http://schemas.microsoft.com/office/powerpoint/2010/main" val="10867572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49EE2BE-0273-41D8-82CA-10E0D19D8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9" y="0"/>
            <a:ext cx="9144001" cy="685800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E2F4A23-85B3-4879-A988-18EDB3E336FD}"/>
              </a:ext>
            </a:extLst>
          </p:cNvPr>
          <p:cNvSpPr txBox="1"/>
          <p:nvPr/>
        </p:nvSpPr>
        <p:spPr>
          <a:xfrm>
            <a:off x="462261" y="2245776"/>
            <a:ext cx="2060806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r-HR" sz="2800" b="1" dirty="0" smtClean="0"/>
              <a:t>Pakiranje:</a:t>
            </a:r>
          </a:p>
          <a:p>
            <a:pPr algn="just"/>
            <a:r>
              <a:rPr lang="hr-HR" sz="2800" dirty="0" smtClean="0"/>
              <a:t>Proizvod se pakira, bilo ručno ili mehanički, u plastificirane vrećice.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4709901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D3AD825-13F2-4736-9E91-F1F699907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499" y="-1"/>
            <a:ext cx="5143501" cy="685800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AB6B6DA-4243-4FB2-968E-B16A0998AB0B}"/>
              </a:ext>
            </a:extLst>
          </p:cNvPr>
          <p:cNvSpPr txBox="1"/>
          <p:nvPr/>
        </p:nvSpPr>
        <p:spPr>
          <a:xfrm>
            <a:off x="342900" y="2918080"/>
            <a:ext cx="649816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i="1" dirty="0" smtClean="0"/>
              <a:t>Mozzarella</a:t>
            </a:r>
            <a:r>
              <a:rPr lang="hr-HR" sz="2800" dirty="0" smtClean="0"/>
              <a:t> je uronjena u tekućinu koja se sastoji od čiste vode s koncentracijom </a:t>
            </a:r>
            <a:r>
              <a:rPr lang="hr-HR" sz="2800" b="1" dirty="0" smtClean="0"/>
              <a:t>soli od 3 do 5%.</a:t>
            </a:r>
          </a:p>
          <a:p>
            <a:r>
              <a:rPr lang="hr-HR" sz="2800" dirty="0" smtClean="0"/>
              <a:t>Ta tekućina djeluje kao konzervirajuće sredstvo.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4780253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C1D35AC-9944-43E4-AC87-1DB58E721D7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90" y="1125012"/>
            <a:ext cx="7531510" cy="521679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323A087-BC18-4DFB-9708-C19FA34F9C8F}"/>
              </a:ext>
            </a:extLst>
          </p:cNvPr>
          <p:cNvSpPr txBox="1"/>
          <p:nvPr/>
        </p:nvSpPr>
        <p:spPr>
          <a:xfrm>
            <a:off x="143114" y="1794751"/>
            <a:ext cx="434220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r-HR" sz="2800" dirty="0" smtClean="0"/>
              <a:t>Proizvod namijenjen domaćem tržištu se u trenutku prodaje pakira u </a:t>
            </a:r>
            <a:r>
              <a:rPr lang="hr-HR" sz="2800" b="1" dirty="0" smtClean="0"/>
              <a:t>plastične vrećice s vodom</a:t>
            </a:r>
            <a:r>
              <a:rPr lang="hr-HR" sz="2800" dirty="0" smtClean="0"/>
              <a:t>.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400925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0519127-F341-47B4-AAA4-2A3FEA67B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3160" y="3311425"/>
            <a:ext cx="4880462" cy="355749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B5E856C-7925-454A-BCF8-6E4685D5D18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822" y="-31372"/>
            <a:ext cx="4492622" cy="3394026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39739489-B521-464B-ABE7-2ADAFF229F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5320" y="0"/>
            <a:ext cx="4270680" cy="333187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D746420-23FD-43B2-BB35-45D93D6FA0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9033" y="3638059"/>
            <a:ext cx="4319351" cy="321994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9341F3C-5AE3-4D1E-AE8A-67A484B35B97}"/>
              </a:ext>
            </a:extLst>
          </p:cNvPr>
          <p:cNvSpPr txBox="1"/>
          <p:nvPr/>
        </p:nvSpPr>
        <p:spPr>
          <a:xfrm>
            <a:off x="1761860" y="3267727"/>
            <a:ext cx="4432609" cy="388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926" b="1" dirty="0" smtClean="0"/>
              <a:t>Ubacivanje </a:t>
            </a:r>
            <a:r>
              <a:rPr lang="hr-HR" sz="1926" b="1" i="1" dirty="0" smtClean="0"/>
              <a:t>mozarelle</a:t>
            </a:r>
            <a:r>
              <a:rPr lang="hr-HR" sz="1926" b="1" dirty="0" smtClean="0"/>
              <a:t> u vrećicu</a:t>
            </a:r>
            <a:endParaRPr lang="it-IT" sz="1926" b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B5D215B-FB88-4EE7-84E6-B64296487C34}"/>
              </a:ext>
            </a:extLst>
          </p:cNvPr>
          <p:cNvSpPr txBox="1"/>
          <p:nvPr/>
        </p:nvSpPr>
        <p:spPr>
          <a:xfrm>
            <a:off x="6751815" y="3290502"/>
            <a:ext cx="4189286" cy="388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926" b="1" dirty="0" smtClean="0"/>
              <a:t>Punjenje tekućinom</a:t>
            </a:r>
            <a:endParaRPr lang="it-IT" sz="1926" b="1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C85540F-431E-4167-BFB6-48C8DF4AD98D}"/>
              </a:ext>
            </a:extLst>
          </p:cNvPr>
          <p:cNvSpPr txBox="1"/>
          <p:nvPr/>
        </p:nvSpPr>
        <p:spPr>
          <a:xfrm>
            <a:off x="6625229" y="6469304"/>
            <a:ext cx="4593727" cy="388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26" b="1" dirty="0" err="1"/>
              <a:t>Zatvaranje</a:t>
            </a:r>
            <a:r>
              <a:rPr lang="en-US" sz="1926" b="1" dirty="0"/>
              <a:t> </a:t>
            </a:r>
            <a:r>
              <a:rPr lang="hr-HR" sz="1926" b="1" dirty="0" smtClean="0"/>
              <a:t>pakiranja</a:t>
            </a:r>
            <a:r>
              <a:rPr lang="en-US" sz="1926" b="1" dirty="0" smtClean="0"/>
              <a:t> </a:t>
            </a:r>
            <a:r>
              <a:rPr lang="en-US" sz="1926" b="1" dirty="0" err="1"/>
              <a:t>jednostavnim</a:t>
            </a:r>
            <a:r>
              <a:rPr lang="en-US" sz="1926" b="1" dirty="0"/>
              <a:t> </a:t>
            </a:r>
            <a:r>
              <a:rPr lang="en-US" sz="1926" b="1" dirty="0" err="1"/>
              <a:t>čvorom</a:t>
            </a:r>
            <a:endParaRPr lang="it-IT" sz="1926" b="1" dirty="0"/>
          </a:p>
        </p:txBody>
      </p:sp>
    </p:spTree>
    <p:extLst>
      <p:ext uri="{BB962C8B-B14F-4D97-AF65-F5344CB8AC3E}">
        <p14:creationId xmlns:p14="http://schemas.microsoft.com/office/powerpoint/2010/main" val="9993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78F0238-A2A1-4A2C-9E86-CB415A7E4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499" y="0"/>
            <a:ext cx="5143501" cy="685800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2D033CA-0194-4592-B377-AFB82748BC85}"/>
              </a:ext>
            </a:extLst>
          </p:cNvPr>
          <p:cNvSpPr txBox="1"/>
          <p:nvPr/>
        </p:nvSpPr>
        <p:spPr>
          <a:xfrm>
            <a:off x="221002" y="1273286"/>
            <a:ext cx="648392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/>
              <a:t>Zapakiran</a:t>
            </a:r>
            <a:r>
              <a:rPr lang="hr-HR" sz="2400" dirty="0" smtClean="0"/>
              <a:t>a</a:t>
            </a:r>
            <a:r>
              <a:rPr lang="en-US" sz="2400" dirty="0" smtClean="0"/>
              <a:t> </a:t>
            </a:r>
            <a:r>
              <a:rPr lang="en-US" sz="2400" i="1" dirty="0" err="1" smtClean="0"/>
              <a:t>mozzarell</a:t>
            </a:r>
            <a:r>
              <a:rPr lang="hr-HR" sz="2400" i="1" dirty="0" smtClean="0"/>
              <a:t>a</a:t>
            </a:r>
            <a:r>
              <a:rPr lang="en-US" sz="2400" dirty="0" smtClean="0"/>
              <a:t> </a:t>
            </a:r>
            <a:r>
              <a:rPr lang="hr-HR" sz="2400" dirty="0" smtClean="0"/>
              <a:t>se </a:t>
            </a:r>
            <a:r>
              <a:rPr lang="en-US" sz="2400" dirty="0" err="1" smtClean="0"/>
              <a:t>možete</a:t>
            </a:r>
            <a:r>
              <a:rPr lang="en-US" sz="2400" dirty="0" smtClean="0"/>
              <a:t> </a:t>
            </a:r>
            <a:r>
              <a:rPr lang="en-US" sz="2400" dirty="0" err="1"/>
              <a:t>donijeti</a:t>
            </a:r>
            <a:r>
              <a:rPr lang="en-US" sz="2400" dirty="0"/>
              <a:t> u </a:t>
            </a:r>
            <a:r>
              <a:rPr lang="en-US" sz="2400" dirty="0" err="1"/>
              <a:t>trgovinu</a:t>
            </a:r>
            <a:r>
              <a:rPr lang="en-US" sz="2400" dirty="0" smtClean="0"/>
              <a:t>...</a:t>
            </a:r>
            <a:endParaRPr lang="hr-HR" sz="2400" dirty="0" smtClean="0"/>
          </a:p>
          <a:p>
            <a:pPr algn="just"/>
            <a:endParaRPr lang="en-US" sz="2400" dirty="0"/>
          </a:p>
          <a:p>
            <a:pPr algn="just"/>
            <a:r>
              <a:rPr lang="pl-PL" sz="2400" b="1" i="1" dirty="0" smtClean="0"/>
              <a:t>Mozzarellu </a:t>
            </a:r>
            <a:r>
              <a:rPr lang="pl-PL" sz="2400" b="1" dirty="0" smtClean="0"/>
              <a:t>koja se čuva na </a:t>
            </a:r>
            <a:r>
              <a:rPr lang="pl-PL" sz="2400" b="1" dirty="0"/>
              <a:t>temperaturama između 5 i 10°C </a:t>
            </a:r>
            <a:r>
              <a:rPr lang="pl-PL" sz="2400" b="1" dirty="0" smtClean="0"/>
              <a:t>idealno je potrošiti unutar 5 dana</a:t>
            </a:r>
          </a:p>
          <a:p>
            <a:pPr algn="just"/>
            <a:r>
              <a:rPr lang="hr-HR" sz="2400" dirty="0" smtClean="0">
                <a:sym typeface="Wingdings" panose="05000000000000000000" pitchFamily="2" charset="2"/>
              </a:rPr>
              <a:t> </a:t>
            </a:r>
            <a:r>
              <a:rPr lang="hr-HR" sz="2400" dirty="0" smtClean="0"/>
              <a:t>zakonski</a:t>
            </a:r>
            <a:r>
              <a:rPr lang="en-US" sz="2400" dirty="0" smtClean="0"/>
              <a:t> </a:t>
            </a:r>
            <a:r>
              <a:rPr lang="en-US" sz="2400" dirty="0"/>
              <a:t>7 </a:t>
            </a:r>
            <a:r>
              <a:rPr lang="en-US" sz="2400" dirty="0" smtClean="0"/>
              <a:t>da</a:t>
            </a:r>
            <a:r>
              <a:rPr lang="hr-HR" sz="2400" dirty="0" smtClean="0"/>
              <a:t>na</a:t>
            </a:r>
            <a:r>
              <a:rPr lang="en-US" sz="2400" dirty="0" smtClean="0"/>
              <a:t> </a:t>
            </a:r>
            <a:r>
              <a:rPr lang="hr-HR" sz="2400" dirty="0" smtClean="0"/>
              <a:t>na</a:t>
            </a:r>
            <a:r>
              <a:rPr lang="en-US" sz="2400" dirty="0" smtClean="0"/>
              <a:t> </a:t>
            </a:r>
            <a:r>
              <a:rPr lang="en-US" sz="2400" dirty="0"/>
              <a:t>temp. &lt;15 ° </a:t>
            </a:r>
            <a:r>
              <a:rPr lang="en-US" sz="2400" dirty="0" smtClean="0"/>
              <a:t>C </a:t>
            </a:r>
            <a:r>
              <a:rPr lang="hr-HR" sz="2400" dirty="0" smtClean="0"/>
              <a:t>od datuma proizvodnje</a:t>
            </a:r>
            <a:r>
              <a:rPr lang="en-US" sz="2400" dirty="0" smtClean="0"/>
              <a:t>; </a:t>
            </a:r>
            <a:r>
              <a:rPr lang="hr-HR" sz="2400" dirty="0" smtClean="0"/>
              <a:t>nakon toga dolazi do gubitka vanjskog sjaja, tekućina postaje neprozirna, a boja sira se mijenja od bijele do slamnato žute.</a:t>
            </a:r>
            <a:endParaRPr lang="en-US" sz="2400" dirty="0"/>
          </a:p>
          <a:p>
            <a:pPr algn="just"/>
            <a:endParaRPr lang="en-US" sz="2400" dirty="0"/>
          </a:p>
          <a:p>
            <a:pPr algn="just"/>
            <a:r>
              <a:rPr lang="hr-HR" sz="2400" dirty="0" smtClean="0"/>
              <a:t>Ukoliko se </a:t>
            </a:r>
            <a:r>
              <a:rPr lang="hr-HR" sz="2400" i="1" dirty="0" smtClean="0"/>
              <a:t>mozzarella</a:t>
            </a:r>
            <a:r>
              <a:rPr lang="hr-HR" sz="2400" dirty="0" smtClean="0"/>
              <a:t> čuva bez tekućine, ona postaje mekana te se ljušti povećanjem kiselosti. 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90747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E29D439-38BF-4B6C-A55A-E2C7D01131B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696" y="0"/>
            <a:ext cx="8648837" cy="568494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35237D0-D793-4701-84C7-A504BA119A67}"/>
              </a:ext>
            </a:extLst>
          </p:cNvPr>
          <p:cNvSpPr txBox="1"/>
          <p:nvPr/>
        </p:nvSpPr>
        <p:spPr>
          <a:xfrm>
            <a:off x="3447752" y="5684940"/>
            <a:ext cx="55207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„</a:t>
            </a:r>
            <a:r>
              <a:rPr lang="hr-HR" sz="2800" dirty="0" smtClean="0"/>
              <a:t>Trešnje”</a:t>
            </a:r>
            <a:r>
              <a:rPr lang="en-US" sz="2800" dirty="0" smtClean="0"/>
              <a:t> </a:t>
            </a:r>
            <a:r>
              <a:rPr lang="hr-HR" sz="2800" dirty="0" smtClean="0"/>
              <a:t>veličine </a:t>
            </a:r>
            <a:r>
              <a:rPr lang="en-US" sz="2800" dirty="0" smtClean="0"/>
              <a:t>10 </a:t>
            </a:r>
            <a:r>
              <a:rPr lang="en-US" sz="2800" dirty="0"/>
              <a:t>g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15461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CAC3501-CF6B-4B7B-B6F8-7CF41FD38F9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845" y="1132609"/>
            <a:ext cx="6986155" cy="572539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FF9A9B8-A9F0-4413-A5DF-3BDD1B4C2026}"/>
              </a:ext>
            </a:extLst>
          </p:cNvPr>
          <p:cNvSpPr txBox="1"/>
          <p:nvPr/>
        </p:nvSpPr>
        <p:spPr>
          <a:xfrm>
            <a:off x="495811" y="1389624"/>
            <a:ext cx="428473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/>
              <a:t>Pasterizirano</a:t>
            </a:r>
            <a:r>
              <a:rPr lang="en-US" sz="2800" dirty="0" smtClean="0"/>
              <a:t>, </a:t>
            </a:r>
            <a:r>
              <a:rPr lang="en-US" sz="2800" dirty="0" err="1"/>
              <a:t>filtrirano</a:t>
            </a:r>
            <a:r>
              <a:rPr lang="en-US" sz="2800" dirty="0"/>
              <a:t> </a:t>
            </a:r>
            <a:r>
              <a:rPr lang="hr-HR" sz="2800" dirty="0" smtClean="0"/>
              <a:t/>
            </a:r>
            <a:br>
              <a:rPr lang="hr-HR" sz="2800" dirty="0" smtClean="0"/>
            </a:br>
            <a:r>
              <a:rPr lang="en-US" sz="2800" dirty="0" err="1" smtClean="0"/>
              <a:t>ili</a:t>
            </a:r>
            <a:r>
              <a:rPr lang="hr-HR" sz="2800" dirty="0" smtClean="0"/>
              <a:t> mlijeko</a:t>
            </a:r>
            <a:r>
              <a:rPr lang="en-US" sz="2800" dirty="0" smtClean="0"/>
              <a:t> </a:t>
            </a:r>
            <a:r>
              <a:rPr lang="en-US" sz="2800" dirty="0" err="1"/>
              <a:t>pročišćeno</a:t>
            </a:r>
            <a:r>
              <a:rPr lang="en-US" sz="2800" dirty="0"/>
              <a:t> </a:t>
            </a:r>
            <a:r>
              <a:rPr lang="hr-HR" sz="2800" dirty="0" smtClean="0"/>
              <a:t>separatorom</a:t>
            </a:r>
            <a:r>
              <a:rPr lang="en-US" sz="2800" dirty="0" smtClean="0"/>
              <a:t>, </a:t>
            </a:r>
            <a:r>
              <a:rPr lang="en-US" sz="2800" dirty="0" err="1"/>
              <a:t>stavlja</a:t>
            </a:r>
            <a:r>
              <a:rPr lang="en-US" sz="2800" dirty="0"/>
              <a:t> se u </a:t>
            </a:r>
            <a:r>
              <a:rPr lang="en-US" sz="2800" b="1" dirty="0" err="1"/>
              <a:t>kotao</a:t>
            </a:r>
            <a:r>
              <a:rPr lang="en-US" sz="2800" b="1" dirty="0"/>
              <a:t> </a:t>
            </a:r>
            <a:r>
              <a:rPr lang="en-US" sz="2800" b="1" dirty="0" err="1"/>
              <a:t>za</a:t>
            </a:r>
            <a:r>
              <a:rPr lang="en-US" sz="2800" b="1" dirty="0"/>
              <a:t> </a:t>
            </a:r>
            <a:r>
              <a:rPr lang="hr-HR" sz="2800" b="1" dirty="0" err="1" smtClean="0"/>
              <a:t>podsiravanje</a:t>
            </a:r>
            <a:r>
              <a:rPr lang="en-US" sz="2800" dirty="0" smtClean="0"/>
              <a:t>.</a:t>
            </a:r>
            <a:endParaRPr lang="hr-HR" sz="2800" dirty="0" smtClean="0"/>
          </a:p>
          <a:p>
            <a:pPr algn="just"/>
            <a:endParaRPr lang="en-US" sz="2800" dirty="0"/>
          </a:p>
          <a:p>
            <a:pPr algn="just"/>
            <a:r>
              <a:rPr lang="hr-HR" sz="2800" dirty="0" smtClean="0"/>
              <a:t>Prerada mlijeka se obično odvija u višenamjenskim jedinicama kapaciteta </a:t>
            </a:r>
            <a:br>
              <a:rPr lang="hr-HR" sz="2800" dirty="0" smtClean="0"/>
            </a:br>
            <a:r>
              <a:rPr lang="hr-HR" sz="2800" dirty="0" smtClean="0"/>
              <a:t>2,5 tona ili u kotlovima </a:t>
            </a:r>
            <a:br>
              <a:rPr lang="hr-HR" sz="2800" dirty="0" smtClean="0"/>
            </a:br>
            <a:r>
              <a:rPr lang="hr-HR" sz="2800" dirty="0" smtClean="0"/>
              <a:t>s dvoslojnim plaštom zapremnine 600-1000 litara.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5993329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83DD33E-BA99-4C9C-A9FF-041BD6B81F2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933" y="1134533"/>
            <a:ext cx="6733348" cy="448932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D38C050-B8F0-438C-B519-EB47D2EADB91}"/>
              </a:ext>
            </a:extLst>
          </p:cNvPr>
          <p:cNvSpPr txBox="1"/>
          <p:nvPr/>
        </p:nvSpPr>
        <p:spPr>
          <a:xfrm>
            <a:off x="3064933" y="5750214"/>
            <a:ext cx="63405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2800" dirty="0" smtClean="0"/>
              <a:t>„</a:t>
            </a:r>
            <a:r>
              <a:rPr lang="it-IT" sz="2800" dirty="0" smtClean="0"/>
              <a:t>Bocconcino</a:t>
            </a:r>
            <a:r>
              <a:rPr lang="hr-HR" sz="2800" dirty="0" smtClean="0"/>
              <a:t>”</a:t>
            </a:r>
            <a:r>
              <a:rPr lang="it-IT" sz="2800" dirty="0" smtClean="0"/>
              <a:t> </a:t>
            </a:r>
            <a:r>
              <a:rPr lang="hr-HR" sz="2800" dirty="0" smtClean="0"/>
              <a:t>za veličine </a:t>
            </a:r>
            <a:r>
              <a:rPr lang="it-IT" sz="2800" dirty="0" smtClean="0"/>
              <a:t>50-100 </a:t>
            </a:r>
            <a:r>
              <a:rPr lang="it-IT" sz="2800" dirty="0"/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382826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86B8734-F3AE-4B78-AB3D-059F637208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676" y="0"/>
            <a:ext cx="9144567" cy="583052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D199A13-AC79-4F46-B543-0A6C686DF478}"/>
              </a:ext>
            </a:extLst>
          </p:cNvPr>
          <p:cNvSpPr txBox="1"/>
          <p:nvPr/>
        </p:nvSpPr>
        <p:spPr>
          <a:xfrm>
            <a:off x="2507623" y="5830529"/>
            <a:ext cx="75806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2800" dirty="0" smtClean="0"/>
              <a:t>„</a:t>
            </a:r>
            <a:r>
              <a:rPr lang="en-US" sz="2800" dirty="0" smtClean="0"/>
              <a:t>Mozzarella</a:t>
            </a:r>
            <a:r>
              <a:rPr lang="hr-HR" sz="2800" dirty="0" smtClean="0"/>
              <a:t>”</a:t>
            </a:r>
            <a:r>
              <a:rPr lang="en-US" sz="2800" dirty="0" smtClean="0"/>
              <a:t> </a:t>
            </a:r>
            <a:r>
              <a:rPr lang="hr-HR" sz="2800" dirty="0" smtClean="0"/>
              <a:t>ako teže između </a:t>
            </a:r>
            <a:r>
              <a:rPr lang="en-US" sz="2800" dirty="0" smtClean="0"/>
              <a:t>250 </a:t>
            </a:r>
            <a:r>
              <a:rPr lang="hr-HR" sz="2800" dirty="0" smtClean="0"/>
              <a:t>i</a:t>
            </a:r>
            <a:r>
              <a:rPr lang="en-US" sz="2800" dirty="0" smtClean="0"/>
              <a:t> </a:t>
            </a:r>
            <a:r>
              <a:rPr lang="en-US" sz="2800" dirty="0"/>
              <a:t>500 g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62639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B04114C-0E56-43A2-BE97-EF14AED20C6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129293"/>
            <a:ext cx="8229600" cy="5281339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149B97B-16A2-4A35-A2A0-70A0B84D0246}"/>
              </a:ext>
            </a:extLst>
          </p:cNvPr>
          <p:cNvSpPr txBox="1"/>
          <p:nvPr/>
        </p:nvSpPr>
        <p:spPr>
          <a:xfrm>
            <a:off x="0" y="3077464"/>
            <a:ext cx="38444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smtClean="0"/>
              <a:t>Ručno oblikovanje</a:t>
            </a:r>
            <a:r>
              <a:rPr lang="hr-HR" sz="2800" dirty="0" smtClean="0"/>
              <a:t> sira </a:t>
            </a:r>
            <a:r>
              <a:rPr lang="hr-HR" sz="2800" b="1" i="1" dirty="0" smtClean="0"/>
              <a:t>scamorze</a:t>
            </a:r>
            <a:r>
              <a:rPr lang="hr-HR" sz="2800" dirty="0" smtClean="0"/>
              <a:t> ili ostalih </a:t>
            </a:r>
            <a:r>
              <a:rPr lang="hr-HR" sz="2800" i="1" dirty="0" smtClean="0"/>
              <a:t>pasta filata </a:t>
            </a:r>
            <a:r>
              <a:rPr lang="hr-HR" sz="2800" dirty="0" smtClean="0"/>
              <a:t>sireva.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5240663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F063112-F741-4C54-AF98-E755C84B27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484" y="1117600"/>
            <a:ext cx="8409516" cy="57404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A5B72B7-1748-46FA-92EF-983A46424FE8}"/>
              </a:ext>
            </a:extLst>
          </p:cNvPr>
          <p:cNvSpPr txBox="1"/>
          <p:nvPr/>
        </p:nvSpPr>
        <p:spPr>
          <a:xfrm>
            <a:off x="147780" y="2365993"/>
            <a:ext cx="33457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dirty="0" smtClean="0"/>
              <a:t>R</a:t>
            </a:r>
            <a:r>
              <a:rPr lang="en-US" sz="2800" dirty="0" err="1" smtClean="0"/>
              <a:t>učno</a:t>
            </a:r>
            <a:r>
              <a:rPr lang="en-US" sz="2800" dirty="0" smtClean="0"/>
              <a:t> </a:t>
            </a:r>
            <a:r>
              <a:rPr lang="en-US" sz="2800" dirty="0" err="1"/>
              <a:t>ili</a:t>
            </a:r>
            <a:r>
              <a:rPr lang="en-US" sz="2800" dirty="0"/>
              <a:t> </a:t>
            </a:r>
            <a:r>
              <a:rPr lang="en-US" sz="2800" dirty="0" err="1" smtClean="0"/>
              <a:t>stroj</a:t>
            </a:r>
            <a:r>
              <a:rPr lang="hr-HR" sz="2800" dirty="0" smtClean="0"/>
              <a:t>no razvučeni gruš se</a:t>
            </a:r>
            <a:r>
              <a:rPr lang="en-US" sz="2800" dirty="0" smtClean="0"/>
              <a:t> </a:t>
            </a:r>
            <a:r>
              <a:rPr lang="en-US" sz="2800" b="1" dirty="0" err="1"/>
              <a:t>reže</a:t>
            </a:r>
            <a:r>
              <a:rPr lang="en-US" sz="2800" b="1" dirty="0"/>
              <a:t> </a:t>
            </a:r>
            <a:r>
              <a:rPr lang="en-US" sz="2800" b="1" dirty="0" err="1" smtClean="0"/>
              <a:t>nožem</a:t>
            </a:r>
            <a:r>
              <a:rPr lang="en-US" sz="2800" b="1" dirty="0" smtClean="0"/>
              <a:t> </a:t>
            </a:r>
            <a:r>
              <a:rPr lang="en-US" sz="2800" b="1" dirty="0"/>
              <a:t>u </a:t>
            </a:r>
            <a:r>
              <a:rPr lang="en-US" sz="2800" b="1" dirty="0" err="1"/>
              <a:t>željenim</a:t>
            </a:r>
            <a:r>
              <a:rPr lang="en-US" sz="2800" b="1" dirty="0"/>
              <a:t> </a:t>
            </a:r>
            <a:r>
              <a:rPr lang="en-US" sz="2800" b="1" dirty="0" err="1"/>
              <a:t>količinama</a:t>
            </a:r>
            <a:r>
              <a:rPr lang="en-US" sz="2800" b="1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oblikuje</a:t>
            </a:r>
            <a:r>
              <a:rPr lang="en-US" sz="2800" dirty="0"/>
              <a:t> </a:t>
            </a:r>
            <a:r>
              <a:rPr lang="en-US" sz="2800" dirty="0" err="1"/>
              <a:t>ručno</a:t>
            </a:r>
            <a:r>
              <a:rPr lang="en-US" sz="2800" dirty="0"/>
              <a:t>.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8508473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48F87E6-F57A-4A18-BD41-B63C0BB4E1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484" y="1111045"/>
            <a:ext cx="8409516" cy="5191432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4609269-B4CB-40CB-ACC5-88A8639AFB15}"/>
              </a:ext>
            </a:extLst>
          </p:cNvPr>
          <p:cNvSpPr txBox="1"/>
          <p:nvPr/>
        </p:nvSpPr>
        <p:spPr>
          <a:xfrm>
            <a:off x="343791" y="2583376"/>
            <a:ext cx="305980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/>
              <a:t>Tijesto</a:t>
            </a:r>
            <a:r>
              <a:rPr lang="en-US" sz="2800" b="1" dirty="0"/>
              <a:t> se </a:t>
            </a:r>
            <a:r>
              <a:rPr lang="en-US" sz="2800" b="1" dirty="0" err="1"/>
              <a:t>tako</a:t>
            </a:r>
            <a:r>
              <a:rPr lang="en-US" sz="2800" b="1" dirty="0"/>
              <a:t> </a:t>
            </a:r>
            <a:r>
              <a:rPr lang="hr-HR" sz="2800" b="1" dirty="0" smtClean="0"/>
              <a:t>„</a:t>
            </a:r>
            <a:r>
              <a:rPr lang="en-US" sz="2800" b="1" dirty="0" err="1" smtClean="0"/>
              <a:t>razvlači</a:t>
            </a:r>
            <a:r>
              <a:rPr lang="hr-HR" sz="2800" b="1" dirty="0" smtClean="0"/>
              <a:t>”</a:t>
            </a:r>
            <a:r>
              <a:rPr lang="en-US" sz="2800" b="1" dirty="0" smtClean="0"/>
              <a:t> </a:t>
            </a:r>
            <a:r>
              <a:rPr lang="hr-HR" sz="2800" b="1" dirty="0" smtClean="0"/>
              <a:t>u svim smjerovima </a:t>
            </a:r>
            <a:r>
              <a:rPr lang="en-US" sz="2800" dirty="0" err="1" smtClean="0"/>
              <a:t>i</a:t>
            </a:r>
            <a:r>
              <a:rPr lang="en-US" sz="2800" dirty="0" smtClean="0"/>
              <a:t> </a:t>
            </a:r>
            <a:r>
              <a:rPr lang="hr-HR" sz="2800" dirty="0" smtClean="0"/>
              <a:t>mijesi u rukama</a:t>
            </a:r>
            <a:r>
              <a:rPr lang="en-US" sz="2800" dirty="0" smtClean="0"/>
              <a:t> </a:t>
            </a:r>
            <a:r>
              <a:rPr lang="en-US" sz="2800" dirty="0" err="1"/>
              <a:t>dajući</a:t>
            </a:r>
            <a:r>
              <a:rPr lang="en-US" sz="2800" dirty="0"/>
              <a:t> </a:t>
            </a:r>
            <a:r>
              <a:rPr lang="en-US" sz="2800" dirty="0" err="1"/>
              <a:t>željeni</a:t>
            </a:r>
            <a:r>
              <a:rPr lang="en-US" sz="2800" dirty="0"/>
              <a:t> </a:t>
            </a:r>
            <a:r>
              <a:rPr lang="en-US" sz="2800" dirty="0" err="1"/>
              <a:t>oblik</a:t>
            </a:r>
            <a:r>
              <a:rPr lang="en-US" sz="2800" dirty="0"/>
              <a:t>.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1402160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1BEC497-5602-4EB1-A7E6-B70DD8D1833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735" y="1134533"/>
            <a:ext cx="8249265" cy="5723467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55080B7-3D03-45BA-A33D-5767C18E5288}"/>
              </a:ext>
            </a:extLst>
          </p:cNvPr>
          <p:cNvSpPr txBox="1"/>
          <p:nvPr/>
        </p:nvSpPr>
        <p:spPr>
          <a:xfrm>
            <a:off x="305650" y="1700001"/>
            <a:ext cx="318261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smtClean="0"/>
              <a:t>Tradicionalno</a:t>
            </a:r>
            <a:r>
              <a:rPr lang="en-US" sz="2800" dirty="0" smtClean="0"/>
              <a:t>, </a:t>
            </a:r>
            <a:r>
              <a:rPr lang="en-US" sz="2800" dirty="0" err="1"/>
              <a:t>tako</a:t>
            </a:r>
            <a:r>
              <a:rPr lang="en-US" sz="2800" dirty="0"/>
              <a:t> </a:t>
            </a:r>
            <a:r>
              <a:rPr lang="en-US" sz="2800" dirty="0" err="1"/>
              <a:t>razvučeni</a:t>
            </a:r>
            <a:r>
              <a:rPr lang="en-US" sz="2800" dirty="0"/>
              <a:t> </a:t>
            </a:r>
            <a:r>
              <a:rPr lang="en-US" sz="2800" dirty="0" err="1"/>
              <a:t>dijelovi</a:t>
            </a:r>
            <a:r>
              <a:rPr lang="en-US" sz="2800" dirty="0"/>
              <a:t> se </a:t>
            </a:r>
            <a:r>
              <a:rPr lang="en-US" sz="2800" dirty="0" err="1"/>
              <a:t>jednom</a:t>
            </a:r>
            <a:r>
              <a:rPr lang="en-US" sz="2800" dirty="0"/>
              <a:t> </a:t>
            </a:r>
            <a:r>
              <a:rPr lang="en-US" sz="2800" dirty="0" err="1"/>
              <a:t>rukom</a:t>
            </a:r>
            <a:r>
              <a:rPr lang="en-US" sz="2800" dirty="0"/>
              <a:t> </a:t>
            </a:r>
            <a:r>
              <a:rPr lang="en-US" sz="2800" dirty="0" err="1"/>
              <a:t>stežu</a:t>
            </a:r>
            <a:r>
              <a:rPr lang="en-US" sz="2800" dirty="0"/>
              <a:t> </a:t>
            </a:r>
            <a:r>
              <a:rPr lang="en-US" sz="2800" dirty="0" err="1"/>
              <a:t>kako</a:t>
            </a:r>
            <a:r>
              <a:rPr lang="en-US" sz="2800" dirty="0"/>
              <a:t> bi se </a:t>
            </a:r>
            <a:r>
              <a:rPr lang="hr-HR" sz="2800" dirty="0" smtClean="0"/>
              <a:t>formiralo</a:t>
            </a:r>
            <a:r>
              <a:rPr lang="en-US" sz="2800" dirty="0" smtClean="0"/>
              <a:t> </a:t>
            </a:r>
            <a:r>
              <a:rPr lang="hr-HR" sz="2800" dirty="0" smtClean="0"/>
              <a:t>„</a:t>
            </a:r>
            <a:r>
              <a:rPr lang="en-US" sz="2800" b="1" dirty="0" err="1" smtClean="0"/>
              <a:t>usko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grlo</a:t>
            </a:r>
            <a:r>
              <a:rPr lang="hr-HR" sz="2800" dirty="0" smtClean="0"/>
              <a:t>”</a:t>
            </a:r>
            <a:r>
              <a:rPr lang="en-US" sz="2800" dirty="0" smtClean="0"/>
              <a:t> </a:t>
            </a:r>
            <a:r>
              <a:rPr lang="en-US" sz="2800" dirty="0" err="1"/>
              <a:t>gdje</a:t>
            </a:r>
            <a:r>
              <a:rPr lang="en-US" sz="2800" dirty="0"/>
              <a:t> se sir </a:t>
            </a:r>
            <a:r>
              <a:rPr lang="en-US" sz="2800" i="1" dirty="0" err="1"/>
              <a:t>scamorza</a:t>
            </a:r>
            <a:r>
              <a:rPr lang="en-US" sz="2800" dirty="0"/>
              <a:t> </a:t>
            </a:r>
            <a:r>
              <a:rPr lang="en-US" sz="2800" dirty="0" err="1"/>
              <a:t>veže</a:t>
            </a:r>
            <a:r>
              <a:rPr lang="en-US" sz="2800" dirty="0"/>
              <a:t> </a:t>
            </a:r>
            <a:r>
              <a:rPr lang="en-US" sz="2800" dirty="0" err="1"/>
              <a:t>koncem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vješa</a:t>
            </a:r>
            <a:r>
              <a:rPr lang="en-US" sz="2800" dirty="0"/>
              <a:t> </a:t>
            </a:r>
            <a:r>
              <a:rPr lang="en-US" sz="2800" dirty="0" err="1"/>
              <a:t>tijekom</a:t>
            </a:r>
            <a:r>
              <a:rPr lang="en-US" sz="2800" dirty="0"/>
              <a:t> </a:t>
            </a:r>
            <a:r>
              <a:rPr lang="en-US" sz="2800" dirty="0" err="1"/>
              <a:t>zrenja</a:t>
            </a:r>
            <a:r>
              <a:rPr lang="en-US" sz="2800" dirty="0"/>
              <a:t>.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8856528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2FF3F71-F10A-41DC-88AE-D388BF3F24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244" y="1117600"/>
            <a:ext cx="8586756" cy="57404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F7C346F-85AB-4685-B444-A948F14CFE47}"/>
              </a:ext>
            </a:extLst>
          </p:cNvPr>
          <p:cNvSpPr txBox="1"/>
          <p:nvPr/>
        </p:nvSpPr>
        <p:spPr>
          <a:xfrm>
            <a:off x="393290" y="2491882"/>
            <a:ext cx="29933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Nakon</a:t>
            </a:r>
            <a:r>
              <a:rPr lang="en-US" sz="2800" dirty="0"/>
              <a:t> </a:t>
            </a:r>
            <a:r>
              <a:rPr lang="en-US" sz="2800" dirty="0" err="1"/>
              <a:t>što</a:t>
            </a:r>
            <a:r>
              <a:rPr lang="en-US" sz="2800" dirty="0"/>
              <a:t> </a:t>
            </a:r>
            <a:r>
              <a:rPr lang="hr-HR" sz="2800" dirty="0" smtClean="0"/>
              <a:t>postigne </a:t>
            </a:r>
            <a:r>
              <a:rPr lang="en-US" sz="2800" dirty="0" err="1" smtClean="0"/>
              <a:t>željeni</a:t>
            </a:r>
            <a:r>
              <a:rPr lang="en-US" sz="2800" dirty="0" smtClean="0"/>
              <a:t> </a:t>
            </a:r>
            <a:r>
              <a:rPr lang="en-US" sz="2800" dirty="0" err="1"/>
              <a:t>oblik</a:t>
            </a:r>
            <a:r>
              <a:rPr lang="en-US" sz="2800" dirty="0"/>
              <a:t>, </a:t>
            </a:r>
            <a:r>
              <a:rPr lang="en-US" sz="2800" dirty="0" err="1"/>
              <a:t>vrlo</a:t>
            </a:r>
            <a:r>
              <a:rPr lang="en-US" sz="2800" dirty="0"/>
              <a:t> </a:t>
            </a:r>
            <a:r>
              <a:rPr lang="en-US" sz="2800" b="1" dirty="0" err="1"/>
              <a:t>nježno</a:t>
            </a:r>
            <a:r>
              <a:rPr lang="en-US" sz="2800" b="1" dirty="0"/>
              <a:t> se </a:t>
            </a:r>
            <a:r>
              <a:rPr lang="en-US" sz="2800" b="1" dirty="0" err="1" smtClean="0"/>
              <a:t>stavlja</a:t>
            </a:r>
            <a:r>
              <a:rPr lang="hr-HR" sz="2800" b="1" dirty="0" smtClean="0"/>
              <a:t>ju</a:t>
            </a:r>
            <a:r>
              <a:rPr lang="en-US" sz="2800" b="1" dirty="0" smtClean="0"/>
              <a:t> </a:t>
            </a:r>
            <a:r>
              <a:rPr lang="en-US" sz="2800" b="1" dirty="0"/>
              <a:t>u </a:t>
            </a:r>
            <a:r>
              <a:rPr lang="en-US" sz="2800" b="1" dirty="0" err="1"/>
              <a:t>hladnu</a:t>
            </a:r>
            <a:r>
              <a:rPr lang="en-US" sz="2800" b="1" dirty="0"/>
              <a:t> </a:t>
            </a:r>
            <a:r>
              <a:rPr lang="en-US" sz="2800" b="1" dirty="0" err="1"/>
              <a:t>vodu</a:t>
            </a:r>
            <a:r>
              <a:rPr lang="en-US" sz="2800" b="1" dirty="0"/>
              <a:t> </a:t>
            </a:r>
            <a:r>
              <a:rPr lang="en-US" sz="2800" b="1" dirty="0" err="1"/>
              <a:t>radi</a:t>
            </a:r>
            <a:r>
              <a:rPr lang="en-US" sz="2800" b="1" dirty="0"/>
              <a:t> </a:t>
            </a:r>
            <a:r>
              <a:rPr lang="en-US" sz="2800" b="1" dirty="0" err="1"/>
              <a:t>učvršćivanja</a:t>
            </a:r>
            <a:r>
              <a:rPr lang="en-US" sz="2800" b="1" dirty="0"/>
              <a:t>.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23165649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60AF3BB-234F-4735-8DFA-23E2EFD2231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200" y="1117601"/>
            <a:ext cx="8330098" cy="57404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9B56051F-A112-49B6-830F-B2ABB24A4794}"/>
              </a:ext>
            </a:extLst>
          </p:cNvPr>
          <p:cNvSpPr txBox="1"/>
          <p:nvPr/>
        </p:nvSpPr>
        <p:spPr>
          <a:xfrm flipH="1">
            <a:off x="733507" y="2864416"/>
            <a:ext cx="24838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Na </a:t>
            </a:r>
            <a:r>
              <a:rPr lang="en-US" sz="2800" dirty="0" err="1"/>
              <a:t>taj</a:t>
            </a:r>
            <a:r>
              <a:rPr lang="en-US" sz="2800" dirty="0"/>
              <a:t> </a:t>
            </a:r>
            <a:r>
              <a:rPr lang="en-US" sz="2800" dirty="0" err="1"/>
              <a:t>način</a:t>
            </a:r>
            <a:r>
              <a:rPr lang="en-US" sz="2800" dirty="0"/>
              <a:t> </a:t>
            </a:r>
            <a:r>
              <a:rPr lang="en-US" sz="2800" dirty="0" err="1"/>
              <a:t>pokušavamo</a:t>
            </a:r>
            <a:r>
              <a:rPr lang="en-US" sz="2800" dirty="0"/>
              <a:t> </a:t>
            </a:r>
            <a:r>
              <a:rPr lang="en-US" sz="2800" dirty="0" err="1"/>
              <a:t>ohladiti</a:t>
            </a:r>
            <a:r>
              <a:rPr lang="en-US" sz="2800" dirty="0"/>
              <a:t> </a:t>
            </a:r>
            <a:r>
              <a:rPr lang="hr-HR" sz="2800" dirty="0" smtClean="0"/>
              <a:t>sir </a:t>
            </a:r>
            <a:r>
              <a:rPr lang="en-US" sz="2800" dirty="0" err="1" smtClean="0"/>
              <a:t>uz</a:t>
            </a:r>
            <a:r>
              <a:rPr lang="en-US" sz="2800" dirty="0" smtClean="0"/>
              <a:t> </a:t>
            </a:r>
            <a:r>
              <a:rPr lang="en-US" sz="2800" b="1" dirty="0" err="1"/>
              <a:t>zadržavanje</a:t>
            </a:r>
            <a:r>
              <a:rPr lang="en-US" sz="2800" b="1" dirty="0"/>
              <a:t> </a:t>
            </a:r>
            <a:r>
              <a:rPr lang="hr-HR" sz="2800" b="1" dirty="0" smtClean="0"/>
              <a:t>željenog</a:t>
            </a:r>
            <a:r>
              <a:rPr lang="en-US" sz="2800" b="1" dirty="0" smtClean="0"/>
              <a:t> </a:t>
            </a:r>
            <a:r>
              <a:rPr lang="en-US" sz="2800" b="1" dirty="0" err="1"/>
              <a:t>oblika</a:t>
            </a:r>
            <a:r>
              <a:rPr lang="en-US" sz="2800" dirty="0"/>
              <a:t>.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406021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8341C54-0107-4092-8A85-99C2B92A2A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484" y="1117600"/>
            <a:ext cx="8409516" cy="57404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11B8435-F6AC-45BF-91E0-DF3F80434E86}"/>
              </a:ext>
            </a:extLst>
          </p:cNvPr>
          <p:cNvSpPr txBox="1"/>
          <p:nvPr/>
        </p:nvSpPr>
        <p:spPr>
          <a:xfrm>
            <a:off x="78659" y="2090172"/>
            <a:ext cx="352251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dirty="0" smtClean="0"/>
              <a:t>Nakon hlađenja, </a:t>
            </a:r>
            <a:r>
              <a:rPr lang="hr-HR" sz="2800" b="1" dirty="0" smtClean="0"/>
              <a:t>atipični djelovi se preoblikuju </a:t>
            </a:r>
            <a:r>
              <a:rPr lang="hr-HR" sz="2800" dirty="0" smtClean="0"/>
              <a:t>palcem kako bi se sirno tijesto pravilno zaokružilo.</a:t>
            </a:r>
            <a:endParaRPr lang="it-IT" sz="1926" dirty="0"/>
          </a:p>
        </p:txBody>
      </p:sp>
    </p:spTree>
    <p:extLst>
      <p:ext uri="{BB962C8B-B14F-4D97-AF65-F5344CB8AC3E}">
        <p14:creationId xmlns:p14="http://schemas.microsoft.com/office/powerpoint/2010/main" val="167151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E2F0258-5083-42E8-8F47-25278544B1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432" y="1117600"/>
            <a:ext cx="8524568" cy="57404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C2850BB-721D-4059-B906-6C9394B1782A}"/>
              </a:ext>
            </a:extLst>
          </p:cNvPr>
          <p:cNvSpPr txBox="1"/>
          <p:nvPr/>
        </p:nvSpPr>
        <p:spPr>
          <a:xfrm>
            <a:off x="50799" y="2808389"/>
            <a:ext cx="34707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i="1" dirty="0" smtClean="0"/>
              <a:t>S</a:t>
            </a:r>
            <a:r>
              <a:rPr lang="en-US" sz="2800" i="1" dirty="0" err="1" smtClean="0"/>
              <a:t>camorza</a:t>
            </a:r>
            <a:r>
              <a:rPr lang="en-US" sz="2800" dirty="0" smtClean="0"/>
              <a:t> </a:t>
            </a:r>
            <a:r>
              <a:rPr lang="hr-HR" sz="2800" dirty="0" smtClean="0"/>
              <a:t>sir se</a:t>
            </a:r>
            <a:r>
              <a:rPr lang="en-US" sz="2800" dirty="0" smtClean="0"/>
              <a:t> </a:t>
            </a:r>
            <a:r>
              <a:rPr lang="hr-HR" sz="2800" dirty="0" smtClean="0"/>
              <a:t>dalje hladi te mu se </a:t>
            </a:r>
            <a:r>
              <a:rPr lang="hr-HR" sz="2800" b="1" dirty="0" smtClean="0"/>
              <a:t>krajevi vežu koncem.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77787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402B8EF-D884-42B4-961C-B2F0D00D8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499" y="0"/>
            <a:ext cx="5143501" cy="685800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D66660E-7F39-4392-94E8-64A9259AEBBE}"/>
              </a:ext>
            </a:extLst>
          </p:cNvPr>
          <p:cNvSpPr txBox="1"/>
          <p:nvPr/>
        </p:nvSpPr>
        <p:spPr>
          <a:xfrm>
            <a:off x="123936" y="1120603"/>
            <a:ext cx="678018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/>
              <a:t>Nakon</a:t>
            </a:r>
            <a:r>
              <a:rPr lang="en-US" sz="2400" dirty="0"/>
              <a:t> </a:t>
            </a:r>
            <a:r>
              <a:rPr lang="en-US" sz="2400" dirty="0" err="1"/>
              <a:t>što</a:t>
            </a:r>
            <a:r>
              <a:rPr lang="en-US" sz="2400" dirty="0"/>
              <a:t> se </a:t>
            </a:r>
            <a:r>
              <a:rPr lang="en-US" sz="2400" dirty="0" err="1"/>
              <a:t>kotao</a:t>
            </a:r>
            <a:r>
              <a:rPr lang="en-US" sz="2400" dirty="0"/>
              <a:t> </a:t>
            </a:r>
            <a:r>
              <a:rPr lang="en-US" sz="2400" dirty="0" err="1"/>
              <a:t>napuni</a:t>
            </a:r>
            <a:r>
              <a:rPr lang="en-US" sz="2400" dirty="0"/>
              <a:t>, </a:t>
            </a:r>
            <a:r>
              <a:rPr lang="en-US" sz="2400" b="1" dirty="0" err="1"/>
              <a:t>dodaje</a:t>
            </a:r>
            <a:r>
              <a:rPr lang="en-US" sz="2400" b="1" dirty="0"/>
              <a:t> se </a:t>
            </a:r>
            <a:r>
              <a:rPr lang="en-US" sz="2400" b="1" dirty="0" err="1" smtClean="0"/>
              <a:t>sirutka</a:t>
            </a:r>
            <a:r>
              <a:rPr lang="en-US" sz="2400" b="1" dirty="0" smtClean="0"/>
              <a:t> </a:t>
            </a:r>
            <a:r>
              <a:rPr lang="en-US" sz="2400" b="1" dirty="0"/>
              <a:t>u </a:t>
            </a:r>
            <a:r>
              <a:rPr lang="en-US" sz="2400" b="1" dirty="0" err="1"/>
              <a:t>količinama</a:t>
            </a:r>
            <a:r>
              <a:rPr lang="en-US" sz="2400" b="1" dirty="0"/>
              <a:t> od 2 do 4%</a:t>
            </a:r>
            <a:r>
              <a:rPr lang="en-US" sz="2400" dirty="0"/>
              <a:t> </a:t>
            </a:r>
            <a:r>
              <a:rPr lang="en-US" sz="2400" dirty="0" err="1"/>
              <a:t>ovisno</a:t>
            </a:r>
            <a:r>
              <a:rPr lang="en-US" sz="2400" dirty="0"/>
              <a:t> o </a:t>
            </a:r>
            <a:r>
              <a:rPr lang="en-US" sz="2400" dirty="0" err="1"/>
              <a:t>godišnjem</a:t>
            </a:r>
            <a:r>
              <a:rPr lang="en-US" sz="2400" dirty="0"/>
              <a:t> </a:t>
            </a:r>
            <a:r>
              <a:rPr lang="en-US" sz="2400" dirty="0" err="1"/>
              <a:t>dobu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kiselosti</a:t>
            </a:r>
            <a:r>
              <a:rPr lang="en-US" sz="2400" dirty="0"/>
              <a:t> </a:t>
            </a:r>
            <a:r>
              <a:rPr lang="en-US" sz="2400" dirty="0" err="1"/>
              <a:t>mlijeka</a:t>
            </a:r>
            <a:r>
              <a:rPr lang="en-US" sz="2400" dirty="0"/>
              <a:t>, </a:t>
            </a:r>
            <a:r>
              <a:rPr lang="en-US" sz="2400" dirty="0" err="1"/>
              <a:t>odnosno</a:t>
            </a:r>
            <a:r>
              <a:rPr lang="en-US" sz="2400" dirty="0"/>
              <a:t> </a:t>
            </a:r>
            <a:r>
              <a:rPr lang="hr-HR" sz="2400" dirty="0" smtClean="0"/>
              <a:t>o </a:t>
            </a:r>
            <a:r>
              <a:rPr lang="en-US" sz="2400" dirty="0" err="1" smtClean="0"/>
              <a:t>odabrani</a:t>
            </a:r>
            <a:r>
              <a:rPr lang="hr-HR" sz="2400" dirty="0" smtClean="0"/>
              <a:t>m</a:t>
            </a:r>
            <a:r>
              <a:rPr lang="en-US" sz="2400" dirty="0" smtClean="0"/>
              <a:t> </a:t>
            </a:r>
            <a:r>
              <a:rPr lang="hr-HR" sz="2400" dirty="0" smtClean="0"/>
              <a:t>mikroorganizmima</a:t>
            </a:r>
            <a:r>
              <a:rPr lang="en-US" sz="2400" dirty="0" smtClean="0"/>
              <a:t>.</a:t>
            </a:r>
            <a:endParaRPr lang="hr-HR" sz="2400" dirty="0" smtClean="0"/>
          </a:p>
          <a:p>
            <a:pPr algn="just"/>
            <a:r>
              <a:rPr lang="en-US" sz="2400" dirty="0" err="1"/>
              <a:t>Obično</a:t>
            </a:r>
            <a:r>
              <a:rPr lang="en-US" sz="2400" dirty="0"/>
              <a:t> se </a:t>
            </a:r>
            <a:r>
              <a:rPr lang="en-US" sz="2400" dirty="0" err="1"/>
              <a:t>koristi</a:t>
            </a:r>
            <a:r>
              <a:rPr lang="en-US" sz="2400" dirty="0"/>
              <a:t> </a:t>
            </a:r>
            <a:r>
              <a:rPr lang="en-US" sz="2400" b="1" dirty="0" err="1"/>
              <a:t>prirodna</a:t>
            </a:r>
            <a:r>
              <a:rPr lang="en-US" sz="2400" b="1" dirty="0"/>
              <a:t> </a:t>
            </a:r>
            <a:r>
              <a:rPr lang="en-US" sz="2400" b="1" dirty="0" err="1" smtClean="0"/>
              <a:t>sirutka</a:t>
            </a:r>
            <a:r>
              <a:rPr lang="en-US" sz="2400" dirty="0" smtClean="0"/>
              <a:t> </a:t>
            </a:r>
            <a:r>
              <a:rPr lang="en-US" sz="2400" dirty="0" err="1"/>
              <a:t>proizvedena</a:t>
            </a:r>
            <a:r>
              <a:rPr lang="en-US" sz="2400" dirty="0"/>
              <a:t> u </a:t>
            </a:r>
            <a:r>
              <a:rPr lang="en-US" sz="2400" dirty="0" err="1" smtClean="0"/>
              <a:t>mljekari</a:t>
            </a:r>
            <a:r>
              <a:rPr lang="hr-HR" sz="2400" dirty="0"/>
              <a:t>;</a:t>
            </a:r>
            <a:r>
              <a:rPr lang="en-US" sz="2400" dirty="0" smtClean="0"/>
              <a:t> </a:t>
            </a:r>
            <a:r>
              <a:rPr lang="en-US" sz="2400" b="1" dirty="0" err="1" smtClean="0"/>
              <a:t>sirutka</a:t>
            </a:r>
            <a:r>
              <a:rPr lang="en-US" sz="2400" b="1" dirty="0" smtClean="0"/>
              <a:t> </a:t>
            </a:r>
            <a:r>
              <a:rPr lang="en-US" sz="2400" b="1" dirty="0"/>
              <a:t>od </a:t>
            </a:r>
            <a:r>
              <a:rPr lang="en-US" sz="2400" b="1" dirty="0" err="1"/>
              <a:t>prethodnog</a:t>
            </a:r>
            <a:r>
              <a:rPr lang="en-US" sz="2400" b="1" dirty="0"/>
              <a:t> </a:t>
            </a:r>
            <a:r>
              <a:rPr lang="en-US" sz="2400" b="1" dirty="0" smtClean="0"/>
              <a:t>dana</a:t>
            </a:r>
            <a:r>
              <a:rPr lang="hr-HR" sz="2400" b="1" dirty="0" smtClean="0"/>
              <a:t> ostavi se da</a:t>
            </a:r>
            <a:r>
              <a:rPr lang="en-US" sz="2400" b="1" dirty="0" smtClean="0"/>
              <a:t> </a:t>
            </a:r>
            <a:r>
              <a:rPr lang="en-US" sz="2400" b="1" dirty="0" err="1"/>
              <a:t>preko</a:t>
            </a:r>
            <a:r>
              <a:rPr lang="en-US" sz="2400" b="1" dirty="0"/>
              <a:t> </a:t>
            </a:r>
            <a:r>
              <a:rPr lang="en-US" sz="2400" b="1" dirty="0" err="1"/>
              <a:t>noći</a:t>
            </a:r>
            <a:r>
              <a:rPr lang="en-US" sz="2400" b="1" dirty="0"/>
              <a:t> </a:t>
            </a:r>
            <a:r>
              <a:rPr lang="en-US" sz="2400" b="1" dirty="0" err="1" smtClean="0"/>
              <a:t>spontano</a:t>
            </a:r>
            <a:r>
              <a:rPr lang="en-US" sz="2400" b="1" dirty="0" smtClean="0"/>
              <a:t> </a:t>
            </a:r>
            <a:r>
              <a:rPr lang="en-US" sz="2400" b="1" dirty="0" err="1"/>
              <a:t>zakiseli</a:t>
            </a:r>
            <a:r>
              <a:rPr lang="en-US" sz="2400" b="1" dirty="0"/>
              <a:t> </a:t>
            </a:r>
            <a:r>
              <a:rPr lang="en-US" sz="2400" b="1" dirty="0" err="1" smtClean="0"/>
              <a:t>dok</a:t>
            </a:r>
            <a:r>
              <a:rPr lang="en-US" sz="2400" b="1" dirty="0" smtClean="0"/>
              <a:t> </a:t>
            </a:r>
            <a:r>
              <a:rPr lang="en-US" sz="2400" b="1" dirty="0"/>
              <a:t>ne </a:t>
            </a:r>
            <a:r>
              <a:rPr lang="en-US" sz="2400" b="1" dirty="0" err="1"/>
              <a:t>dosegne</a:t>
            </a:r>
            <a:r>
              <a:rPr lang="en-US" sz="2400" b="1" dirty="0"/>
              <a:t> </a:t>
            </a:r>
            <a:r>
              <a:rPr lang="en-US" sz="2400" b="1" dirty="0" err="1"/>
              <a:t>kiselost</a:t>
            </a:r>
            <a:r>
              <a:rPr lang="en-US" sz="2400" b="1" dirty="0"/>
              <a:t> od 40°SH</a:t>
            </a:r>
            <a:r>
              <a:rPr lang="en-US" sz="2400" dirty="0" smtClean="0"/>
              <a:t>.</a:t>
            </a:r>
            <a:endParaRPr lang="hr-HR" sz="2400" dirty="0" smtClean="0"/>
          </a:p>
          <a:p>
            <a:pPr algn="just"/>
            <a:r>
              <a:rPr lang="en-US" sz="2400" dirty="0" err="1"/>
              <a:t>Količina</a:t>
            </a:r>
            <a:r>
              <a:rPr lang="en-US" sz="2400" dirty="0"/>
              <a:t> </a:t>
            </a:r>
            <a:r>
              <a:rPr lang="en-US" sz="2400" dirty="0" err="1"/>
              <a:t>sirutke</a:t>
            </a:r>
            <a:r>
              <a:rPr lang="en-US" sz="2400" dirty="0"/>
              <a:t> </a:t>
            </a:r>
            <a:r>
              <a:rPr lang="en-US" sz="2400" dirty="0" err="1"/>
              <a:t>koju</a:t>
            </a:r>
            <a:r>
              <a:rPr lang="en-US" sz="2400" dirty="0"/>
              <a:t> </a:t>
            </a:r>
            <a:r>
              <a:rPr lang="en-US" sz="2400" dirty="0" err="1"/>
              <a:t>treba</a:t>
            </a:r>
            <a:r>
              <a:rPr lang="en-US" sz="2400" dirty="0"/>
              <a:t> </a:t>
            </a:r>
            <a:r>
              <a:rPr lang="en-US" sz="2400" dirty="0" err="1"/>
              <a:t>dodati</a:t>
            </a:r>
            <a:r>
              <a:rPr lang="en-US" sz="2400" dirty="0"/>
              <a:t> je </a:t>
            </a:r>
            <a:r>
              <a:rPr lang="en-US" sz="2400" dirty="0" err="1"/>
              <a:t>približno</a:t>
            </a:r>
            <a:r>
              <a:rPr lang="en-US" sz="2400" dirty="0"/>
              <a:t> 2%, </a:t>
            </a:r>
            <a:r>
              <a:rPr lang="en-US" sz="2400" dirty="0" err="1"/>
              <a:t>odnosno</a:t>
            </a:r>
            <a:r>
              <a:rPr lang="en-US" sz="2400" dirty="0"/>
              <a:t> </a:t>
            </a:r>
            <a:r>
              <a:rPr lang="en-US" sz="2400" b="1" dirty="0"/>
              <a:t>2 </a:t>
            </a:r>
            <a:r>
              <a:rPr lang="en-US" sz="2400" b="1" dirty="0" err="1"/>
              <a:t>litre</a:t>
            </a:r>
            <a:r>
              <a:rPr lang="en-US" sz="2400" b="1" dirty="0"/>
              <a:t> </a:t>
            </a:r>
            <a:r>
              <a:rPr lang="en-US" sz="2400" b="1" dirty="0" err="1"/>
              <a:t>za</a:t>
            </a:r>
            <a:r>
              <a:rPr lang="en-US" sz="2400" b="1" dirty="0"/>
              <a:t> </a:t>
            </a:r>
            <a:r>
              <a:rPr lang="en-US" sz="2400" b="1" dirty="0" err="1"/>
              <a:t>svaki</a:t>
            </a:r>
            <a:r>
              <a:rPr lang="en-US" sz="2400" b="1" dirty="0"/>
              <a:t> </a:t>
            </a:r>
            <a:r>
              <a:rPr lang="en-US" sz="2400" b="1" dirty="0" err="1"/>
              <a:t>hektolitar</a:t>
            </a:r>
            <a:r>
              <a:rPr lang="en-US" sz="2400" b="1" dirty="0"/>
              <a:t> </a:t>
            </a:r>
            <a:r>
              <a:rPr lang="en-US" sz="2400" b="1" dirty="0" err="1"/>
              <a:t>mlijeka</a:t>
            </a:r>
            <a:r>
              <a:rPr lang="en-US" sz="2400" b="1" dirty="0"/>
              <a:t> </a:t>
            </a:r>
            <a:r>
              <a:rPr lang="en-US" sz="2400" b="1" dirty="0" err="1" smtClean="0"/>
              <a:t>koj</a:t>
            </a:r>
            <a:r>
              <a:rPr lang="hr-HR" sz="2400" b="1" dirty="0" smtClean="0"/>
              <a:t>i</a:t>
            </a:r>
            <a:r>
              <a:rPr lang="en-US" sz="2400" b="1" dirty="0" smtClean="0"/>
              <a:t> </a:t>
            </a:r>
            <a:r>
              <a:rPr lang="en-US" sz="2400" b="1" dirty="0"/>
              <a:t>se </a:t>
            </a:r>
            <a:r>
              <a:rPr lang="en-US" sz="2400" b="1" dirty="0" err="1"/>
              <a:t>prerađuje</a:t>
            </a:r>
            <a:r>
              <a:rPr lang="en-US" sz="2400" dirty="0" smtClean="0"/>
              <a:t>.</a:t>
            </a:r>
            <a:endParaRPr lang="hr-HR" sz="2400" dirty="0" smtClean="0"/>
          </a:p>
          <a:p>
            <a:pPr algn="just"/>
            <a:r>
              <a:rPr lang="en-US" sz="2400" dirty="0" err="1"/>
              <a:t>Alternativno</a:t>
            </a:r>
            <a:r>
              <a:rPr lang="en-US" sz="2400" dirty="0"/>
              <a:t>, </a:t>
            </a:r>
            <a:r>
              <a:rPr lang="en-US" sz="2400" b="1" dirty="0" err="1" smtClean="0"/>
              <a:t>liofiliziran</a:t>
            </a:r>
            <a:r>
              <a:rPr lang="hr-HR" sz="2400" b="1" dirty="0" smtClean="0"/>
              <a:t>e</a:t>
            </a:r>
            <a:r>
              <a:rPr lang="en-US" sz="2400" b="1" dirty="0" smtClean="0"/>
              <a:t> </a:t>
            </a:r>
            <a:r>
              <a:rPr lang="hr-HR" sz="2400" b="1" dirty="0" smtClean="0"/>
              <a:t>bakterije mliječne kiseline </a:t>
            </a:r>
            <a:r>
              <a:rPr lang="en-US" sz="2400" dirty="0" smtClean="0"/>
              <a:t>se </a:t>
            </a:r>
            <a:r>
              <a:rPr lang="en-US" sz="2400" dirty="0" err="1"/>
              <a:t>također</a:t>
            </a:r>
            <a:r>
              <a:rPr lang="en-US" sz="2400" dirty="0"/>
              <a:t> </a:t>
            </a:r>
            <a:r>
              <a:rPr lang="en-US" sz="2400" dirty="0" err="1"/>
              <a:t>mogu</a:t>
            </a:r>
            <a:r>
              <a:rPr lang="en-US" sz="2400" dirty="0"/>
              <a:t> </a:t>
            </a:r>
            <a:r>
              <a:rPr lang="hr-HR" sz="2400" dirty="0" smtClean="0"/>
              <a:t>izravno dodavati </a:t>
            </a:r>
            <a:r>
              <a:rPr lang="en-US" sz="2400" dirty="0" smtClean="0"/>
              <a:t>u </a:t>
            </a:r>
            <a:r>
              <a:rPr lang="hr-HR" sz="2400" dirty="0" smtClean="0"/>
              <a:t>količinama</a:t>
            </a:r>
            <a:r>
              <a:rPr lang="en-US" sz="2400" dirty="0" smtClean="0"/>
              <a:t> </a:t>
            </a:r>
            <a:r>
              <a:rPr lang="en-US" sz="2400" dirty="0" err="1"/>
              <a:t>koje</a:t>
            </a:r>
            <a:r>
              <a:rPr lang="en-US" sz="2400" dirty="0"/>
              <a:t> </a:t>
            </a:r>
            <a:r>
              <a:rPr lang="en-US" sz="2400" dirty="0" err="1"/>
              <a:t>variraju</a:t>
            </a:r>
            <a:r>
              <a:rPr lang="en-US" sz="2400" dirty="0"/>
              <a:t> </a:t>
            </a:r>
            <a:r>
              <a:rPr lang="hr-HR" sz="2400" dirty="0" smtClean="0"/>
              <a:t>ovisno o proizvodu</a:t>
            </a:r>
            <a:r>
              <a:rPr lang="en-US" sz="2400" dirty="0" smtClean="0"/>
              <a:t>.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11625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F68BAD4-9E65-4EA4-8A28-5BCDBBB634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117600"/>
            <a:ext cx="8077200" cy="57404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9254D6B3-9706-4469-898F-D4F30B74CDD9}"/>
              </a:ext>
            </a:extLst>
          </p:cNvPr>
          <p:cNvSpPr txBox="1"/>
          <p:nvPr/>
        </p:nvSpPr>
        <p:spPr>
          <a:xfrm>
            <a:off x="155963" y="1984328"/>
            <a:ext cx="37209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dirty="0" smtClean="0"/>
              <a:t>Vezani dvoje po svoje, sirevi su </a:t>
            </a:r>
            <a:r>
              <a:rPr lang="hr-HR" sz="2800" b="1" dirty="0" smtClean="0"/>
              <a:t>obješeni 1-2 dana gdje se suše na temperaturi ispod 10°C </a:t>
            </a:r>
            <a:r>
              <a:rPr lang="hr-HR" sz="2800" dirty="0" smtClean="0"/>
              <a:t>s visokom relativnom vlažnošću zraka.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7817489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F72331D-3178-4E16-9FBB-A3CA4F6F23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594" y="1117601"/>
            <a:ext cx="8475406" cy="5214374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B34D0D0-80AE-4642-8788-FB149E112536}"/>
              </a:ext>
            </a:extLst>
          </p:cNvPr>
          <p:cNvSpPr txBox="1"/>
          <p:nvPr/>
        </p:nvSpPr>
        <p:spPr>
          <a:xfrm>
            <a:off x="168949" y="2601403"/>
            <a:ext cx="335537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smtClean="0"/>
              <a:t>Ostali oblici</a:t>
            </a:r>
            <a:r>
              <a:rPr lang="en-US" sz="2800" b="1" dirty="0" smtClean="0"/>
              <a:t>:</a:t>
            </a:r>
            <a:endParaRPr lang="hr-HR" sz="2800" b="1" dirty="0" smtClean="0"/>
          </a:p>
          <a:p>
            <a:pPr algn="just"/>
            <a:r>
              <a:rPr lang="hr-HR" sz="2800" b="1" dirty="0" smtClean="0"/>
              <a:t>„Pletenica”</a:t>
            </a:r>
            <a:r>
              <a:rPr lang="en-US" sz="2800" dirty="0"/>
              <a:t> </a:t>
            </a:r>
            <a:r>
              <a:rPr lang="en-US" sz="2800" dirty="0" err="1"/>
              <a:t>koja</a:t>
            </a:r>
            <a:r>
              <a:rPr lang="en-US" sz="2800" dirty="0"/>
              <a:t> se </a:t>
            </a:r>
            <a:r>
              <a:rPr lang="en-US" sz="2800" dirty="0" err="1" smtClean="0"/>
              <a:t>dobiva</a:t>
            </a:r>
            <a:r>
              <a:rPr lang="hr-HR" sz="2800" dirty="0" smtClean="0"/>
              <a:t> istezanjem</a:t>
            </a:r>
            <a:r>
              <a:rPr lang="en-US" sz="2800" dirty="0" smtClean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vezanjem</a:t>
            </a:r>
            <a:r>
              <a:rPr lang="en-US" sz="2800" dirty="0"/>
              <a:t> </a:t>
            </a:r>
            <a:r>
              <a:rPr lang="hr-HR" sz="2800" dirty="0" smtClean="0"/>
              <a:t>gruša</a:t>
            </a:r>
            <a:r>
              <a:rPr lang="en-US" sz="2800" dirty="0" smtClean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sebe</a:t>
            </a:r>
            <a:r>
              <a:rPr lang="en-US" sz="2800" dirty="0"/>
              <a:t> </a:t>
            </a:r>
            <a:r>
              <a:rPr lang="en-US" sz="2800" dirty="0" err="1"/>
              <a:t>nekoliko</a:t>
            </a:r>
            <a:r>
              <a:rPr lang="en-US" sz="2800" dirty="0"/>
              <a:t> puta.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5343887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7D76F4C-0876-4650-B3BB-D6FA57D16D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037" y="1134533"/>
            <a:ext cx="8725467" cy="5723467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77165BC-860A-4843-87AA-52AE325F92E6}"/>
              </a:ext>
            </a:extLst>
          </p:cNvPr>
          <p:cNvSpPr txBox="1"/>
          <p:nvPr/>
        </p:nvSpPr>
        <p:spPr>
          <a:xfrm>
            <a:off x="0" y="3187070"/>
            <a:ext cx="34760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smtClean="0"/>
              <a:t>Ostali proizvodi</a:t>
            </a:r>
            <a:r>
              <a:rPr lang="en-US" sz="2800" b="1" dirty="0" smtClean="0"/>
              <a:t>:</a:t>
            </a:r>
            <a:endParaRPr lang="en-US" sz="2800" b="1" dirty="0"/>
          </a:p>
          <a:p>
            <a:pPr algn="just"/>
            <a:r>
              <a:rPr lang="hr-HR" sz="2800" b="1" dirty="0" smtClean="0"/>
              <a:t>„B</a:t>
            </a:r>
            <a:r>
              <a:rPr lang="en-US" sz="2800" b="1" dirty="0" err="1" smtClean="0"/>
              <a:t>urrata</a:t>
            </a:r>
            <a:r>
              <a:rPr lang="hr-HR" sz="2800" b="1" dirty="0" smtClean="0"/>
              <a:t>”</a:t>
            </a:r>
            <a:r>
              <a:rPr lang="en-US" sz="2800" dirty="0" smtClean="0"/>
              <a:t> </a:t>
            </a:r>
            <a:r>
              <a:rPr lang="hr-HR" sz="2800" dirty="0" smtClean="0"/>
              <a:t>koja se dobiva razvlačenjem i usitnjavanjem vlakna sirnog tijesta.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7859934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2222A-9ACE-44B6-A8BB-C4B288E77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1364" y="2490226"/>
            <a:ext cx="7757160" cy="1325563"/>
          </a:xfrm>
        </p:spPr>
        <p:txBody>
          <a:bodyPr/>
          <a:lstStyle/>
          <a:p>
            <a:r>
              <a:rPr lang="hr-HR" dirty="0" smtClean="0"/>
              <a:t>Hvala Vam</a:t>
            </a:r>
            <a:r>
              <a:rPr lang="en-US" dirty="0" smtClean="0"/>
              <a:t>!</a:t>
            </a:r>
            <a:endParaRPr lang="lt-LT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37A23C-F11F-4E75-B5C9-0DA9F0E140B2}"/>
              </a:ext>
            </a:extLst>
          </p:cNvPr>
          <p:cNvSpPr txBox="1"/>
          <p:nvPr/>
        </p:nvSpPr>
        <p:spPr>
          <a:xfrm>
            <a:off x="3047260" y="3548394"/>
            <a:ext cx="60945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lt-LT" sz="4000" b="0" i="0" dirty="0">
                <a:solidFill>
                  <a:srgbClr val="000000"/>
                </a:solidFill>
                <a:effectLst/>
                <a:latin typeface="apple color emoji"/>
              </a:rPr>
              <a:t>💛</a:t>
            </a:r>
            <a:endParaRPr lang="lt-LT" sz="4000" b="1" i="0" dirty="0">
              <a:solidFill>
                <a:srgbClr val="000000"/>
              </a:solidFill>
              <a:effectLst/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02252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2222A-9ACE-44B6-A8BB-C4B288E77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1364" y="2490226"/>
            <a:ext cx="7757160" cy="1325563"/>
          </a:xfrm>
        </p:spPr>
        <p:txBody>
          <a:bodyPr/>
          <a:lstStyle/>
          <a:p>
            <a:r>
              <a:rPr lang="en-US" dirty="0"/>
              <a:t>Thank You!</a:t>
            </a:r>
            <a:endParaRPr lang="lt-LT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37A23C-F11F-4E75-B5C9-0DA9F0E140B2}"/>
              </a:ext>
            </a:extLst>
          </p:cNvPr>
          <p:cNvSpPr txBox="1"/>
          <p:nvPr/>
        </p:nvSpPr>
        <p:spPr>
          <a:xfrm>
            <a:off x="3047260" y="3548394"/>
            <a:ext cx="60945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lt-LT" sz="4000" b="0" i="0" dirty="0">
                <a:solidFill>
                  <a:srgbClr val="000000"/>
                </a:solidFill>
                <a:effectLst/>
                <a:latin typeface="apple color emoji"/>
              </a:rPr>
              <a:t>💛</a:t>
            </a:r>
            <a:endParaRPr lang="lt-LT" sz="4000" b="1" i="0" dirty="0">
              <a:solidFill>
                <a:srgbClr val="000000"/>
              </a:solidFill>
              <a:effectLst/>
              <a:latin typeface="helvetica neue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D3E9F29-A8F0-414A-9439-AF540057F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202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F8400C1-9140-4F5E-BDFE-29C0FF842C1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564" y="1132608"/>
            <a:ext cx="7578436" cy="572539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8562450-0A20-4EDE-BE89-15CE2D20BD5D}"/>
              </a:ext>
            </a:extLst>
          </p:cNvPr>
          <p:cNvSpPr txBox="1"/>
          <p:nvPr/>
        </p:nvSpPr>
        <p:spPr>
          <a:xfrm>
            <a:off x="203200" y="2043909"/>
            <a:ext cx="4182533" cy="39027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700" dirty="0" err="1"/>
              <a:t>Mlijeko</a:t>
            </a:r>
            <a:r>
              <a:rPr lang="en-US" sz="2700" dirty="0"/>
              <a:t> se </a:t>
            </a:r>
            <a:r>
              <a:rPr lang="en-US" sz="2700" b="1" dirty="0" err="1"/>
              <a:t>zagrijava</a:t>
            </a:r>
            <a:r>
              <a:rPr lang="en-US" sz="2700" b="1" dirty="0"/>
              <a:t> do 34-35°C </a:t>
            </a:r>
            <a:r>
              <a:rPr lang="hr-HR" sz="2700" b="1" dirty="0" smtClean="0"/>
              <a:t>te</a:t>
            </a:r>
            <a:r>
              <a:rPr lang="en-US" sz="2700" b="1" dirty="0" smtClean="0"/>
              <a:t> </a:t>
            </a:r>
            <a:r>
              <a:rPr lang="hr-HR" sz="2700" b="1" dirty="0" smtClean="0"/>
              <a:t>mu se </a:t>
            </a:r>
            <a:r>
              <a:rPr lang="en-US" sz="2700" b="1" dirty="0" err="1" smtClean="0"/>
              <a:t>dodaje</a:t>
            </a:r>
            <a:r>
              <a:rPr lang="en-US" sz="2700" b="1" dirty="0" smtClean="0"/>
              <a:t> </a:t>
            </a:r>
            <a:r>
              <a:rPr lang="en-US" sz="2700" b="1" dirty="0" err="1" smtClean="0"/>
              <a:t>sirilo</a:t>
            </a:r>
            <a:r>
              <a:rPr lang="hr-HR" sz="2700" dirty="0"/>
              <a:t>;</a:t>
            </a:r>
            <a:endParaRPr lang="hr-HR" sz="2700" dirty="0" smtClean="0"/>
          </a:p>
          <a:p>
            <a:pPr marL="514350" indent="-514350" algn="just">
              <a:buFont typeface="+mj-lt"/>
              <a:buAutoNum type="arabicPeriod"/>
            </a:pPr>
            <a:r>
              <a:rPr lang="en-US" sz="2700" dirty="0" err="1"/>
              <a:t>Za</a:t>
            </a:r>
            <a:r>
              <a:rPr lang="en-US" sz="2700" dirty="0"/>
              <a:t> </a:t>
            </a:r>
            <a:r>
              <a:rPr lang="en-US" sz="2700" b="1" i="1" dirty="0" err="1"/>
              <a:t>mozzarellu</a:t>
            </a:r>
            <a:r>
              <a:rPr lang="en-US" sz="2700" dirty="0"/>
              <a:t> se </a:t>
            </a:r>
            <a:r>
              <a:rPr lang="en-US" sz="2700" dirty="0" err="1"/>
              <a:t>koristi</a:t>
            </a:r>
            <a:r>
              <a:rPr lang="en-US" sz="2700" dirty="0"/>
              <a:t> </a:t>
            </a:r>
            <a:r>
              <a:rPr lang="en-US" sz="2700" b="1" dirty="0" err="1"/>
              <a:t>tekuće</a:t>
            </a:r>
            <a:r>
              <a:rPr lang="en-US" sz="2700" b="1" dirty="0"/>
              <a:t> </a:t>
            </a:r>
            <a:r>
              <a:rPr lang="en-US" sz="2700" b="1" dirty="0" err="1"/>
              <a:t>teleće</a:t>
            </a:r>
            <a:r>
              <a:rPr lang="en-US" sz="2700" b="1" dirty="0"/>
              <a:t> </a:t>
            </a:r>
            <a:r>
              <a:rPr lang="en-US" sz="2700" b="1" dirty="0" err="1"/>
              <a:t>sirilo</a:t>
            </a:r>
            <a:r>
              <a:rPr lang="en-US" sz="2700" b="1" dirty="0"/>
              <a:t> </a:t>
            </a:r>
            <a:r>
              <a:rPr lang="hr-HR" sz="2700" dirty="0" smtClean="0"/>
              <a:t>jačine</a:t>
            </a:r>
            <a:r>
              <a:rPr lang="en-US" sz="2700" dirty="0" smtClean="0"/>
              <a:t> </a:t>
            </a:r>
            <a:r>
              <a:rPr lang="en-US" sz="2700" b="1" dirty="0" smtClean="0"/>
              <a:t>1:13</a:t>
            </a:r>
            <a:r>
              <a:rPr lang="hr-HR" sz="2700" b="1" dirty="0"/>
              <a:t> </a:t>
            </a:r>
            <a:r>
              <a:rPr lang="en-US" sz="2700" b="1" dirty="0" smtClean="0"/>
              <a:t>000</a:t>
            </a:r>
            <a:r>
              <a:rPr lang="hr-HR" sz="2700" dirty="0" smtClean="0"/>
              <a:t>;</a:t>
            </a:r>
            <a:r>
              <a:rPr lang="en-US" sz="2700" dirty="0" smtClean="0"/>
              <a:t> </a:t>
            </a:r>
            <a:endParaRPr lang="hr-HR" sz="2700" dirty="0" smtClean="0"/>
          </a:p>
          <a:p>
            <a:pPr marL="514350" indent="-514350" algn="just">
              <a:buFont typeface="+mj-lt"/>
              <a:buAutoNum type="arabicPeriod"/>
            </a:pPr>
            <a:r>
              <a:rPr lang="hr-HR" sz="2700" dirty="0" smtClean="0"/>
              <a:t>Za </a:t>
            </a:r>
            <a:r>
              <a:rPr lang="en-US" sz="2700" b="1" i="1" dirty="0" err="1" smtClean="0"/>
              <a:t>scamorza</a:t>
            </a:r>
            <a:r>
              <a:rPr lang="hr-HR" sz="2700" b="1" i="1" dirty="0" smtClean="0"/>
              <a:t> </a:t>
            </a:r>
            <a:r>
              <a:rPr lang="hr-HR" sz="2700" b="1" dirty="0" smtClean="0"/>
              <a:t>sir</a:t>
            </a:r>
            <a:r>
              <a:rPr lang="hr-HR" sz="2700" b="1" dirty="0"/>
              <a:t> </a:t>
            </a:r>
            <a:r>
              <a:rPr lang="en-US" sz="2700" dirty="0" err="1" smtClean="0"/>
              <a:t>koristi</a:t>
            </a:r>
            <a:r>
              <a:rPr lang="en-US" sz="2700" dirty="0" smtClean="0"/>
              <a:t> </a:t>
            </a:r>
            <a:r>
              <a:rPr lang="en-US" sz="2700" dirty="0"/>
              <a:t>se </a:t>
            </a:r>
            <a:r>
              <a:rPr lang="en-US" sz="2700" b="1" dirty="0" err="1"/>
              <a:t>teleće</a:t>
            </a:r>
            <a:r>
              <a:rPr lang="en-US" sz="2700" b="1" dirty="0"/>
              <a:t> </a:t>
            </a:r>
            <a:r>
              <a:rPr lang="en-US" sz="2700" b="1" dirty="0" err="1"/>
              <a:t>sirilo</a:t>
            </a:r>
            <a:r>
              <a:rPr lang="en-US" sz="2700" b="1" dirty="0"/>
              <a:t> u </a:t>
            </a:r>
            <a:r>
              <a:rPr lang="en-US" sz="2700" b="1" dirty="0" err="1"/>
              <a:t>pasti</a:t>
            </a:r>
            <a:r>
              <a:rPr lang="en-US" sz="2700" b="1" dirty="0"/>
              <a:t> </a:t>
            </a:r>
            <a:r>
              <a:rPr lang="hr-HR" sz="2700" dirty="0" smtClean="0"/>
              <a:t>količine </a:t>
            </a:r>
            <a:r>
              <a:rPr lang="en-US" sz="2700" b="1" dirty="0" smtClean="0"/>
              <a:t>35-40 </a:t>
            </a:r>
            <a:r>
              <a:rPr lang="en-US" sz="2700" b="1" dirty="0" err="1"/>
              <a:t>grama</a:t>
            </a:r>
            <a:r>
              <a:rPr lang="en-US" sz="2700" b="1" dirty="0"/>
              <a:t> </a:t>
            </a:r>
            <a:r>
              <a:rPr lang="en-US" sz="2700" b="1" dirty="0" err="1"/>
              <a:t>po</a:t>
            </a:r>
            <a:r>
              <a:rPr lang="en-US" sz="2700" b="1" dirty="0"/>
              <a:t> </a:t>
            </a:r>
            <a:r>
              <a:rPr lang="en-US" sz="2700" b="1" dirty="0" err="1"/>
              <a:t>hektolitru</a:t>
            </a:r>
            <a:r>
              <a:rPr lang="en-US" sz="2700" b="1" dirty="0"/>
              <a:t> </a:t>
            </a:r>
            <a:r>
              <a:rPr lang="en-US" sz="2700" dirty="0" err="1"/>
              <a:t>mlijeka</a:t>
            </a:r>
            <a:r>
              <a:rPr lang="en-US" sz="2700" dirty="0"/>
              <a:t>.</a:t>
            </a:r>
            <a:endParaRPr lang="it-IT" sz="2700" dirty="0"/>
          </a:p>
        </p:txBody>
      </p:sp>
    </p:spTree>
    <p:extLst>
      <p:ext uri="{BB962C8B-B14F-4D97-AF65-F5344CB8AC3E}">
        <p14:creationId xmlns:p14="http://schemas.microsoft.com/office/powerpoint/2010/main" val="184831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ED0BA59-E9B9-43B8-9438-0ABEE30371F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945" y="1111828"/>
            <a:ext cx="7329055" cy="5746172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C5AB72E8-9431-472C-BDB7-E4A616C0753D}"/>
              </a:ext>
            </a:extLst>
          </p:cNvPr>
          <p:cNvSpPr txBox="1"/>
          <p:nvPr/>
        </p:nvSpPr>
        <p:spPr>
          <a:xfrm>
            <a:off x="150545" y="2646086"/>
            <a:ext cx="450166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/>
              <a:t>Polagano</a:t>
            </a:r>
            <a:r>
              <a:rPr lang="en-US" sz="2800" b="1" dirty="0"/>
              <a:t> se </a:t>
            </a:r>
            <a:r>
              <a:rPr lang="en-US" sz="2800" b="1" dirty="0" err="1"/>
              <a:t>miješa</a:t>
            </a:r>
            <a:r>
              <a:rPr lang="en-US" sz="2800" b="1" dirty="0"/>
              <a:t> </a:t>
            </a:r>
            <a:r>
              <a:rPr lang="hr-HR" sz="2800" dirty="0" smtClean="0"/>
              <a:t>kako bi</a:t>
            </a:r>
            <a:r>
              <a:rPr lang="en-US" sz="2800" dirty="0" smtClean="0"/>
              <a:t> se</a:t>
            </a:r>
            <a:r>
              <a:rPr lang="hr-HR" sz="2800" dirty="0" smtClean="0"/>
              <a:t> i</a:t>
            </a:r>
            <a:r>
              <a:rPr lang="en-US" sz="2800" dirty="0" smtClean="0"/>
              <a:t> </a:t>
            </a:r>
            <a:r>
              <a:rPr lang="en-US" sz="2800" dirty="0" err="1"/>
              <a:t>sirutka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sirilo</a:t>
            </a:r>
            <a:r>
              <a:rPr lang="en-US" sz="2800" dirty="0"/>
              <a:t> </a:t>
            </a:r>
            <a:r>
              <a:rPr lang="en-US" sz="2800" dirty="0" err="1"/>
              <a:t>ravnomjerno</a:t>
            </a:r>
            <a:r>
              <a:rPr lang="en-US" sz="2800" dirty="0"/>
              <a:t> </a:t>
            </a:r>
            <a:r>
              <a:rPr lang="en-US" sz="2800" dirty="0" err="1" smtClean="0"/>
              <a:t>raspored</a:t>
            </a:r>
            <a:r>
              <a:rPr lang="hr-HR" sz="2800" dirty="0" smtClean="0"/>
              <a:t>ili</a:t>
            </a:r>
            <a:r>
              <a:rPr lang="en-US" sz="2800" dirty="0" smtClean="0"/>
              <a:t> </a:t>
            </a:r>
            <a:r>
              <a:rPr lang="en-US" sz="2800" dirty="0" err="1"/>
              <a:t>po</a:t>
            </a:r>
            <a:r>
              <a:rPr lang="en-US" sz="2800" dirty="0"/>
              <a:t> </a:t>
            </a:r>
            <a:r>
              <a:rPr lang="en-US" sz="2800" dirty="0" err="1"/>
              <a:t>cijeloj</a:t>
            </a:r>
            <a:r>
              <a:rPr lang="en-US" sz="2800" dirty="0"/>
              <a:t> </a:t>
            </a:r>
            <a:r>
              <a:rPr lang="en-US" sz="2800" dirty="0" err="1" smtClean="0"/>
              <a:t>masi</a:t>
            </a:r>
            <a:r>
              <a:rPr lang="hr-HR" sz="2800" dirty="0" smtClean="0"/>
              <a:t> mlijeka</a:t>
            </a:r>
            <a:r>
              <a:rPr lang="en-US" sz="2800" dirty="0" smtClean="0"/>
              <a:t> </a:t>
            </a:r>
            <a:r>
              <a:rPr lang="hr-HR" sz="2800" dirty="0" smtClean="0"/>
              <a:t>te</a:t>
            </a:r>
            <a:r>
              <a:rPr lang="en-US" sz="2800" dirty="0" smtClean="0"/>
              <a:t> </a:t>
            </a:r>
            <a:r>
              <a:rPr lang="hr-HR" sz="2800" dirty="0" smtClean="0"/>
              <a:t>se osigurala konstantna </a:t>
            </a:r>
            <a:r>
              <a:rPr lang="en-US" sz="2800" dirty="0" err="1" smtClean="0"/>
              <a:t>temperatura</a:t>
            </a:r>
            <a:r>
              <a:rPr lang="hr-HR" sz="2800" dirty="0" smtClean="0"/>
              <a:t> u</a:t>
            </a:r>
            <a:r>
              <a:rPr lang="en-US" sz="2800" dirty="0" smtClean="0"/>
              <a:t> </a:t>
            </a:r>
            <a:r>
              <a:rPr lang="en-US" sz="2800" dirty="0" err="1"/>
              <a:t>svim</a:t>
            </a:r>
            <a:r>
              <a:rPr lang="en-US" sz="2800" dirty="0"/>
              <a:t> </a:t>
            </a:r>
            <a:r>
              <a:rPr lang="hr-HR" sz="2800" dirty="0" smtClean="0"/>
              <a:t>djelovima </a:t>
            </a:r>
            <a:r>
              <a:rPr lang="en-US" sz="2800" dirty="0" err="1" smtClean="0"/>
              <a:t>kotla</a:t>
            </a:r>
            <a:r>
              <a:rPr lang="hr-HR" sz="2800" dirty="0" smtClean="0"/>
              <a:t>.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3517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E16FC45-B5E7-42AB-B746-878C6334F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5746" y="1117600"/>
            <a:ext cx="7796645" cy="57404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BE1E660-6D4B-49A2-8E26-DF58F9F55EF5}"/>
              </a:ext>
            </a:extLst>
          </p:cNvPr>
          <p:cNvSpPr txBox="1"/>
          <p:nvPr/>
        </p:nvSpPr>
        <p:spPr>
          <a:xfrm>
            <a:off x="176645" y="2938288"/>
            <a:ext cx="39461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dirty="0" smtClean="0"/>
              <a:t>Nakon toga, o</a:t>
            </a:r>
            <a:r>
              <a:rPr lang="en-US" sz="2800" dirty="0" err="1" smtClean="0"/>
              <a:t>stavlja</a:t>
            </a:r>
            <a:r>
              <a:rPr lang="en-US" sz="2800" dirty="0" smtClean="0"/>
              <a:t> </a:t>
            </a:r>
            <a:r>
              <a:rPr lang="en-US" sz="2800" dirty="0"/>
              <a:t>se da </a:t>
            </a:r>
            <a:r>
              <a:rPr lang="en-US" sz="2800" dirty="0" err="1"/>
              <a:t>odstoji</a:t>
            </a:r>
            <a:r>
              <a:rPr lang="en-US" sz="2800" b="1" dirty="0"/>
              <a:t> 15-20 </a:t>
            </a:r>
            <a:r>
              <a:rPr lang="en-US" sz="2800" b="1" dirty="0" err="1"/>
              <a:t>minuta</a:t>
            </a:r>
            <a:r>
              <a:rPr lang="en-US" sz="2800" b="1" dirty="0"/>
              <a:t> </a:t>
            </a:r>
            <a:r>
              <a:rPr lang="en-US" sz="2800" b="1" dirty="0" err="1"/>
              <a:t>kako</a:t>
            </a:r>
            <a:r>
              <a:rPr lang="en-US" sz="2800" b="1" dirty="0"/>
              <a:t> bi </a:t>
            </a:r>
            <a:r>
              <a:rPr lang="en-US" sz="2800" b="1" dirty="0" err="1" smtClean="0"/>
              <a:t>došlo</a:t>
            </a:r>
            <a:r>
              <a:rPr lang="en-US" sz="2800" b="1" dirty="0" smtClean="0"/>
              <a:t> </a:t>
            </a:r>
            <a:r>
              <a:rPr lang="en-US" sz="2800" b="1" dirty="0"/>
              <a:t>do </a:t>
            </a:r>
            <a:r>
              <a:rPr lang="en-US" sz="2800" b="1" dirty="0" err="1"/>
              <a:t>zgrušavanja</a:t>
            </a:r>
            <a:r>
              <a:rPr lang="en-US" sz="2800" dirty="0"/>
              <a:t>.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189343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6492B59-BE1D-4F02-99BE-29C9A6DB21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467" y="1114594"/>
            <a:ext cx="6224923" cy="574340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4B2C179-0533-4CFF-8535-169D6EFB7235}"/>
              </a:ext>
            </a:extLst>
          </p:cNvPr>
          <p:cNvSpPr txBox="1"/>
          <p:nvPr/>
        </p:nvSpPr>
        <p:spPr>
          <a:xfrm>
            <a:off x="3382869" y="6585311"/>
            <a:ext cx="48924" cy="388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926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9305047-5A9B-4713-814C-A595F3AE0171}"/>
              </a:ext>
            </a:extLst>
          </p:cNvPr>
          <p:cNvSpPr txBox="1"/>
          <p:nvPr/>
        </p:nvSpPr>
        <p:spPr>
          <a:xfrm>
            <a:off x="347952" y="1701963"/>
            <a:ext cx="532471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400" dirty="0" smtClean="0"/>
              <a:t>Temperatura pri kojoj dolazi do </a:t>
            </a:r>
            <a:r>
              <a:rPr lang="pl-PL" sz="2400" b="1" dirty="0"/>
              <a:t>koagulacije</a:t>
            </a:r>
            <a:r>
              <a:rPr lang="pl-PL" sz="2400" dirty="0"/>
              <a:t> </a:t>
            </a:r>
            <a:r>
              <a:rPr lang="pl-PL" sz="2400" dirty="0" smtClean="0"/>
              <a:t>u </a:t>
            </a:r>
            <a:r>
              <a:rPr lang="pl-PL" sz="2400" dirty="0"/>
              <a:t>prosjeku </a:t>
            </a:r>
            <a:r>
              <a:rPr lang="pl-PL" sz="2400" dirty="0" smtClean="0"/>
              <a:t>iznosi </a:t>
            </a:r>
            <a:r>
              <a:rPr lang="pl-PL" sz="2400" b="1" dirty="0"/>
              <a:t>32-33°C</a:t>
            </a:r>
            <a:r>
              <a:rPr lang="pl-PL" sz="2400" dirty="0"/>
              <a:t> </a:t>
            </a:r>
            <a:r>
              <a:rPr lang="pl-PL" sz="2400" dirty="0" smtClean="0"/>
              <a:t>(za </a:t>
            </a:r>
            <a:r>
              <a:rPr lang="pl-PL" sz="2400" dirty="0"/>
              <a:t>veću </a:t>
            </a:r>
            <a:r>
              <a:rPr lang="pl-PL" sz="2400" dirty="0" smtClean="0"/>
              <a:t>kiselost i ljeti je 28-29°C, a u ostalim slučajevima 33-34°C).</a:t>
            </a:r>
          </a:p>
          <a:p>
            <a:pPr algn="just"/>
            <a:endParaRPr lang="en-US" sz="2400" dirty="0"/>
          </a:p>
          <a:p>
            <a:pPr algn="just"/>
            <a:r>
              <a:rPr lang="pl-PL" sz="2400" dirty="0" smtClean="0"/>
              <a:t>Količina </a:t>
            </a:r>
            <a:r>
              <a:rPr lang="pl-PL" sz="2400" dirty="0"/>
              <a:t>sirila je </a:t>
            </a:r>
            <a:r>
              <a:rPr lang="pl-PL" sz="2400" b="1" dirty="0"/>
              <a:t>15-30 ml po </a:t>
            </a:r>
            <a:r>
              <a:rPr lang="pl-PL" sz="2400" b="1" dirty="0" smtClean="0"/>
              <a:t>100 litara mlijeka</a:t>
            </a:r>
            <a:r>
              <a:rPr lang="pl-PL" sz="2400" dirty="0" smtClean="0"/>
              <a:t> (hektolitar).</a:t>
            </a:r>
          </a:p>
          <a:p>
            <a:pPr algn="just"/>
            <a:endParaRPr lang="en-US" sz="2400" dirty="0"/>
          </a:p>
          <a:p>
            <a:pPr algn="just"/>
            <a:r>
              <a:rPr lang="pl-PL" sz="2400" dirty="0"/>
              <a:t>Koagulacija, </a:t>
            </a:r>
            <a:r>
              <a:rPr lang="pl-PL" sz="2400" dirty="0" smtClean="0"/>
              <a:t>koja ovisi o </a:t>
            </a:r>
            <a:r>
              <a:rPr lang="pl-PL" sz="2400" dirty="0"/>
              <a:t>kiselosti mlijeka, odvija se u prosjeku </a:t>
            </a:r>
            <a:r>
              <a:rPr lang="pl-PL" sz="2400" dirty="0" smtClean="0"/>
              <a:t>za </a:t>
            </a:r>
            <a:r>
              <a:rPr lang="pl-PL" sz="2400" b="1" dirty="0"/>
              <a:t>30 - 40 minuta </a:t>
            </a:r>
            <a:r>
              <a:rPr lang="pl-PL" sz="2400" dirty="0"/>
              <a:t>do maksimalno </a:t>
            </a:r>
            <a:r>
              <a:rPr lang="pl-PL" sz="2400" dirty="0" smtClean="0"/>
              <a:t>jednog sata.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9740971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618</TotalTime>
  <Words>1341</Words>
  <Application>Microsoft Office PowerPoint</Application>
  <PresentationFormat>Widescreen</PresentationFormat>
  <Paragraphs>97</Paragraphs>
  <Slides>54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1" baseType="lpstr">
      <vt:lpstr>apple color emoji</vt:lpstr>
      <vt:lpstr>Arial</vt:lpstr>
      <vt:lpstr>Calibri</vt:lpstr>
      <vt:lpstr>Calibri Light</vt:lpstr>
      <vt:lpstr>helvetica neue</vt:lpstr>
      <vt:lpstr>Wingdings</vt:lpstr>
      <vt:lpstr>Office Theme</vt:lpstr>
      <vt:lpstr>Proizvodnja pasta filata sireva  (Mozzarella i Scamorza sir)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Hvala Vam!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Namu PC</dc:creator>
  <cp:lastModifiedBy>Marijana Blažić</cp:lastModifiedBy>
  <cp:revision>90</cp:revision>
  <dcterms:created xsi:type="dcterms:W3CDTF">2020-02-28T10:44:09Z</dcterms:created>
  <dcterms:modified xsi:type="dcterms:W3CDTF">2022-01-11T09:32:10Z</dcterms:modified>
</cp:coreProperties>
</file>