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65" r:id="rId5"/>
    <p:sldId id="268" r:id="rId6"/>
    <p:sldId id="261" r:id="rId7"/>
    <p:sldId id="267" r:id="rId8"/>
    <p:sldId id="269" r:id="rId9"/>
    <p:sldId id="270" r:id="rId10"/>
    <p:sldId id="271" r:id="rId11"/>
    <p:sldId id="272" r:id="rId12"/>
    <p:sldId id="278" r:id="rId13"/>
    <p:sldId id="273" r:id="rId14"/>
    <p:sldId id="275" r:id="rId15"/>
    <p:sldId id="277" r:id="rId16"/>
    <p:sldId id="276" r:id="rId17"/>
    <p:sldId id="262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E5243B"/>
    <a:srgbClr val="DDA83A"/>
    <a:srgbClr val="4C9F38"/>
    <a:srgbClr val="C5192D"/>
    <a:srgbClr val="FF3A21"/>
    <a:srgbClr val="26BDE2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20" autoAdjust="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042304"/>
        <c:axId val="171043840"/>
        <c:axId val="158434624"/>
      </c:bar3DChart>
      <c:catAx>
        <c:axId val="17104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1043840"/>
        <c:crosses val="autoZero"/>
        <c:auto val="1"/>
        <c:lblAlgn val="ctr"/>
        <c:lblOffset val="100"/>
        <c:noMultiLvlLbl val="0"/>
      </c:catAx>
      <c:valAx>
        <c:axId val="17104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1042304"/>
        <c:crosses val="autoZero"/>
        <c:crossBetween val="between"/>
      </c:valAx>
      <c:serAx>
        <c:axId val="1584346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104384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0.87581</cdr:y>
    </cdr:to>
    <cdr:pic>
      <cdr:nvPicPr>
        <cdr:cNvPr id="2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86D1A203-07A1-40AA-8102-498C02E9F9C3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772400" cy="36260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0.79581</cdr:x>
      <cdr:y>0.00498</cdr:y>
    </cdr:from>
    <cdr:to>
      <cdr:x>1</cdr:x>
      <cdr:y>0.1393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556063" y="17270"/>
          <a:ext cx="1682164" cy="4657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12700" cap="flat" cmpd="sng" algn="ctr">
          <a:solidFill>
            <a:srgbClr val="B83D68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9pPr>
        </a:lstStyle>
        <a:p xmlns:a="http://schemas.openxmlformats.org/drawingml/2006/main">
          <a:pPr algn="ctr"/>
          <a:r>
            <a:rPr lang="sr-Cyrl-RS" sz="1200" dirty="0">
              <a:solidFill>
                <a:sysClr val="window" lastClr="FFFFFF"/>
              </a:solidFill>
            </a:rPr>
            <a:t>Стандардизовано млеко, 3%</a:t>
          </a:r>
          <a:endParaRPr lang="sr-Latn-RS" sz="12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0.77173</cdr:x>
      <cdr:y>0.63682</cdr:y>
    </cdr:from>
    <cdr:to>
      <cdr:x>1</cdr:x>
      <cdr:y>0.83831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6357667" y="2208362"/>
          <a:ext cx="1880560" cy="6987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12700" cap="flat" cmpd="sng" algn="ctr">
          <a:solidFill>
            <a:srgbClr val="B83D68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mbria"/>
            </a:defRPr>
          </a:lvl9pPr>
        </a:lstStyle>
        <a:p xmlns:a="http://schemas.openxmlformats.org/drawingml/2006/main">
          <a:pPr algn="ctr"/>
          <a:r>
            <a:rPr lang="sr-Latn-RS" sz="1600" dirty="0"/>
            <a:t>Pavlaka</a:t>
          </a:r>
          <a:r>
            <a:rPr lang="sr-Cyrl-RS" sz="1600" dirty="0"/>
            <a:t> 40%</a:t>
          </a:r>
          <a:endParaRPr lang="sr-Latn-R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pPr/>
              <a:t>2022.03.17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463039"/>
            <a:ext cx="7938654" cy="218238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984423"/>
            <a:ext cx="6389716" cy="8037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5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019"/>
            <a:ext cx="10515600" cy="370294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605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9970"/>
            <a:ext cx="5157787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605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9970"/>
            <a:ext cx="5183188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103437"/>
            <a:ext cx="7757160" cy="1325563"/>
          </a:xfrm>
        </p:spPr>
        <p:txBody>
          <a:bodyPr/>
          <a:lstStyle>
            <a:lvl1pPr algn="ctr"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2022.03.17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pPr/>
              <a:t>2022.03.17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6DCD-E2DB-42E3-9C3D-7AED56A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035" y="1963215"/>
            <a:ext cx="7938654" cy="1320046"/>
          </a:xfrm>
        </p:spPr>
        <p:txBody>
          <a:bodyPr/>
          <a:lstStyle/>
          <a:p>
            <a:r>
              <a:rPr lang="sr-Latn-RS" dirty="0" smtClean="0"/>
              <a:t>VRHNJE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126B6-145C-44DC-9AEC-029315E65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495651"/>
            <a:ext cx="6389716" cy="803707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UNS</a:t>
            </a:r>
          </a:p>
          <a:p>
            <a:r>
              <a:rPr lang="sr-Latn-RS" dirty="0"/>
              <a:t>Doc. dr Ksenija Čobanović, dr Saša Krstović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2432649"/>
            <a:ext cx="10402019" cy="3744314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Od </a:t>
            </a:r>
            <a:r>
              <a:rPr lang="sr-Latn-RS" dirty="0" smtClean="0"/>
              <a:t>slatkog vrhnja, </a:t>
            </a:r>
            <a:r>
              <a:rPr lang="sr-Latn-RS" dirty="0"/>
              <a:t>dodavanjem starter kulture može se dobiti </a:t>
            </a:r>
            <a:r>
              <a:rPr lang="sr-Latn-RS" dirty="0" smtClean="0"/>
              <a:t>fermentirani </a:t>
            </a:r>
            <a:r>
              <a:rPr lang="sr-Latn-RS" dirty="0"/>
              <a:t>proizvod</a:t>
            </a:r>
          </a:p>
          <a:p>
            <a:r>
              <a:rPr lang="sr-Latn-RS" dirty="0"/>
              <a:t>Razlike u sadržaju </a:t>
            </a:r>
            <a:r>
              <a:rPr lang="sr-Latn-RS" dirty="0" smtClean="0"/>
              <a:t>mliječne </a:t>
            </a:r>
            <a:r>
              <a:rPr lang="sr-Latn-RS" dirty="0"/>
              <a:t>masti i prema upotrebljenoj starter kulturi, razni dodaci</a:t>
            </a:r>
          </a:p>
          <a:p>
            <a:r>
              <a:rPr lang="sr-Latn-RS" dirty="0"/>
              <a:t>Sadržaj </a:t>
            </a:r>
            <a:r>
              <a:rPr lang="sr-Latn-RS" dirty="0" smtClean="0"/>
              <a:t>mliječne </a:t>
            </a:r>
            <a:r>
              <a:rPr lang="sr-Latn-RS" dirty="0"/>
              <a:t>masti od 11 do 35% </a:t>
            </a:r>
          </a:p>
          <a:p>
            <a:r>
              <a:rPr lang="sr-Latn-RS" dirty="0"/>
              <a:t>Starter kultura:</a:t>
            </a:r>
          </a:p>
          <a:p>
            <a:pPr marL="0" indent="0">
              <a:buNone/>
            </a:pPr>
            <a:r>
              <a:rPr lang="sr-Latn-RS" dirty="0"/>
              <a:t>	- termofilna / jogurtna kultura (</a:t>
            </a:r>
            <a:r>
              <a:rPr lang="x-none" i="1" dirty="0">
                <a:cs typeface="Times New Roman" pitchFamily="18" charset="0"/>
              </a:rPr>
              <a:t>L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x-none" i="1" dirty="0">
                <a:cs typeface="Times New Roman" pitchFamily="18" charset="0"/>
              </a:rPr>
              <a:t>. </a:t>
            </a:r>
            <a:r>
              <a:rPr lang="sr-Latn-CS" i="1" dirty="0">
                <a:cs typeface="Times New Roman" pitchFamily="18" charset="0"/>
              </a:rPr>
              <a:t>delbrueckii </a:t>
            </a:r>
            <a:r>
              <a:rPr lang="sr-Latn-CS" dirty="0">
                <a:cs typeface="Times New Roman" pitchFamily="18" charset="0"/>
              </a:rPr>
              <a:t>subsp. </a:t>
            </a:r>
            <a:r>
              <a:rPr lang="sr-Latn-CS" i="1" dirty="0">
                <a:cs typeface="Times New Roman" pitchFamily="18" charset="0"/>
              </a:rPr>
              <a:t>b</a:t>
            </a:r>
            <a:r>
              <a:rPr lang="x-none" i="1" dirty="0">
                <a:cs typeface="Times New Roman" pitchFamily="18" charset="0"/>
              </a:rPr>
              <a:t>ulgaricus </a:t>
            </a:r>
            <a:r>
              <a:rPr lang="sr-Latn-CS" dirty="0">
                <a:cs typeface="Times New Roman" pitchFamily="18" charset="0"/>
              </a:rPr>
              <a:t>i </a:t>
            </a:r>
            <a:r>
              <a:rPr lang="x-none" i="1" dirty="0">
                <a:cs typeface="Times New Roman" pitchFamily="18" charset="0"/>
              </a:rPr>
              <a:t>S. </a:t>
            </a:r>
            <a:r>
              <a:rPr lang="sr-Latn-CS" i="1" dirty="0">
                <a:cs typeface="Times New Roman" pitchFamily="18" charset="0"/>
              </a:rPr>
              <a:t>salivarius </a:t>
            </a:r>
            <a:r>
              <a:rPr lang="sr-Latn-CS" dirty="0">
                <a:cs typeface="Times New Roman" pitchFamily="18" charset="0"/>
              </a:rPr>
              <a:t>subsp.</a:t>
            </a:r>
            <a:r>
              <a:rPr lang="sr-Latn-CS" i="1" dirty="0">
                <a:cs typeface="Times New Roman" pitchFamily="18" charset="0"/>
              </a:rPr>
              <a:t> t</a:t>
            </a:r>
            <a:r>
              <a:rPr lang="x-none" i="1" dirty="0">
                <a:cs typeface="Times New Roman" pitchFamily="18" charset="0"/>
              </a:rPr>
              <a:t>hermophilus</a:t>
            </a:r>
            <a:r>
              <a:rPr lang="sr-Latn-RS" i="1" dirty="0">
                <a:cs typeface="Times New Roman" pitchFamily="18" charset="0"/>
              </a:rPr>
              <a:t>)</a:t>
            </a:r>
            <a:endParaRPr lang="sr-Latn-CS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dirty="0"/>
              <a:t>	- mezofilna / maslačna kultura (</a:t>
            </a:r>
            <a:r>
              <a:rPr lang="sr-Latn-RS" i="1" dirty="0">
                <a:cs typeface="Times New Roman" pitchFamily="18" charset="0"/>
              </a:rPr>
              <a:t>Lactococcus lactis</a:t>
            </a:r>
            <a:r>
              <a:rPr lang="sr-Latn-RS" dirty="0"/>
              <a:t>, </a:t>
            </a:r>
            <a:r>
              <a:rPr lang="sr-Latn-RS" i="1" dirty="0">
                <a:cs typeface="Times New Roman" pitchFamily="18" charset="0"/>
              </a:rPr>
              <a:t>Lactococcus lactis </a:t>
            </a:r>
            <a:r>
              <a:rPr lang="sr-Latn-RS" dirty="0">
                <a:cs typeface="Times New Roman" pitchFamily="18" charset="0"/>
              </a:rPr>
              <a:t>supsp.</a:t>
            </a:r>
            <a:r>
              <a:rPr lang="sr-Latn-RS" i="1" dirty="0">
                <a:cs typeface="Times New Roman" pitchFamily="18" charset="0"/>
              </a:rPr>
              <a:t> cremoris, Lactococcus diaceylactis, </a:t>
            </a:r>
            <a:r>
              <a:rPr lang="sr-Latn-RS" i="1" dirty="0" err="1">
                <a:cs typeface="Times New Roman" pitchFamily="18" charset="0"/>
              </a:rPr>
              <a:t>Leuconostoc</a:t>
            </a:r>
            <a:r>
              <a:rPr lang="sr-Latn-RS" i="1" dirty="0">
                <a:cs typeface="Times New Roman" pitchFamily="18" charset="0"/>
              </a:rPr>
              <a:t> </a:t>
            </a:r>
            <a:r>
              <a:rPr lang="sr-Latn-RS" i="1" dirty="0" err="1">
                <a:cs typeface="Times New Roman" pitchFamily="18" charset="0"/>
              </a:rPr>
              <a:t>citrovorum</a:t>
            </a:r>
            <a:r>
              <a:rPr lang="en-US" i="1" dirty="0">
                <a:cs typeface="Times New Roman" pitchFamily="18" charset="0"/>
              </a:rPr>
              <a:t>.</a:t>
            </a:r>
            <a:r>
              <a:rPr lang="sr-Latn-RS" i="1" dirty="0">
                <a:cs typeface="Times New Roman" pitchFamily="18" charset="0"/>
              </a:rPr>
              <a:t>..)</a:t>
            </a:r>
            <a:endParaRPr lang="sr-Latn-R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958" y="1354235"/>
            <a:ext cx="8893233" cy="871381"/>
          </a:xfrm>
        </p:spPr>
        <p:txBody>
          <a:bodyPr>
            <a:normAutofit/>
          </a:bodyPr>
          <a:lstStyle/>
          <a:p>
            <a:r>
              <a:rPr lang="sr-Latn-RS" dirty="0" smtClean="0"/>
              <a:t>Kiselo vrhnje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2432649"/>
            <a:ext cx="10402019" cy="37443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/>
              <a:t>Proces proizvodnje </a:t>
            </a:r>
            <a:r>
              <a:rPr lang="sr-Latn-RS" dirty="0" smtClean="0"/>
              <a:t>obuhvaća sljedeće </a:t>
            </a:r>
            <a:r>
              <a:rPr lang="sr-Latn-RS" dirty="0"/>
              <a:t>korake:</a:t>
            </a:r>
          </a:p>
          <a:p>
            <a:pPr>
              <a:buNone/>
            </a:pPr>
            <a:r>
              <a:rPr lang="sr-Latn-RS" dirty="0"/>
              <a:t>	1. Separacija i standardizacija </a:t>
            </a:r>
            <a:r>
              <a:rPr lang="sr-Latn-RS" dirty="0" smtClean="0"/>
              <a:t>vrhnja</a:t>
            </a:r>
            <a:endParaRPr lang="sr-Latn-RS" dirty="0"/>
          </a:p>
          <a:p>
            <a:pPr>
              <a:buNone/>
            </a:pPr>
            <a:r>
              <a:rPr lang="sr-Latn-RS" dirty="0"/>
              <a:t>	2. Homogenizacija</a:t>
            </a:r>
          </a:p>
          <a:p>
            <a:pPr>
              <a:buNone/>
            </a:pPr>
            <a:r>
              <a:rPr lang="sr-Latn-RS" dirty="0"/>
              <a:t>	3. Termička obrada</a:t>
            </a:r>
          </a:p>
          <a:p>
            <a:pPr>
              <a:buNone/>
            </a:pPr>
            <a:r>
              <a:rPr lang="sr-Latn-RS" dirty="0"/>
              <a:t>	4. Hlađenje</a:t>
            </a:r>
          </a:p>
          <a:p>
            <a:pPr>
              <a:buNone/>
            </a:pPr>
            <a:r>
              <a:rPr lang="sr-Latn-RS" dirty="0"/>
              <a:t>	5. Dodavanje starter kulture,</a:t>
            </a:r>
          </a:p>
          <a:p>
            <a:pPr>
              <a:buNone/>
            </a:pPr>
            <a:r>
              <a:rPr lang="sr-Latn-RS" dirty="0"/>
              <a:t>	6. Punjenje u </a:t>
            </a:r>
            <a:r>
              <a:rPr lang="sr-Latn-RS" dirty="0" smtClean="0"/>
              <a:t>prodajnu ambalažu</a:t>
            </a:r>
            <a:endParaRPr lang="sr-Latn-RS" dirty="0"/>
          </a:p>
          <a:p>
            <a:pPr>
              <a:buNone/>
            </a:pPr>
            <a:r>
              <a:rPr lang="sr-Latn-RS" dirty="0"/>
              <a:t>	7. Fermentacija (40-42°C ili 18 -21°C)</a:t>
            </a:r>
          </a:p>
          <a:p>
            <a:pPr>
              <a:buNone/>
            </a:pPr>
            <a:r>
              <a:rPr lang="sr-Latn-RS" dirty="0"/>
              <a:t>	8. Hlađenje (1 - 8°C)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178" y="1354235"/>
            <a:ext cx="10834778" cy="871381"/>
          </a:xfrm>
        </p:spPr>
        <p:txBody>
          <a:bodyPr>
            <a:normAutofit/>
          </a:bodyPr>
          <a:lstStyle/>
          <a:p>
            <a:r>
              <a:rPr lang="sr-Latn-RS" dirty="0"/>
              <a:t>Tehnološka </a:t>
            </a:r>
            <a:r>
              <a:rPr lang="sr-Latn-RS" dirty="0" smtClean="0"/>
              <a:t>shema </a:t>
            </a:r>
            <a:r>
              <a:rPr lang="sr-Latn-RS" dirty="0"/>
              <a:t>proizvodnje </a:t>
            </a:r>
            <a:r>
              <a:rPr lang="sr-Latn-RS" dirty="0" smtClean="0"/>
              <a:t>kiselog vrhnja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5159BC-0C5F-406F-8037-424D5A43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5452" y="1834409"/>
            <a:ext cx="10695317" cy="908791"/>
          </a:xfrm>
        </p:spPr>
        <p:txBody>
          <a:bodyPr>
            <a:normAutofit/>
          </a:bodyPr>
          <a:lstStyle/>
          <a:p>
            <a:r>
              <a:rPr lang="sr-Latn-RS" sz="2000" dirty="0"/>
              <a:t>Izdvajanje </a:t>
            </a:r>
            <a:r>
              <a:rPr lang="sr-Latn-RS" sz="2000" dirty="0" smtClean="0"/>
              <a:t>vrhnja </a:t>
            </a:r>
            <a:r>
              <a:rPr lang="sr-Latn-RS" sz="2000" dirty="0"/>
              <a:t>– separatorom</a:t>
            </a:r>
          </a:p>
          <a:p>
            <a:r>
              <a:rPr lang="sr-Latn-RS" sz="2000" dirty="0"/>
              <a:t>Standardizacija na određeni sadržaj </a:t>
            </a:r>
            <a:r>
              <a:rPr lang="sr-Latn-RS" sz="2000" dirty="0" smtClean="0"/>
              <a:t>mliječne </a:t>
            </a:r>
            <a:r>
              <a:rPr lang="sr-Latn-RS" sz="2000" dirty="0"/>
              <a:t>masti – vrši se </a:t>
            </a:r>
            <a:r>
              <a:rPr lang="sr-Latn-RS" sz="2000" dirty="0" smtClean="0"/>
              <a:t>miješanjem vrhnja </a:t>
            </a:r>
            <a:r>
              <a:rPr lang="sr-Latn-RS" sz="2000" dirty="0"/>
              <a:t>i obranog </a:t>
            </a:r>
            <a:r>
              <a:rPr lang="sr-Latn-RS" sz="2000" dirty="0" smtClean="0"/>
              <a:t>mlijeka</a:t>
            </a:r>
            <a:endParaRPr lang="sr-Latn-RS" sz="2000" dirty="0"/>
          </a:p>
          <a:p>
            <a:endParaRPr lang="lt-LT" sz="2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5416FDB-6259-4CB8-852E-63E60739C1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3748508"/>
              </p:ext>
            </p:extLst>
          </p:nvPr>
        </p:nvGraphicFramePr>
        <p:xfrm>
          <a:off x="1621766" y="2820838"/>
          <a:ext cx="8238227" cy="346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295C47-FDA8-42F5-821F-00F721FD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7"/>
            <a:ext cx="8893233" cy="724732"/>
          </a:xfrm>
        </p:spPr>
        <p:txBody>
          <a:bodyPr/>
          <a:lstStyle/>
          <a:p>
            <a:r>
              <a:rPr lang="sr-Latn-RS" dirty="0"/>
              <a:t>1. Separacija i standardizacija </a:t>
            </a:r>
            <a:r>
              <a:rPr lang="sr-Latn-RS" dirty="0" smtClean="0"/>
              <a:t>vrhnja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726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Tlak </a:t>
            </a:r>
            <a:r>
              <a:rPr lang="sr-Latn-RS" dirty="0"/>
              <a:t>homogenizacije </a:t>
            </a:r>
          </a:p>
          <a:p>
            <a:pPr>
              <a:buNone/>
            </a:pPr>
            <a:r>
              <a:rPr lang="sr-Latn-RS" dirty="0"/>
              <a:t>	- 150 -200 bara, na 55 – 60°C, za </a:t>
            </a:r>
            <a:r>
              <a:rPr lang="sr-Latn-RS" dirty="0" smtClean="0"/>
              <a:t>vrhnje </a:t>
            </a:r>
            <a:r>
              <a:rPr lang="sr-Latn-RS" dirty="0"/>
              <a:t>sa 10 – 12% </a:t>
            </a:r>
            <a:r>
              <a:rPr lang="sr-Latn-RS" dirty="0" smtClean="0"/>
              <a:t>mliječne </a:t>
            </a:r>
            <a:r>
              <a:rPr lang="sr-Latn-RS" dirty="0"/>
              <a:t>masti. </a:t>
            </a:r>
          </a:p>
          <a:p>
            <a:pPr>
              <a:buNone/>
            </a:pPr>
            <a:r>
              <a:rPr lang="sr-Latn-RS" dirty="0"/>
              <a:t>	- 100 -120 bara, na 55 – 60°C, za </a:t>
            </a:r>
            <a:r>
              <a:rPr lang="sr-Latn-RS" dirty="0" smtClean="0"/>
              <a:t>vrhnje </a:t>
            </a:r>
            <a:r>
              <a:rPr lang="sr-Latn-RS" dirty="0"/>
              <a:t>sa 20 – 30% </a:t>
            </a:r>
            <a:r>
              <a:rPr lang="sr-Latn-RS" dirty="0" smtClean="0"/>
              <a:t>mliječne </a:t>
            </a:r>
            <a:r>
              <a:rPr lang="sr-Latn-RS" dirty="0"/>
              <a:t>masti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sr-Latn-RS" dirty="0" smtClean="0"/>
              <a:t>Homogenizirano vrhnje </a:t>
            </a:r>
            <a:r>
              <a:rPr lang="sr-Latn-RS" dirty="0"/>
              <a:t>se termički obrađuje na 90°C, 5 minuta. </a:t>
            </a:r>
          </a:p>
          <a:p>
            <a:r>
              <a:rPr lang="sr-Latn-RS" dirty="0"/>
              <a:t> Mogu se koristiti i druge odgovarajuće kombinacije vremena i temperature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1552755"/>
            <a:ext cx="4432540" cy="954514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3600" dirty="0"/>
              <a:t>2. Homogenizacija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373484" y="1472242"/>
            <a:ext cx="4432540" cy="95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600" dirty="0">
                <a:solidFill>
                  <a:srgbClr val="062E64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Termička obrada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62E6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/>
              <a:t>	U </a:t>
            </a:r>
            <a:r>
              <a:rPr lang="sr-Latn-RS" dirty="0" smtClean="0"/>
              <a:t>ovisnosti </a:t>
            </a:r>
            <a:r>
              <a:rPr lang="sr-Latn-RS" dirty="0"/>
              <a:t>od starter kulture koja se koristi, </a:t>
            </a:r>
            <a:r>
              <a:rPr lang="sr-Latn-RS" dirty="0" smtClean="0"/>
              <a:t>ovisi </a:t>
            </a:r>
            <a:r>
              <a:rPr lang="sr-Latn-RS" dirty="0"/>
              <a:t>temperatura hlađenja.</a:t>
            </a:r>
          </a:p>
          <a:p>
            <a:r>
              <a:rPr lang="sr-Latn-RS" dirty="0"/>
              <a:t>termofilni mikroorganizmi  - jogurtna kultura,  </a:t>
            </a:r>
            <a:r>
              <a:rPr lang="sr-Latn-RS" dirty="0" smtClean="0"/>
              <a:t>vrhnje </a:t>
            </a:r>
            <a:r>
              <a:rPr lang="sr-Latn-RS" dirty="0"/>
              <a:t>se hladi na temperaturu od 40-42°C. </a:t>
            </a:r>
          </a:p>
          <a:p>
            <a:r>
              <a:rPr lang="sr-Latn-RS" dirty="0"/>
              <a:t>mezofilni mikroorganizmi - </a:t>
            </a:r>
            <a:r>
              <a:rPr lang="sr-Latn-RS" dirty="0" smtClean="0"/>
              <a:t>maslačna </a:t>
            </a:r>
            <a:r>
              <a:rPr lang="sr-Latn-RS" dirty="0"/>
              <a:t>kultura, </a:t>
            </a:r>
            <a:r>
              <a:rPr lang="sr-Latn-RS" dirty="0" smtClean="0"/>
              <a:t>vrhnje </a:t>
            </a:r>
            <a:r>
              <a:rPr lang="sr-Latn-RS" dirty="0"/>
              <a:t>je potrebno ohladiti na nešto nižu temperaturu od 20 -22°C.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sr-Latn-RS" dirty="0" smtClean="0"/>
              <a:t>Prije </a:t>
            </a:r>
            <a:r>
              <a:rPr lang="sr-Latn-RS" dirty="0"/>
              <a:t>samog procesa fermentacije </a:t>
            </a:r>
            <a:r>
              <a:rPr lang="sr-Latn-RS" dirty="0" smtClean="0"/>
              <a:t>vrhnje </a:t>
            </a:r>
            <a:r>
              <a:rPr lang="sr-Latn-RS" dirty="0"/>
              <a:t>se puni u odgovarajuću ambalažu, najčešće su to plastične čaše ili staklene posude, koje se odmah nakon punjenja zatvaraju. </a:t>
            </a:r>
          </a:p>
          <a:p>
            <a:r>
              <a:rPr lang="sr-Latn-RS" dirty="0"/>
              <a:t>Nakon punjenja </a:t>
            </a:r>
            <a:r>
              <a:rPr lang="sr-Latn-RS" dirty="0" smtClean="0"/>
              <a:t>vrhnje </a:t>
            </a:r>
            <a:r>
              <a:rPr lang="sr-Latn-RS" dirty="0"/>
              <a:t>se prenosi u odgovarajuće termokomore </a:t>
            </a:r>
            <a:r>
              <a:rPr lang="sr-Latn-RS" dirty="0" smtClean="0"/>
              <a:t>gdje </a:t>
            </a:r>
            <a:r>
              <a:rPr lang="sr-Latn-RS" dirty="0"/>
              <a:t>se inkubira.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1552755"/>
            <a:ext cx="4432540" cy="954514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3600" dirty="0"/>
              <a:t>4. Hlađenje na temperaturu fermentacije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373484" y="1472242"/>
            <a:ext cx="4432540" cy="95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Punjenje u ambalažu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62E6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Fermentacija se prekida kada </a:t>
            </a:r>
            <a:r>
              <a:rPr lang="sr-Latn-RS" dirty="0" smtClean="0"/>
              <a:t>se kiselost vrhnja</a:t>
            </a:r>
            <a:r>
              <a:rPr lang="sr-Latn-RS" dirty="0"/>
              <a:t> </a:t>
            </a:r>
            <a:r>
              <a:rPr lang="sr-Latn-RS" dirty="0" smtClean="0"/>
              <a:t>snizi </a:t>
            </a:r>
            <a:r>
              <a:rPr lang="sr-Latn-RS" dirty="0"/>
              <a:t>do pH=4,5, a zatim se dalje snižavanje pH </a:t>
            </a:r>
            <a:r>
              <a:rPr lang="sr-Latn-RS" dirty="0" smtClean="0"/>
              <a:t>vrijednosti </a:t>
            </a:r>
            <a:r>
              <a:rPr lang="sr-Latn-RS" dirty="0"/>
              <a:t>zaustavlja hlađenjem. </a:t>
            </a:r>
          </a:p>
          <a:p>
            <a:r>
              <a:rPr lang="sr-Latn-RS" dirty="0"/>
              <a:t>Dužina i temperatura fermentacije </a:t>
            </a:r>
            <a:r>
              <a:rPr lang="sr-Latn-RS" dirty="0" smtClean="0"/>
              <a:t>vrhnja ovise </a:t>
            </a:r>
            <a:r>
              <a:rPr lang="sr-Latn-RS" dirty="0"/>
              <a:t>od upotrebljene starter kulture. 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 </a:t>
            </a:r>
            <a:r>
              <a:rPr lang="sr-Latn-RS" dirty="0"/>
              <a:t>jogurtnom kulturom </a:t>
            </a:r>
            <a:r>
              <a:rPr lang="sr-Latn-RS" dirty="0" smtClean="0"/>
              <a:t>vrijeme </a:t>
            </a:r>
            <a:r>
              <a:rPr lang="sr-Latn-RS" dirty="0"/>
              <a:t>fermentacije je kraće (4 - 6 sati), na višoj temperatui, 40-42°C. </a:t>
            </a:r>
          </a:p>
          <a:p>
            <a:r>
              <a:rPr lang="sr-Latn-RS" dirty="0"/>
              <a:t>Sa maslačnom kulturom fermentacija traje duže (18 - 20 sati), na nižoj temperaturi, 20 -22°C.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sr-Latn-RS" dirty="0"/>
              <a:t>1 - 8°C</a:t>
            </a:r>
          </a:p>
          <a:p>
            <a:r>
              <a:rPr lang="sr-Latn-RS" dirty="0"/>
              <a:t>U cilju da se zaustavi aktivnost mikroorganizama i </a:t>
            </a:r>
            <a:r>
              <a:rPr lang="sr-Latn-RS" dirty="0" smtClean="0"/>
              <a:t>spriječi </a:t>
            </a:r>
            <a:r>
              <a:rPr lang="sr-Latn-RS" dirty="0"/>
              <a:t>dalji pad pH vrednosti</a:t>
            </a:r>
          </a:p>
          <a:p>
            <a:r>
              <a:rPr lang="sr-Latn-RS" dirty="0" smtClean="0"/>
              <a:t>Vrhnje </a:t>
            </a:r>
            <a:r>
              <a:rPr lang="sr-Latn-RS" dirty="0"/>
              <a:t>se skladišti najmanje 24 h </a:t>
            </a:r>
            <a:r>
              <a:rPr lang="sr-Latn-RS" dirty="0" smtClean="0"/>
              <a:t>prije </a:t>
            </a:r>
            <a:r>
              <a:rPr lang="sr-Latn-RS" dirty="0"/>
              <a:t>distribucije na tržište.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1552755"/>
            <a:ext cx="4432540" cy="954514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3600" dirty="0"/>
              <a:t>7. Fermentacija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373484" y="1472242"/>
            <a:ext cx="4432540" cy="95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Hlađenje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62E6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81706"/>
            <a:ext cx="10548668" cy="1325563"/>
          </a:xfrm>
        </p:spPr>
        <p:txBody>
          <a:bodyPr>
            <a:normAutofit/>
          </a:bodyPr>
          <a:lstStyle/>
          <a:p>
            <a:r>
              <a:rPr lang="sr-Latn-RS" sz="4000" dirty="0"/>
              <a:t>BLOK </a:t>
            </a:r>
            <a:r>
              <a:rPr lang="sr-Latn-RS" sz="4000" dirty="0" smtClean="0"/>
              <a:t>SHEMA </a:t>
            </a:r>
            <a:r>
              <a:rPr lang="sr-Latn-RS" sz="4000" dirty="0"/>
              <a:t>PROIZVODNJE </a:t>
            </a:r>
            <a:r>
              <a:rPr lang="sr-Latn-RS" sz="4000" dirty="0" smtClean="0"/>
              <a:t>KISELOG VRHNJA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5" name="Rectangle 18">
            <a:extLst>
              <a:ext uri="{FF2B5EF4-FFF2-40B4-BE49-F238E27FC236}">
                <a16:creationId xmlns:a16="http://schemas.microsoft.com/office/drawing/2014/main" id="{5FAA1B62-A22C-4EE0-ADB8-1D2441C8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32" y="2466035"/>
            <a:ext cx="2873375" cy="304454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Homogenizacija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pasterizacija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en-US" sz="1200" dirty="0" smtClean="0">
                <a:solidFill>
                  <a:srgbClr val="548DD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vrhnja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Rectangle 13">
            <a:extLst>
              <a:ext uri="{FF2B5EF4-FFF2-40B4-BE49-F238E27FC236}">
                <a16:creationId xmlns:a16="http://schemas.microsoft.com/office/drawing/2014/main" id="{7C1CC401-3BF2-4F1C-A5B4-4775F23E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32" y="2948561"/>
            <a:ext cx="2873375" cy="304454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Hlađenje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temperaturu</a:t>
            </a:r>
            <a:r>
              <a:rPr lang="hr-HR" altLang="en-US" sz="1200" dirty="0">
                <a:solidFill>
                  <a:srgbClr val="548DD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en-US" sz="1200" dirty="0" smtClean="0">
                <a:solidFill>
                  <a:srgbClr val="548DD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fermentacije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33D5F070-C3DC-4AF0-AAE9-787EBFB7D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33" y="3421946"/>
            <a:ext cx="2873375" cy="304454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Duplikator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8" name="Rectangle 16">
            <a:extLst>
              <a:ext uri="{FF2B5EF4-FFF2-40B4-BE49-F238E27FC236}">
                <a16:creationId xmlns:a16="http://schemas.microsoft.com/office/drawing/2014/main" id="{EAEEBA39-F76A-4EFE-B425-A5421DC9C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915" y="3172139"/>
            <a:ext cx="1625600" cy="304454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Starter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kultura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9" name="AutoShape 17">
            <a:extLst>
              <a:ext uri="{FF2B5EF4-FFF2-40B4-BE49-F238E27FC236}">
                <a16:creationId xmlns:a16="http://schemas.microsoft.com/office/drawing/2014/main" id="{A8AC16E2-D714-4B79-8D79-911B1F594C10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6875512" y="3305712"/>
            <a:ext cx="942498" cy="26259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4F81B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A6C11254-B9DE-4B6E-8C2C-E9F0ADF2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34" y="3893998"/>
            <a:ext cx="2873375" cy="304454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Punjenje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38EF5768-A6A1-40C6-8B01-0C434D320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915" y="3631407"/>
            <a:ext cx="1625600" cy="304454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Ambalaža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2" name="AutoShape 8">
            <a:extLst>
              <a:ext uri="{FF2B5EF4-FFF2-40B4-BE49-F238E27FC236}">
                <a16:creationId xmlns:a16="http://schemas.microsoft.com/office/drawing/2014/main" id="{02174151-6C55-4F6E-8648-70868C95913E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6875511" y="3783634"/>
            <a:ext cx="939613" cy="26259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4F81B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9AEA8B5B-475E-476C-A684-9CA4F9F5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35" y="4371239"/>
            <a:ext cx="2873375" cy="355197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Fermentacija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(40-42°C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20 -22°C)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EC763E79-C5D2-4584-B071-800E72FE1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36" y="4896911"/>
            <a:ext cx="2873375" cy="304454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Hlađenje i skladištenje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5" name="Rectangle 1">
            <a:extLst>
              <a:ext uri="{FF2B5EF4-FFF2-40B4-BE49-F238E27FC236}">
                <a16:creationId xmlns:a16="http://schemas.microsoft.com/office/drawing/2014/main" id="{CF6DC764-D1F2-43D9-AB3D-1ACCD49D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38" y="5371840"/>
            <a:ext cx="2873375" cy="304454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Distribucija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7A36C2D6-9A3E-4FB6-8B82-2F539355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31" y="1995398"/>
            <a:ext cx="2873375" cy="292575"/>
          </a:xfrm>
          <a:prstGeom prst="rect">
            <a:avLst/>
          </a:prstGeom>
          <a:solidFill>
            <a:srgbClr val="C6D9F1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Separacija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standardizacija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en-US" sz="1200" dirty="0" smtClean="0">
                <a:solidFill>
                  <a:srgbClr val="548DD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vrhnja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328112D-6BC0-44DB-85FA-D0FBECDBBBF3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5426120" y="2283583"/>
            <a:ext cx="2884" cy="182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700164-035E-4BCF-8DE2-CAB2870CB284}"/>
              </a:ext>
            </a:extLst>
          </p:cNvPr>
          <p:cNvCxnSpPr>
            <a:cxnSpLocks/>
          </p:cNvCxnSpPr>
          <p:nvPr/>
        </p:nvCxnSpPr>
        <p:spPr>
          <a:xfrm flipH="1">
            <a:off x="5427560" y="2762968"/>
            <a:ext cx="2884" cy="182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A4FECC0-BE02-4542-8D7A-5D42C2D7F89B}"/>
              </a:ext>
            </a:extLst>
          </p:cNvPr>
          <p:cNvCxnSpPr>
            <a:cxnSpLocks/>
          </p:cNvCxnSpPr>
          <p:nvPr/>
        </p:nvCxnSpPr>
        <p:spPr>
          <a:xfrm flipH="1">
            <a:off x="5426118" y="3237973"/>
            <a:ext cx="2884" cy="182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C170D8B-BC5D-416C-82BB-689E14B1F56C}"/>
              </a:ext>
            </a:extLst>
          </p:cNvPr>
          <p:cNvCxnSpPr>
            <a:cxnSpLocks/>
          </p:cNvCxnSpPr>
          <p:nvPr/>
        </p:nvCxnSpPr>
        <p:spPr>
          <a:xfrm flipH="1">
            <a:off x="5423234" y="3723523"/>
            <a:ext cx="2884" cy="182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3FD925-618B-4C9E-A7F6-6A64414B31B1}"/>
              </a:ext>
            </a:extLst>
          </p:cNvPr>
          <p:cNvCxnSpPr>
            <a:cxnSpLocks/>
          </p:cNvCxnSpPr>
          <p:nvPr/>
        </p:nvCxnSpPr>
        <p:spPr>
          <a:xfrm flipH="1">
            <a:off x="5420350" y="4198543"/>
            <a:ext cx="2884" cy="182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CBD4522-5C8C-4026-B980-F411895D8BBB}"/>
              </a:ext>
            </a:extLst>
          </p:cNvPr>
          <p:cNvCxnSpPr>
            <a:cxnSpLocks/>
          </p:cNvCxnSpPr>
          <p:nvPr/>
        </p:nvCxnSpPr>
        <p:spPr>
          <a:xfrm flipH="1">
            <a:off x="5427560" y="4730634"/>
            <a:ext cx="2884" cy="182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4C20A0-6359-470E-B66D-B6AD4248FABA}"/>
              </a:ext>
            </a:extLst>
          </p:cNvPr>
          <p:cNvCxnSpPr>
            <a:cxnSpLocks/>
          </p:cNvCxnSpPr>
          <p:nvPr/>
        </p:nvCxnSpPr>
        <p:spPr>
          <a:xfrm flipH="1">
            <a:off x="5424676" y="5225450"/>
            <a:ext cx="2884" cy="182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222A-9ACE-44B6-A8BB-C4B288E7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490226"/>
            <a:ext cx="7757160" cy="1325563"/>
          </a:xfrm>
        </p:spPr>
        <p:txBody>
          <a:bodyPr/>
          <a:lstStyle/>
          <a:p>
            <a:r>
              <a:rPr lang="sr-Latn-RS" dirty="0"/>
              <a:t>HVALA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7A23C-F11F-4E75-B5C9-0DA9F0E140B2}"/>
              </a:ext>
            </a:extLst>
          </p:cNvPr>
          <p:cNvSpPr txBox="1"/>
          <p:nvPr/>
        </p:nvSpPr>
        <p:spPr>
          <a:xfrm>
            <a:off x="3047260" y="3548394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lt-LT" sz="4000" b="0" i="0" dirty="0">
                <a:solidFill>
                  <a:srgbClr val="000000"/>
                </a:solidFill>
                <a:effectLst/>
                <a:latin typeface="apple color emoji"/>
              </a:rPr>
              <a:t>💛</a:t>
            </a:r>
            <a:endParaRPr lang="lt-LT" sz="4000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2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055" y="1144894"/>
            <a:ext cx="8893233" cy="1054841"/>
          </a:xfrm>
        </p:spPr>
        <p:txBody>
          <a:bodyPr/>
          <a:lstStyle/>
          <a:p>
            <a:r>
              <a:rPr lang="sr-Latn-RS" dirty="0" smtClean="0"/>
              <a:t>Vrhnje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3857"/>
            <a:ext cx="7694762" cy="38905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dirty="0" smtClean="0"/>
              <a:t>Mliječna </a:t>
            </a:r>
            <a:r>
              <a:rPr lang="sr-Latn-RS" dirty="0"/>
              <a:t>mast je najvredniji i najskuplji sastojak </a:t>
            </a:r>
            <a:r>
              <a:rPr lang="sr-Latn-RS" dirty="0" smtClean="0"/>
              <a:t>mlijeka</a:t>
            </a:r>
            <a:r>
              <a:rPr lang="en-US" dirty="0"/>
              <a:t>.</a:t>
            </a:r>
            <a:endParaRPr lang="sr-Latn-RS" dirty="0"/>
          </a:p>
          <a:p>
            <a:pPr algn="just"/>
            <a:r>
              <a:rPr lang="sr-Latn-RS" dirty="0"/>
              <a:t>Od davnina </a:t>
            </a:r>
            <a:r>
              <a:rPr lang="sr-Latn-RS" dirty="0" smtClean="0"/>
              <a:t>čovjek </a:t>
            </a:r>
            <a:r>
              <a:rPr lang="sr-Latn-RS" dirty="0"/>
              <a:t>pored upotrebe </a:t>
            </a:r>
            <a:r>
              <a:rPr lang="sr-Latn-RS" dirty="0" smtClean="0"/>
              <a:t>mlijeka </a:t>
            </a:r>
            <a:r>
              <a:rPr lang="sr-Latn-RS" dirty="0"/>
              <a:t>u </a:t>
            </a:r>
            <a:r>
              <a:rPr lang="sr-Latn-RS" dirty="0" smtClean="0"/>
              <a:t>prehrani </a:t>
            </a:r>
            <a:r>
              <a:rPr lang="sr-Latn-RS" dirty="0"/>
              <a:t>nastoji da proizvede proizvode koji sadrže u većoj količini pojedine sastojke </a:t>
            </a:r>
            <a:r>
              <a:rPr lang="sr-Latn-RS" dirty="0" smtClean="0"/>
              <a:t>mlijeka</a:t>
            </a:r>
            <a:r>
              <a:rPr lang="en-US" dirty="0"/>
              <a:t>.</a:t>
            </a:r>
            <a:endParaRPr lang="sr-Latn-RS" dirty="0"/>
          </a:p>
          <a:p>
            <a:pPr algn="just"/>
            <a:r>
              <a:rPr lang="sr-Latn-RS" dirty="0"/>
              <a:t>Na tržištu se može naći više proizvoda koji su </a:t>
            </a:r>
            <a:r>
              <a:rPr lang="sr-Latn-RS" dirty="0" smtClean="0"/>
              <a:t>dobiveni koncentriranjem mliječne </a:t>
            </a:r>
            <a:r>
              <a:rPr lang="sr-Latn-RS" dirty="0"/>
              <a:t>masti: </a:t>
            </a:r>
            <a:r>
              <a:rPr lang="sr-Latn-RS" dirty="0" smtClean="0"/>
              <a:t>vrhnje </a:t>
            </a:r>
            <a:r>
              <a:rPr lang="sr-Latn-RS" dirty="0"/>
              <a:t>i proizvodi od </a:t>
            </a:r>
            <a:r>
              <a:rPr lang="sr-Latn-RS" dirty="0" smtClean="0"/>
              <a:t>vrhnja, </a:t>
            </a:r>
            <a:r>
              <a:rPr lang="sr-Latn-RS" dirty="0"/>
              <a:t>maslac, kajmak, </a:t>
            </a:r>
            <a:r>
              <a:rPr lang="sr-Latn-RS" dirty="0" smtClean="0"/>
              <a:t>pročišćeni maslac (maslo)...</a:t>
            </a:r>
            <a:endParaRPr lang="sr-Latn-RS" dirty="0"/>
          </a:p>
          <a:p>
            <a:r>
              <a:rPr lang="sr-Latn-RS" dirty="0" smtClean="0"/>
              <a:t>Vrhnje </a:t>
            </a:r>
            <a:r>
              <a:rPr lang="sr-Latn-RS" dirty="0"/>
              <a:t>je proizvod koji sadrži sve sastojke </a:t>
            </a:r>
            <a:r>
              <a:rPr lang="sr-Latn-RS" dirty="0" smtClean="0"/>
              <a:t>mlijeka</a:t>
            </a:r>
            <a:r>
              <a:rPr lang="sr-Latn-RS" dirty="0"/>
              <a:t>, ali sa većim sadržajem </a:t>
            </a:r>
            <a:r>
              <a:rPr lang="sr-Latn-RS" dirty="0" smtClean="0"/>
              <a:t>mliječne </a:t>
            </a:r>
            <a:r>
              <a:rPr lang="sr-Latn-RS" dirty="0"/>
              <a:t>masti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Maslac i maslo su proizvodi koji u najvećem </a:t>
            </a:r>
            <a:r>
              <a:rPr lang="sr-Latn-RS" dirty="0" smtClean="0"/>
              <a:t>postotku </a:t>
            </a:r>
            <a:r>
              <a:rPr lang="sr-Latn-RS" dirty="0"/>
              <a:t>sadrže </a:t>
            </a:r>
            <a:r>
              <a:rPr lang="sr-Latn-RS" dirty="0" smtClean="0"/>
              <a:t>mliječnu </a:t>
            </a:r>
            <a:r>
              <a:rPr lang="sr-Latn-RS" dirty="0"/>
              <a:t>mast</a:t>
            </a:r>
            <a:r>
              <a:rPr lang="en-US" dirty="0"/>
              <a:t>.</a:t>
            </a:r>
            <a:endParaRPr lang="sr-Latn-RS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93" y="3469257"/>
            <a:ext cx="330993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92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IZDVAJANJE VRHNJA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/>
              <a:t>Izdvajanje </a:t>
            </a:r>
            <a:r>
              <a:rPr lang="sr-Latn-RS" dirty="0" smtClean="0"/>
              <a:t>VRHNJA:</a:t>
            </a:r>
            <a:endParaRPr lang="sr-Latn-RS" dirty="0"/>
          </a:p>
          <a:p>
            <a:pPr marL="457200" indent="-457200">
              <a:buAutoNum type="arabicPeriod"/>
            </a:pPr>
            <a:r>
              <a:rPr lang="sr-Latn-RS" dirty="0"/>
              <a:t>Spontano izdvajanje </a:t>
            </a:r>
            <a:r>
              <a:rPr lang="sr-Latn-RS" dirty="0" smtClean="0"/>
              <a:t>vrhnja </a:t>
            </a:r>
            <a:r>
              <a:rPr lang="sr-Latn-RS" dirty="0"/>
              <a:t>na površini </a:t>
            </a:r>
            <a:r>
              <a:rPr lang="sr-Latn-RS" dirty="0" smtClean="0"/>
              <a:t>mlijeka tijekom </a:t>
            </a:r>
            <a:r>
              <a:rPr lang="sr-Latn-RS" dirty="0"/>
              <a:t>stajanja (u domaćinstvu) – sporo</a:t>
            </a:r>
            <a:r>
              <a:rPr lang="en-US" dirty="0"/>
              <a:t>,</a:t>
            </a:r>
            <a:endParaRPr lang="sr-Latn-RS" dirty="0"/>
          </a:p>
          <a:p>
            <a:pPr marL="457200" indent="-457200">
              <a:buAutoNum type="arabicPeriod"/>
            </a:pPr>
            <a:r>
              <a:rPr lang="sr-Latn-RS" dirty="0"/>
              <a:t>Specijalno </a:t>
            </a:r>
            <a:r>
              <a:rPr lang="sr-Latn-RS" dirty="0" smtClean="0"/>
              <a:t>konstruiranim </a:t>
            </a:r>
            <a:r>
              <a:rPr lang="sr-Latn-RS" dirty="0"/>
              <a:t>uređajima – separatorima</a:t>
            </a:r>
            <a:r>
              <a:rPr lang="en-US" dirty="0"/>
              <a:t>.</a:t>
            </a:r>
            <a:endParaRPr lang="sr-Latn-RS" dirty="0"/>
          </a:p>
          <a:p>
            <a:pPr>
              <a:buNone/>
            </a:pPr>
            <a:r>
              <a:rPr lang="sr-Latn-RS" dirty="0"/>
              <a:t>	Do izdvajanja </a:t>
            </a:r>
            <a:r>
              <a:rPr lang="sr-Latn-RS" dirty="0" smtClean="0"/>
              <a:t>vrhnja </a:t>
            </a:r>
            <a:r>
              <a:rPr lang="sr-Latn-RS" dirty="0"/>
              <a:t>od obranog </a:t>
            </a:r>
            <a:r>
              <a:rPr lang="sr-Latn-RS" dirty="0" smtClean="0"/>
              <a:t>mlijeka </a:t>
            </a:r>
            <a:r>
              <a:rPr lang="sr-Latn-RS" dirty="0"/>
              <a:t>dolazi zbog razlike u </a:t>
            </a:r>
            <a:r>
              <a:rPr lang="sr-Latn-RS" dirty="0" smtClean="0"/>
              <a:t>gustoći, </a:t>
            </a:r>
            <a:r>
              <a:rPr lang="sr-Latn-RS" dirty="0"/>
              <a:t>a upotrebom separatora, primenom centrifugalne sile, proces se ubrzava</a:t>
            </a:r>
          </a:p>
        </p:txBody>
      </p:sp>
    </p:spTree>
    <p:extLst>
      <p:ext uri="{BB962C8B-B14F-4D97-AF65-F5344CB8AC3E}">
        <p14:creationId xmlns:p14="http://schemas.microsoft.com/office/powerpoint/2010/main" val="384282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5F5E-2043-4528-B71B-312CB67C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499" y="1207585"/>
            <a:ext cx="6038490" cy="1325563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Hermetički </a:t>
            </a:r>
            <a:r>
              <a:rPr lang="sr-Latn-RS" dirty="0" smtClean="0"/>
              <a:t>zatvoreni </a:t>
            </a:r>
            <a:r>
              <a:rPr lang="sr-Latn-RS" dirty="0"/>
              <a:t>separator</a:t>
            </a:r>
            <a:endParaRPr lang="lt-LT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93" y="2460296"/>
            <a:ext cx="5762445" cy="384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0" y="2470659"/>
            <a:ext cx="3804249" cy="380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5EE5F5E-2043-4528-B71B-312CB67C57A7}"/>
              </a:ext>
            </a:extLst>
          </p:cNvPr>
          <p:cNvSpPr txBox="1">
            <a:spLocks/>
          </p:cNvSpPr>
          <p:nvPr/>
        </p:nvSpPr>
        <p:spPr>
          <a:xfrm>
            <a:off x="0" y="1187457"/>
            <a:ext cx="56157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1200" cap="none" spc="0" normalizeH="0" baseline="0" noProof="0" dirty="0">
                <a:ln>
                  <a:noFill/>
                </a:ln>
                <a:solidFill>
                  <a:srgbClr val="062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Otvoreni separator</a:t>
            </a:r>
            <a:endParaRPr kumimoji="0" lang="lt-LT" sz="4400" b="0" i="0" u="none" strike="noStrike" kern="1200" cap="none" spc="0" normalizeH="0" baseline="0" noProof="0" dirty="0">
              <a:ln>
                <a:noFill/>
              </a:ln>
              <a:solidFill>
                <a:srgbClr val="062E6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085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2432649"/>
            <a:ext cx="10402019" cy="3744314"/>
          </a:xfrm>
        </p:spPr>
        <p:txBody>
          <a:bodyPr/>
          <a:lstStyle/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Vrhnje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se proizvodi izdvajanjem masti iz kravljeg, ovčijeg, kozjeg ili bivoljeg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ml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eka </a:t>
            </a:r>
            <a:r>
              <a:rPr lang="vi-VN" dirty="0">
                <a:latin typeface="Calibri" pitchFamily="34" charset="0"/>
                <a:cs typeface="Calibri" pitchFamily="34" charset="0"/>
              </a:rPr>
              <a:t>i mora se termički obraditi.</a:t>
            </a:r>
            <a:endParaRPr lang="sr-Latn-RS" dirty="0">
              <a:latin typeface="Calibri" pitchFamily="34" charset="0"/>
              <a:cs typeface="Calibri" pitchFamily="34" charset="0"/>
            </a:endParaRP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Vrhnje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mora sadrž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avati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najmanje 10%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ml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ečne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masti.</a:t>
            </a:r>
            <a:endParaRPr lang="sr-Latn-RS" dirty="0">
              <a:latin typeface="Calibri" pitchFamily="34" charset="0"/>
              <a:cs typeface="Calibri" pitchFamily="34" charset="0"/>
            </a:endParaRP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Vrhnje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se stavlja u promet kao:</a:t>
            </a:r>
          </a:p>
          <a:p>
            <a:r>
              <a:rPr lang="vi-VN" dirty="0">
                <a:latin typeface="Calibri" pitchFamily="34" charset="0"/>
                <a:cs typeface="Calibri" pitchFamily="34" charset="0"/>
              </a:rPr>
              <a:t>1) termički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obrađen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vrhnje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: pasteriz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irano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i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steriliz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irano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;</a:t>
            </a:r>
            <a:r>
              <a:rPr lang="vi-VN" dirty="0">
                <a:latin typeface="Calibri" pitchFamily="34" charset="0"/>
                <a:cs typeface="Calibri" pitchFamily="34" charset="0"/>
              </a:rPr>
              <a:t/>
            </a:r>
            <a:br>
              <a:rPr lang="vi-VN" dirty="0">
                <a:latin typeface="Calibri" pitchFamily="34" charset="0"/>
                <a:cs typeface="Calibri" pitchFamily="34" charset="0"/>
              </a:rPr>
            </a:br>
            <a:r>
              <a:rPr lang="vi-VN" dirty="0">
                <a:latin typeface="Calibri" pitchFamily="34" charset="0"/>
                <a:cs typeface="Calibri" pitchFamily="34" charset="0"/>
              </a:rPr>
              <a:t>2)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fermen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tirani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proizvodi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od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vrhnja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kiselo vrhnje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kiselo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vrhnje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s </a:t>
            </a:r>
            <a:r>
              <a:rPr lang="vi-VN" dirty="0">
                <a:latin typeface="Calibri" pitchFamily="34" charset="0"/>
                <a:cs typeface="Calibri" pitchFamily="34" charset="0"/>
              </a:rPr>
              <a:t>jogurtnom kulturom;</a:t>
            </a:r>
            <a:br>
              <a:rPr lang="vi-VN" dirty="0">
                <a:latin typeface="Calibri" pitchFamily="34" charset="0"/>
                <a:cs typeface="Calibri" pitchFamily="34" charset="0"/>
              </a:rPr>
            </a:br>
            <a:r>
              <a:rPr lang="vi-VN" dirty="0">
                <a:latin typeface="Calibri" pitchFamily="34" charset="0"/>
                <a:cs typeface="Calibri" pitchFamily="34" charset="0"/>
              </a:rPr>
              <a:t>3) ostale vrste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vrhnja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R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958" y="1354235"/>
            <a:ext cx="8893233" cy="87138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ZAKONSKA REGULATIVA</a:t>
            </a:r>
            <a:br>
              <a:rPr lang="sr-Latn-RS" dirty="0"/>
            </a:br>
            <a:r>
              <a:rPr lang="pl-PL" sz="2200" b="1" cap="all" dirty="0"/>
              <a:t>PRAVILNIK O KVALITETU PROIZVODA OD </a:t>
            </a:r>
            <a:r>
              <a:rPr lang="pl-PL" sz="2200" b="1" cap="all" dirty="0" smtClean="0"/>
              <a:t>MLijEKA </a:t>
            </a:r>
            <a:r>
              <a:rPr lang="pl-PL" sz="2200" b="1" cap="all" dirty="0"/>
              <a:t>I STARTER KULTURA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1778-BA92-43EE-914D-F7F8570E4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41275"/>
            <a:ext cx="10158891" cy="33682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r-Latn-RS" dirty="0"/>
              <a:t>U promet se stavlja kao </a:t>
            </a:r>
            <a:r>
              <a:rPr lang="sr-Latn-RS" dirty="0" smtClean="0"/>
              <a:t>pasterizirano </a:t>
            </a:r>
            <a:r>
              <a:rPr lang="sr-Latn-RS" dirty="0"/>
              <a:t>ili </a:t>
            </a:r>
            <a:r>
              <a:rPr lang="sr-Latn-RS" dirty="0" smtClean="0"/>
              <a:t>sterilizirano vrhnje.</a:t>
            </a:r>
            <a:endParaRPr lang="sr-Latn-RS" dirty="0"/>
          </a:p>
          <a:p>
            <a:pPr lvl="0">
              <a:buNone/>
            </a:pPr>
            <a:r>
              <a:rPr lang="sr-Latn-RS" dirty="0"/>
              <a:t>U proizvodnji i prometu mora </a:t>
            </a:r>
            <a:r>
              <a:rPr lang="sr-Latn-RS" dirty="0" smtClean="0"/>
              <a:t>ispunjavati sljedeće zahtjeve</a:t>
            </a:r>
            <a:r>
              <a:rPr lang="sr-Latn-RS" dirty="0"/>
              <a:t>:</a:t>
            </a:r>
            <a:endParaRPr lang="en-US" dirty="0"/>
          </a:p>
          <a:p>
            <a:pPr>
              <a:buNone/>
            </a:pPr>
            <a:r>
              <a:rPr lang="sr-Latn-RS" dirty="0"/>
              <a:t>	1. da je </a:t>
            </a:r>
            <a:r>
              <a:rPr lang="sr-Latn-RS" dirty="0" smtClean="0"/>
              <a:t>bijele </a:t>
            </a:r>
            <a:r>
              <a:rPr lang="sr-Latn-RS" dirty="0"/>
              <a:t>ili </a:t>
            </a:r>
            <a:r>
              <a:rPr lang="sr-Latn-RS" dirty="0" smtClean="0"/>
              <a:t>bijelo-žute </a:t>
            </a:r>
            <a:r>
              <a:rPr lang="sr-Latn-RS" dirty="0"/>
              <a:t>boje;</a:t>
            </a:r>
            <a:br>
              <a:rPr lang="sr-Latn-RS" dirty="0"/>
            </a:br>
            <a:r>
              <a:rPr lang="sr-Latn-RS" dirty="0"/>
              <a:t>2.  da ima svojstven miris i </a:t>
            </a:r>
            <a:r>
              <a:rPr lang="sr-Latn-RS" dirty="0" smtClean="0"/>
              <a:t>ugodno </a:t>
            </a:r>
            <a:r>
              <a:rPr lang="sr-Latn-RS" dirty="0"/>
              <a:t>sladak </a:t>
            </a:r>
            <a:r>
              <a:rPr lang="sr-Latn-RS" dirty="0" smtClean="0"/>
              <a:t>okus</a:t>
            </a:r>
            <a:r>
              <a:rPr lang="sr-Latn-RS" dirty="0"/>
              <a:t>;</a:t>
            </a:r>
            <a:br>
              <a:rPr lang="sr-Latn-RS" dirty="0"/>
            </a:br>
            <a:r>
              <a:rPr lang="sr-Latn-RS" dirty="0"/>
              <a:t>3.  da je homogene konzistencije</a:t>
            </a:r>
            <a:r>
              <a:rPr lang="en-US" dirty="0"/>
              <a:t>.</a:t>
            </a:r>
          </a:p>
          <a:p>
            <a:endParaRPr lang="lt-LT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17723B-D711-4BC4-A00B-357A803A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TERMIČKI </a:t>
            </a:r>
            <a:r>
              <a:rPr lang="sr-Latn-RS" b="1" dirty="0" smtClean="0"/>
              <a:t>OBRAĐENO VRHNJE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577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A5015F-CD6D-4765-91EB-A4769A423DCB}"/>
              </a:ext>
            </a:extLst>
          </p:cNvPr>
          <p:cNvSpPr txBox="1">
            <a:spLocks/>
          </p:cNvSpPr>
          <p:nvPr/>
        </p:nvSpPr>
        <p:spPr>
          <a:xfrm>
            <a:off x="839788" y="2225615"/>
            <a:ext cx="10357299" cy="35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2E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2E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62E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2E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2E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Vrhnje </a:t>
            </a:r>
            <a:r>
              <a:rPr lang="sr-Latn-RS" dirty="0"/>
              <a:t>za </a:t>
            </a:r>
            <a:r>
              <a:rPr lang="sr-Latn-RS" dirty="0" smtClean="0"/>
              <a:t>kavu </a:t>
            </a:r>
            <a:r>
              <a:rPr lang="sr-Latn-RS" dirty="0"/>
              <a:t>i </a:t>
            </a:r>
            <a:r>
              <a:rPr lang="sr-Latn-RS" dirty="0" smtClean="0"/>
              <a:t>kuhanje </a:t>
            </a:r>
            <a:r>
              <a:rPr lang="sr-Latn-RS" dirty="0"/>
              <a:t>ima manji sadržaj </a:t>
            </a:r>
            <a:r>
              <a:rPr lang="sr-Latn-RS" dirty="0" smtClean="0"/>
              <a:t>mliječne </a:t>
            </a:r>
            <a:r>
              <a:rPr lang="sr-Latn-RS" dirty="0"/>
              <a:t>masti, najčešće od 10-18%.</a:t>
            </a:r>
            <a:endParaRPr lang="en-US" dirty="0"/>
          </a:p>
          <a:p>
            <a:r>
              <a:rPr lang="sr-Latn-RS" dirty="0" smtClean="0"/>
              <a:t>Ovo vrhnje </a:t>
            </a:r>
            <a:r>
              <a:rPr lang="sr-Latn-RS" dirty="0"/>
              <a:t>se </a:t>
            </a:r>
            <a:r>
              <a:rPr lang="sr-Latn-RS" dirty="0" smtClean="0"/>
              <a:t>homogenizira, tlak </a:t>
            </a:r>
            <a:r>
              <a:rPr lang="sr-Latn-RS" dirty="0"/>
              <a:t>homogenizacije je od 10 – 20 MPa, na temperaturi od oko 55°C. </a:t>
            </a:r>
          </a:p>
          <a:p>
            <a:r>
              <a:rPr lang="sr-Latn-RS" dirty="0"/>
              <a:t> </a:t>
            </a:r>
            <a:r>
              <a:rPr lang="sr-Latn-RS" dirty="0" smtClean="0"/>
              <a:t>Pasterizira </a:t>
            </a:r>
            <a:r>
              <a:rPr lang="sr-Latn-RS" dirty="0"/>
              <a:t>se na temperaturi od 85-90°C, u trajanju od 15 do 20 sekundi, a zatim naglo hladi na 5°C. </a:t>
            </a:r>
          </a:p>
          <a:p>
            <a:r>
              <a:rPr lang="sr-Latn-RS" dirty="0"/>
              <a:t> Ukoliko je predviđeno da se čuva duži vremenski period onda se </a:t>
            </a:r>
            <a:r>
              <a:rPr lang="sr-Latn-RS" dirty="0" smtClean="0"/>
              <a:t>sterilizira </a:t>
            </a:r>
            <a:r>
              <a:rPr lang="sr-Latn-RS" dirty="0"/>
              <a:t>i aseptično puni.</a:t>
            </a:r>
            <a:endParaRPr lang="en-US" dirty="0"/>
          </a:p>
          <a:p>
            <a:r>
              <a:rPr lang="sr-Latn-RS" dirty="0" smtClean="0"/>
              <a:t>Vrhnje za </a:t>
            </a:r>
            <a:r>
              <a:rPr lang="sr-Latn-RS" dirty="0" smtClean="0"/>
              <a:t>kavu treba </a:t>
            </a:r>
            <a:r>
              <a:rPr lang="sr-Latn-RS" dirty="0" smtClean="0"/>
              <a:t>biti viskozno, imati </a:t>
            </a:r>
            <a:r>
              <a:rPr lang="sr-Latn-RS" dirty="0"/>
              <a:t>dobru termičku stabilnost i ne </a:t>
            </a:r>
            <a:r>
              <a:rPr lang="sr-Latn-RS" dirty="0" smtClean="0"/>
              <a:t>smije flokulirati </a:t>
            </a:r>
            <a:r>
              <a:rPr lang="sr-Latn-RS" dirty="0"/>
              <a:t>prilikom dodavanja u </a:t>
            </a:r>
            <a:r>
              <a:rPr lang="sr-Latn-RS" dirty="0" smtClean="0"/>
              <a:t>vruću kavu</a:t>
            </a:r>
            <a:r>
              <a:rPr lang="sr-Latn-RS" sz="2000" dirty="0"/>
              <a:t>.</a:t>
            </a:r>
            <a:endParaRPr lang="en-US" sz="2000" dirty="0"/>
          </a:p>
          <a:p>
            <a:endParaRPr lang="lt-LT" sz="22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1677BCC7-C6F7-4884-B484-AF96C60B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/>
          <a:p>
            <a:r>
              <a:rPr lang="sr-Latn-RS" b="1" dirty="0" smtClean="0"/>
              <a:t>Vrhnje </a:t>
            </a:r>
            <a:r>
              <a:rPr lang="sr-Latn-RS" b="1" dirty="0"/>
              <a:t>za </a:t>
            </a:r>
            <a:r>
              <a:rPr lang="sr-Latn-RS" b="1" dirty="0" smtClean="0"/>
              <a:t>kavu </a:t>
            </a:r>
            <a:r>
              <a:rPr lang="sr-Latn-RS" b="1" dirty="0"/>
              <a:t>i </a:t>
            </a:r>
            <a:r>
              <a:rPr lang="sr-Latn-RS" b="1" dirty="0" smtClean="0"/>
              <a:t>kuhanje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1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6612" y="2504238"/>
            <a:ext cx="11012906" cy="3683478"/>
          </a:xfrm>
        </p:spPr>
        <p:txBody>
          <a:bodyPr>
            <a:normAutofit fontScale="92500" lnSpcReduction="10000"/>
          </a:bodyPr>
          <a:lstStyle/>
          <a:p>
            <a:r>
              <a:rPr lang="sr-Latn-RS" b="0" dirty="0" smtClean="0"/>
              <a:t>Vrhnje </a:t>
            </a:r>
            <a:r>
              <a:rPr lang="sr-Latn-RS" b="0" dirty="0"/>
              <a:t>za </a:t>
            </a:r>
            <a:r>
              <a:rPr lang="sr-Latn-RS" b="0" dirty="0" smtClean="0"/>
              <a:t>šlag </a:t>
            </a:r>
            <a:r>
              <a:rPr lang="sr-Latn-RS" b="0" dirty="0"/>
              <a:t>ili </a:t>
            </a:r>
            <a:r>
              <a:rPr lang="sr-Latn-RS" b="0" dirty="0" smtClean="0"/>
              <a:t>slatko vrhnje </a:t>
            </a:r>
            <a:r>
              <a:rPr lang="sr-Latn-RS" b="0" dirty="0"/>
              <a:t>koristi se za </a:t>
            </a:r>
            <a:r>
              <a:rPr lang="sr-Latn-RS" b="0" dirty="0" smtClean="0"/>
              <a:t>izradu </a:t>
            </a:r>
            <a:r>
              <a:rPr lang="sr-Latn-RS" b="0" dirty="0"/>
              <a:t>šlaga za različite </a:t>
            </a:r>
            <a:r>
              <a:rPr lang="sr-Latn-RS" b="0" dirty="0" smtClean="0"/>
              <a:t>deserte. </a:t>
            </a:r>
            <a:endParaRPr lang="sr-Latn-RS" b="0" dirty="0"/>
          </a:p>
          <a:p>
            <a:r>
              <a:rPr lang="sr-Latn-RS" b="0" dirty="0"/>
              <a:t>Na tržištu </a:t>
            </a:r>
            <a:r>
              <a:rPr lang="sr-Latn-RS" b="0" dirty="0" smtClean="0"/>
              <a:t>se vrhnje za šlag </a:t>
            </a:r>
            <a:r>
              <a:rPr lang="sr-Latn-RS" b="0" dirty="0"/>
              <a:t>može naći kao </a:t>
            </a:r>
            <a:r>
              <a:rPr lang="sr-Latn-RS" b="0" dirty="0" smtClean="0"/>
              <a:t>pasteriziran </a:t>
            </a:r>
            <a:r>
              <a:rPr lang="sr-Latn-RS" b="0" dirty="0"/>
              <a:t>ili </a:t>
            </a:r>
            <a:r>
              <a:rPr lang="sr-Latn-RS" b="0" dirty="0" smtClean="0"/>
              <a:t>steriliziran </a:t>
            </a:r>
            <a:r>
              <a:rPr lang="sr-Latn-RS" b="0" dirty="0"/>
              <a:t>proizvod. </a:t>
            </a:r>
            <a:endParaRPr lang="en-US" b="0" dirty="0"/>
          </a:p>
          <a:p>
            <a:pPr algn="just"/>
            <a:r>
              <a:rPr lang="sr-Latn-RS" b="0" dirty="0" smtClean="0"/>
              <a:t>Preduvjet </a:t>
            </a:r>
            <a:r>
              <a:rPr lang="sr-Latn-RS" b="0" dirty="0"/>
              <a:t>za dobra svojstva </a:t>
            </a:r>
            <a:r>
              <a:rPr lang="sr-Latn-RS" b="0" dirty="0" smtClean="0"/>
              <a:t> </a:t>
            </a:r>
            <a:r>
              <a:rPr lang="sr-Latn-RS" b="0" dirty="0"/>
              <a:t>je</a:t>
            </a:r>
          </a:p>
          <a:p>
            <a:pPr algn="just"/>
            <a:r>
              <a:rPr lang="sr-Latn-RS" b="0" dirty="0"/>
              <a:t>dovoljan sadržaj </a:t>
            </a:r>
            <a:r>
              <a:rPr lang="sr-Latn-RS" b="0" dirty="0" smtClean="0"/>
              <a:t>mliječne </a:t>
            </a:r>
            <a:r>
              <a:rPr lang="sr-Latn-RS" b="0" dirty="0"/>
              <a:t>masti (min. 35%) i </a:t>
            </a:r>
          </a:p>
          <a:p>
            <a:pPr algn="just"/>
            <a:r>
              <a:rPr lang="sr-Latn-RS" b="0" dirty="0"/>
              <a:t>visok sadržaj lecitina koji razvija kvalitetnu </a:t>
            </a:r>
            <a:r>
              <a:rPr lang="sr-Latn-RS" b="0" dirty="0" smtClean="0"/>
              <a:t>pjenu</a:t>
            </a:r>
            <a:r>
              <a:rPr lang="sr-Latn-RS" b="0" dirty="0"/>
              <a:t>. </a:t>
            </a:r>
            <a:endParaRPr lang="en-US" b="0" dirty="0"/>
          </a:p>
          <a:p>
            <a:pPr algn="just"/>
            <a:r>
              <a:rPr lang="sr-Latn-RS" b="0" dirty="0" smtClean="0"/>
              <a:t>Prije tučenja vrhnje  </a:t>
            </a:r>
            <a:r>
              <a:rPr lang="sr-Latn-RS" b="0" dirty="0"/>
              <a:t>mora </a:t>
            </a:r>
            <a:r>
              <a:rPr lang="sr-Latn-RS" b="0" dirty="0" smtClean="0"/>
              <a:t>odstajati </a:t>
            </a:r>
            <a:r>
              <a:rPr lang="sr-Latn-RS" b="0" dirty="0"/>
              <a:t>na </a:t>
            </a:r>
          </a:p>
          <a:p>
            <a:pPr algn="just"/>
            <a:r>
              <a:rPr lang="sr-Latn-RS" b="0" dirty="0"/>
              <a:t>temperaturi od 1 do 4°C, oko 24 h, </a:t>
            </a:r>
          </a:p>
          <a:p>
            <a:pPr algn="just"/>
            <a:r>
              <a:rPr lang="sr-Latn-RS" b="0" dirty="0"/>
              <a:t>da bi došlo do </a:t>
            </a:r>
            <a:r>
              <a:rPr lang="sr-Latn-RS" b="0" dirty="0" smtClean="0"/>
              <a:t>fizikalnog </a:t>
            </a:r>
            <a:r>
              <a:rPr lang="sr-Latn-RS" b="0" dirty="0"/>
              <a:t>zrenja </a:t>
            </a:r>
            <a:r>
              <a:rPr lang="sr-Latn-RS" b="0" dirty="0" smtClean="0"/>
              <a:t>vrhnja, </a:t>
            </a:r>
            <a:endParaRPr lang="sr-Latn-RS" b="0" dirty="0"/>
          </a:p>
          <a:p>
            <a:pPr algn="just"/>
            <a:r>
              <a:rPr lang="sr-Latn-RS" b="0" dirty="0"/>
              <a:t>koje je </a:t>
            </a:r>
            <a:r>
              <a:rPr lang="sr-Latn-RS" b="0" dirty="0" smtClean="0"/>
              <a:t>preduvjet </a:t>
            </a:r>
            <a:r>
              <a:rPr lang="sr-Latn-RS" b="0" dirty="0"/>
              <a:t>da se </a:t>
            </a:r>
            <a:r>
              <a:rPr lang="sr-Latn-RS" b="0" dirty="0" smtClean="0"/>
              <a:t>vrhnje dobro umiješa.</a:t>
            </a:r>
            <a:endParaRPr lang="en-US" b="0" dirty="0"/>
          </a:p>
          <a:p>
            <a:endParaRPr lang="en-US" dirty="0"/>
          </a:p>
        </p:txBody>
      </p:sp>
      <p:pic>
        <p:nvPicPr>
          <p:cNvPr id="8" name="Content Placeholder 7" descr="bita-smeta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66882" y="3510951"/>
            <a:ext cx="4588740" cy="267676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6612" y="1070495"/>
            <a:ext cx="9584097" cy="1325563"/>
          </a:xfrm>
        </p:spPr>
        <p:txBody>
          <a:bodyPr/>
          <a:lstStyle/>
          <a:p>
            <a:r>
              <a:rPr lang="sr-Latn-RS" b="1" dirty="0" smtClean="0"/>
              <a:t>Vrhnje za šlag/ slatko vrhnje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2432649"/>
            <a:ext cx="10402019" cy="3744314"/>
          </a:xfrm>
        </p:spPr>
        <p:txBody>
          <a:bodyPr>
            <a:normAutofit fontScale="92500"/>
          </a:bodyPr>
          <a:lstStyle/>
          <a:p>
            <a:r>
              <a:rPr lang="sr-Latn-RS" dirty="0" smtClean="0"/>
              <a:t>Fermentirani </a:t>
            </a:r>
            <a:r>
              <a:rPr lang="sr-Latn-RS" dirty="0"/>
              <a:t>proizvodi </a:t>
            </a:r>
            <a:r>
              <a:rPr lang="sr-Latn-RS" dirty="0" smtClean="0"/>
              <a:t>od vrhnja </a:t>
            </a:r>
            <a:r>
              <a:rPr lang="sr-Latn-RS" dirty="0"/>
              <a:t>proizvode se fermentacijom </a:t>
            </a:r>
            <a:r>
              <a:rPr lang="sr-Latn-RS" dirty="0" smtClean="0"/>
              <a:t>vrhnja primjenom </a:t>
            </a:r>
            <a:r>
              <a:rPr lang="sr-Latn-RS" dirty="0"/>
              <a:t>starter kultura.</a:t>
            </a:r>
          </a:p>
          <a:p>
            <a:r>
              <a:rPr lang="sr-Latn-RS" dirty="0" smtClean="0"/>
              <a:t>Fermentirani </a:t>
            </a:r>
            <a:r>
              <a:rPr lang="sr-Latn-RS" dirty="0"/>
              <a:t>proizvodi od </a:t>
            </a:r>
            <a:r>
              <a:rPr lang="sr-Latn-RS" dirty="0" smtClean="0"/>
              <a:t>vrhnja </a:t>
            </a:r>
            <a:r>
              <a:rPr lang="sr-Latn-RS" dirty="0"/>
              <a:t>proizvode se i stavljaju u promet kao:</a:t>
            </a:r>
          </a:p>
          <a:p>
            <a:r>
              <a:rPr lang="sr-Latn-RS" dirty="0"/>
              <a:t>1) </a:t>
            </a:r>
            <a:r>
              <a:rPr lang="sr-Latn-RS" dirty="0" smtClean="0"/>
              <a:t>kiselo vrhnje </a:t>
            </a:r>
            <a:r>
              <a:rPr lang="sr-Latn-RS" dirty="0"/>
              <a:t>– ako se fermentacija </a:t>
            </a:r>
            <a:r>
              <a:rPr lang="sr-Latn-RS" dirty="0" smtClean="0"/>
              <a:t>vrhnja provodi primjenom maslene </a:t>
            </a:r>
            <a:r>
              <a:rPr lang="sr-Latn-RS" dirty="0"/>
              <a:t>kulture, u čiji sastav ulaze Lactococcus lactis subsp. lactis, Lactococcus lactis subsp. cremoris, </a:t>
            </a:r>
            <a:r>
              <a:rPr lang="sr-Latn-RS" i="1" dirty="0" smtClean="0"/>
              <a:t>Leuconostoc </a:t>
            </a:r>
            <a:r>
              <a:rPr lang="sr-Latn-RS" i="1" dirty="0"/>
              <a:t>mesenteroides</a:t>
            </a:r>
            <a:r>
              <a:rPr lang="sr-Latn-RS" dirty="0"/>
              <a:t> subsp. </a:t>
            </a:r>
            <a:r>
              <a:rPr lang="sr-Latn-RS" i="1" dirty="0"/>
              <a:t>cremoris</a:t>
            </a:r>
            <a:r>
              <a:rPr lang="sr-Latn-RS" dirty="0"/>
              <a:t>;</a:t>
            </a:r>
          </a:p>
          <a:p>
            <a:r>
              <a:rPr lang="sr-Latn-RS" dirty="0"/>
              <a:t>2) </a:t>
            </a:r>
            <a:r>
              <a:rPr lang="sr-Latn-RS" dirty="0" smtClean="0"/>
              <a:t>kiselo vrhnje s </a:t>
            </a:r>
            <a:r>
              <a:rPr lang="sr-Latn-RS" dirty="0"/>
              <a:t>jogurtnom kulturom – ako se fermentacija </a:t>
            </a:r>
            <a:r>
              <a:rPr lang="sr-Latn-RS" dirty="0" smtClean="0"/>
              <a:t>vrhnja provodin primjenom </a:t>
            </a:r>
            <a:r>
              <a:rPr lang="sr-Latn-RS" dirty="0"/>
              <a:t>bakterija </a:t>
            </a:r>
            <a:r>
              <a:rPr lang="sr-Latn-RS" dirty="0" smtClean="0"/>
              <a:t>mliječne </a:t>
            </a:r>
            <a:r>
              <a:rPr lang="sr-Latn-RS" dirty="0"/>
              <a:t>kiseline </a:t>
            </a:r>
            <a:r>
              <a:rPr lang="sr-Latn-RS" i="1" dirty="0"/>
              <a:t>Lb.delbruecki</a:t>
            </a:r>
            <a:r>
              <a:rPr lang="sr-Latn-RS" dirty="0"/>
              <a:t>i subsp. </a:t>
            </a:r>
            <a:r>
              <a:rPr lang="sr-Latn-RS" i="1" dirty="0"/>
              <a:t>bulgaricus</a:t>
            </a:r>
            <a:r>
              <a:rPr lang="sr-Latn-RS" dirty="0"/>
              <a:t>, </a:t>
            </a:r>
            <a:r>
              <a:rPr lang="sr-Latn-RS" i="1" dirty="0"/>
              <a:t>S. </a:t>
            </a:r>
            <a:r>
              <a:rPr lang="en-US" i="1" dirty="0"/>
              <a:t>t</a:t>
            </a:r>
            <a:r>
              <a:rPr lang="sr-Latn-RS" i="1" dirty="0" err="1"/>
              <a:t>hermophilus</a:t>
            </a:r>
            <a:r>
              <a:rPr lang="sr-Latn-RS" dirty="0"/>
              <a:t>;</a:t>
            </a:r>
          </a:p>
          <a:p>
            <a:r>
              <a:rPr lang="sr-Latn-RS" dirty="0"/>
              <a:t>3) </a:t>
            </a:r>
            <a:r>
              <a:rPr lang="sr-Latn-RS" dirty="0" smtClean="0"/>
              <a:t>ostala fermentirana vrhnja </a:t>
            </a:r>
            <a:r>
              <a:rPr lang="sr-Latn-RS" dirty="0"/>
              <a:t>– ako se fermentacija </a:t>
            </a:r>
            <a:r>
              <a:rPr lang="sr-Latn-RS" dirty="0" smtClean="0"/>
              <a:t>vrhnja provodi primjenom </a:t>
            </a:r>
            <a:r>
              <a:rPr lang="sr-Latn-RS" dirty="0"/>
              <a:t>različitih vrsta bakterija </a:t>
            </a:r>
            <a:r>
              <a:rPr lang="sr-Latn-RS" dirty="0" smtClean="0"/>
              <a:t>mliječne </a:t>
            </a:r>
            <a:r>
              <a:rPr lang="sr-Latn-RS" dirty="0"/>
              <a:t>kiseline.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958" y="1354235"/>
            <a:ext cx="8893233" cy="871381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FERMENTIRANI </a:t>
            </a:r>
            <a:r>
              <a:rPr lang="sr-Latn-RS" b="1" dirty="0"/>
              <a:t>PROIZVODI OD </a:t>
            </a:r>
            <a:r>
              <a:rPr lang="sr-Latn-RS" b="1" dirty="0" smtClean="0"/>
              <a:t>VRHNJA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1105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apple color emoji</vt:lpstr>
      <vt:lpstr>Arial</vt:lpstr>
      <vt:lpstr>Calibri</vt:lpstr>
      <vt:lpstr>Calibri Light</vt:lpstr>
      <vt:lpstr>Cambria</vt:lpstr>
      <vt:lpstr>helvetica neue</vt:lpstr>
      <vt:lpstr>Times New Roman</vt:lpstr>
      <vt:lpstr>Office Theme</vt:lpstr>
      <vt:lpstr>VRHNJE</vt:lpstr>
      <vt:lpstr>Vrhnje</vt:lpstr>
      <vt:lpstr>IZDVAJANJE VRHNJA</vt:lpstr>
      <vt:lpstr>Hermetički zatvoreni separator</vt:lpstr>
      <vt:lpstr>ZAKONSKA REGULATIVA PRAVILNIK O KVALITETU PROIZVODA OD MLijEKA I STARTER KULTURA</vt:lpstr>
      <vt:lpstr>TERMIČKI OBRAĐENO VRHNJE</vt:lpstr>
      <vt:lpstr>Vrhnje za kavu i kuhanje</vt:lpstr>
      <vt:lpstr>Vrhnje za šlag/ slatko vrhnje</vt:lpstr>
      <vt:lpstr>FERMENTIRANI PROIZVODI OD VRHNJA</vt:lpstr>
      <vt:lpstr>Kiselo vrhnje</vt:lpstr>
      <vt:lpstr>Tehnološka shema proizvodnje kiselog vrhnja</vt:lpstr>
      <vt:lpstr>1. Separacija i standardizacija vrhnja</vt:lpstr>
      <vt:lpstr>2. Homogenizacija  </vt:lpstr>
      <vt:lpstr>4. Hlađenje na temperaturu fermentacije  </vt:lpstr>
      <vt:lpstr>7. Fermentacija  </vt:lpstr>
      <vt:lpstr>BLOK SHEMA PROIZVODNJE KISELOG VRHNJA 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lastModifiedBy>Marijana Blažić</cp:lastModifiedBy>
  <cp:revision>89</cp:revision>
  <dcterms:created xsi:type="dcterms:W3CDTF">2020-02-28T10:44:09Z</dcterms:created>
  <dcterms:modified xsi:type="dcterms:W3CDTF">2022-03-17T14:34:27Z</dcterms:modified>
</cp:coreProperties>
</file>